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7" autoAdjust="0"/>
    <p:restoredTop sz="94660"/>
  </p:normalViewPr>
  <p:slideViewPr>
    <p:cSldViewPr snapToGrid="0">
      <p:cViewPr varScale="1">
        <p:scale>
          <a:sx n="48" d="100"/>
          <a:sy n="48" d="100"/>
        </p:scale>
        <p:origin x="60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465D5-48FA-451D-833D-FD914F9E5EF6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B4C61-833A-4238-A30A-C55F8745ED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21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58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41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4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8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761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99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*  *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0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80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11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3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48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67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833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93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027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2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393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87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6566C-771A-42AC-9666-FC59758FE2F3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CB74-DBB0-4060-9225-165E62E52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1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hyperlink" Target="http://pangu.yanj.cn/goods-18024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014396" y="4773150"/>
            <a:ext cx="8304176" cy="1298012"/>
            <a:chOff x="2390840" y="3688861"/>
            <a:chExt cx="7410321" cy="1158295"/>
          </a:xfrm>
        </p:grpSpPr>
        <p:grpSp>
          <p:nvGrpSpPr>
            <p:cNvPr id="8" name="组合 7"/>
            <p:cNvGrpSpPr/>
            <p:nvPr/>
          </p:nvGrpSpPr>
          <p:grpSpPr>
            <a:xfrm>
              <a:off x="2390840" y="3688861"/>
              <a:ext cx="7410321" cy="1158295"/>
              <a:chOff x="856262" y="1196611"/>
              <a:chExt cx="10479475" cy="4592864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856262" y="1196611"/>
                <a:ext cx="10479475" cy="4592864"/>
              </a:xfrm>
              <a:prstGeom prst="roundRect">
                <a:avLst>
                  <a:gd name="adj" fmla="val 50000"/>
                </a:avLst>
              </a:prstGeom>
              <a:solidFill>
                <a:srgbClr val="EE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1087055" y="1729430"/>
                <a:ext cx="10017895" cy="3399142"/>
              </a:xfrm>
              <a:prstGeom prst="roundRect">
                <a:avLst>
                  <a:gd name="adj" fmla="val 50000"/>
                </a:avLst>
              </a:prstGeom>
              <a:solidFill>
                <a:srgbClr val="F9F9F9"/>
              </a:solidFill>
              <a:ln w="31750">
                <a:gradFill>
                  <a:gsLst>
                    <a:gs pos="0">
                      <a:schemeClr val="bg1"/>
                    </a:gs>
                    <a:gs pos="100000">
                      <a:srgbClr val="EAEAEA"/>
                    </a:gs>
                  </a:gsLst>
                  <a:lin ang="5400000" scaled="1"/>
                </a:gradFill>
              </a:ln>
              <a:effectLst>
                <a:outerShdw blurRad="762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 flipH="1">
              <a:off x="9432620" y="4203451"/>
              <a:ext cx="96812" cy="96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2657850" y="4203451"/>
              <a:ext cx="96812" cy="96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2438984" y="5034724"/>
            <a:ext cx="76256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第一章 面向服务的业务流程管理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197281" y="6501341"/>
            <a:ext cx="812129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7"/>
          <p:cNvSpPr>
            <a:spLocks noChangeArrowheads="1"/>
          </p:cNvSpPr>
          <p:nvPr/>
        </p:nvSpPr>
        <p:spPr bwMode="auto">
          <a:xfrm>
            <a:off x="5178600" y="6282994"/>
            <a:ext cx="1297341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624171"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519936" y="701827"/>
            <a:ext cx="996331" cy="806959"/>
            <a:chOff x="4112784" y="420647"/>
            <a:chExt cx="842455" cy="682330"/>
          </a:xfrm>
        </p:grpSpPr>
        <p:sp>
          <p:nvSpPr>
            <p:cNvPr id="19" name="Freeform 639"/>
            <p:cNvSpPr>
              <a:spLocks noEditPoints="1"/>
            </p:cNvSpPr>
            <p:nvPr/>
          </p:nvSpPr>
          <p:spPr bwMode="auto">
            <a:xfrm>
              <a:off x="4658793" y="804367"/>
              <a:ext cx="296446" cy="298610"/>
            </a:xfrm>
            <a:custGeom>
              <a:avLst/>
              <a:gdLst>
                <a:gd name="T0" fmla="*/ 87 w 174"/>
                <a:gd name="T1" fmla="*/ 0 h 175"/>
                <a:gd name="T2" fmla="*/ 61 w 174"/>
                <a:gd name="T3" fmla="*/ 4 h 175"/>
                <a:gd name="T4" fmla="*/ 44 w 174"/>
                <a:gd name="T5" fmla="*/ 11 h 175"/>
                <a:gd name="T6" fmla="*/ 35 w 174"/>
                <a:gd name="T7" fmla="*/ 17 h 175"/>
                <a:gd name="T8" fmla="*/ 0 w 174"/>
                <a:gd name="T9" fmla="*/ 87 h 175"/>
                <a:gd name="T10" fmla="*/ 1 w 174"/>
                <a:gd name="T11" fmla="*/ 103 h 175"/>
                <a:gd name="T12" fmla="*/ 5 w 174"/>
                <a:gd name="T13" fmla="*/ 117 h 175"/>
                <a:gd name="T14" fmla="*/ 11 w 174"/>
                <a:gd name="T15" fmla="*/ 130 h 175"/>
                <a:gd name="T16" fmla="*/ 87 w 174"/>
                <a:gd name="T17" fmla="*/ 175 h 175"/>
                <a:gd name="T18" fmla="*/ 174 w 174"/>
                <a:gd name="T19" fmla="*/ 87 h 175"/>
                <a:gd name="T20" fmla="*/ 87 w 174"/>
                <a:gd name="T21" fmla="*/ 0 h 175"/>
                <a:gd name="T22" fmla="*/ 87 w 174"/>
                <a:gd name="T23" fmla="*/ 151 h 175"/>
                <a:gd name="T24" fmla="*/ 29 w 174"/>
                <a:gd name="T25" fmla="*/ 113 h 175"/>
                <a:gd name="T26" fmla="*/ 24 w 174"/>
                <a:gd name="T27" fmla="*/ 87 h 175"/>
                <a:gd name="T28" fmla="*/ 28 w 174"/>
                <a:gd name="T29" fmla="*/ 64 h 175"/>
                <a:gd name="T30" fmla="*/ 62 w 174"/>
                <a:gd name="T31" fmla="*/ 29 h 175"/>
                <a:gd name="T32" fmla="*/ 87 w 174"/>
                <a:gd name="T33" fmla="*/ 24 h 175"/>
                <a:gd name="T34" fmla="*/ 150 w 174"/>
                <a:gd name="T35" fmla="*/ 87 h 175"/>
                <a:gd name="T36" fmla="*/ 87 w 174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78" y="0"/>
                    <a:pt x="69" y="2"/>
                    <a:pt x="61" y="4"/>
                  </a:cubicBezTo>
                  <a:cubicBezTo>
                    <a:pt x="55" y="6"/>
                    <a:pt x="50" y="8"/>
                    <a:pt x="44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14" y="33"/>
                    <a:pt x="0" y="59"/>
                    <a:pt x="0" y="87"/>
                  </a:cubicBezTo>
                  <a:cubicBezTo>
                    <a:pt x="0" y="93"/>
                    <a:pt x="0" y="98"/>
                    <a:pt x="1" y="103"/>
                  </a:cubicBezTo>
                  <a:cubicBezTo>
                    <a:pt x="2" y="108"/>
                    <a:pt x="3" y="113"/>
                    <a:pt x="5" y="117"/>
                  </a:cubicBezTo>
                  <a:cubicBezTo>
                    <a:pt x="6" y="122"/>
                    <a:pt x="8" y="126"/>
                    <a:pt x="11" y="130"/>
                  </a:cubicBezTo>
                  <a:cubicBezTo>
                    <a:pt x="26" y="157"/>
                    <a:pt x="54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87" y="151"/>
                  </a:moveTo>
                  <a:cubicBezTo>
                    <a:pt x="61" y="151"/>
                    <a:pt x="39" y="135"/>
                    <a:pt x="29" y="113"/>
                  </a:cubicBezTo>
                  <a:cubicBezTo>
                    <a:pt x="25" y="105"/>
                    <a:pt x="24" y="97"/>
                    <a:pt x="24" y="87"/>
                  </a:cubicBezTo>
                  <a:cubicBezTo>
                    <a:pt x="24" y="79"/>
                    <a:pt x="25" y="71"/>
                    <a:pt x="28" y="64"/>
                  </a:cubicBezTo>
                  <a:cubicBezTo>
                    <a:pt x="34" y="48"/>
                    <a:pt x="47" y="36"/>
                    <a:pt x="62" y="29"/>
                  </a:cubicBezTo>
                  <a:cubicBezTo>
                    <a:pt x="70" y="26"/>
                    <a:pt x="78" y="24"/>
                    <a:pt x="87" y="24"/>
                  </a:cubicBezTo>
                  <a:cubicBezTo>
                    <a:pt x="122" y="24"/>
                    <a:pt x="150" y="52"/>
                    <a:pt x="150" y="87"/>
                  </a:cubicBezTo>
                  <a:cubicBezTo>
                    <a:pt x="150" y="122"/>
                    <a:pt x="122" y="151"/>
                    <a:pt x="87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640"/>
            <p:cNvSpPr>
              <a:spLocks/>
            </p:cNvSpPr>
            <p:nvPr/>
          </p:nvSpPr>
          <p:spPr bwMode="auto">
            <a:xfrm>
              <a:off x="4733806" y="875774"/>
              <a:ext cx="81505" cy="102422"/>
            </a:xfrm>
            <a:custGeom>
              <a:avLst/>
              <a:gdLst>
                <a:gd name="T0" fmla="*/ 44 w 48"/>
                <a:gd name="T1" fmla="*/ 0 h 60"/>
                <a:gd name="T2" fmla="*/ 41 w 48"/>
                <a:gd name="T3" fmla="*/ 2 h 60"/>
                <a:gd name="T4" fmla="*/ 40 w 48"/>
                <a:gd name="T5" fmla="*/ 5 h 60"/>
                <a:gd name="T6" fmla="*/ 40 w 48"/>
                <a:gd name="T7" fmla="*/ 43 h 60"/>
                <a:gd name="T8" fmla="*/ 4 w 48"/>
                <a:gd name="T9" fmla="*/ 52 h 60"/>
                <a:gd name="T10" fmla="*/ 1 w 48"/>
                <a:gd name="T11" fmla="*/ 57 h 60"/>
                <a:gd name="T12" fmla="*/ 5 w 48"/>
                <a:gd name="T13" fmla="*/ 60 h 60"/>
                <a:gd name="T14" fmla="*/ 6 w 48"/>
                <a:gd name="T15" fmla="*/ 60 h 60"/>
                <a:gd name="T16" fmla="*/ 45 w 48"/>
                <a:gd name="T17" fmla="*/ 50 h 60"/>
                <a:gd name="T18" fmla="*/ 48 w 48"/>
                <a:gd name="T19" fmla="*/ 46 h 60"/>
                <a:gd name="T20" fmla="*/ 48 w 48"/>
                <a:gd name="T21" fmla="*/ 46 h 60"/>
                <a:gd name="T22" fmla="*/ 48 w 48"/>
                <a:gd name="T23" fmla="*/ 46 h 60"/>
                <a:gd name="T24" fmla="*/ 48 w 48"/>
                <a:gd name="T25" fmla="*/ 45 h 60"/>
                <a:gd name="T26" fmla="*/ 48 w 48"/>
                <a:gd name="T27" fmla="*/ 5 h 60"/>
                <a:gd name="T28" fmla="*/ 44 w 48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0">
                  <a:moveTo>
                    <a:pt x="44" y="0"/>
                  </a:moveTo>
                  <a:cubicBezTo>
                    <a:pt x="43" y="0"/>
                    <a:pt x="42" y="1"/>
                    <a:pt x="41" y="2"/>
                  </a:cubicBezTo>
                  <a:cubicBezTo>
                    <a:pt x="41" y="2"/>
                    <a:pt x="40" y="3"/>
                    <a:pt x="40" y="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5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8" y="48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7" y="0"/>
                    <a:pt x="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641"/>
            <p:cNvSpPr>
              <a:spLocks/>
            </p:cNvSpPr>
            <p:nvPr/>
          </p:nvSpPr>
          <p:spPr bwMode="auto">
            <a:xfrm>
              <a:off x="4658793" y="657947"/>
              <a:ext cx="100258" cy="158681"/>
            </a:xfrm>
            <a:custGeom>
              <a:avLst/>
              <a:gdLst>
                <a:gd name="T0" fmla="*/ 34 w 59"/>
                <a:gd name="T1" fmla="*/ 93 h 93"/>
                <a:gd name="T2" fmla="*/ 40 w 59"/>
                <a:gd name="T3" fmla="*/ 90 h 93"/>
                <a:gd name="T4" fmla="*/ 59 w 59"/>
                <a:gd name="T5" fmla="*/ 79 h 93"/>
                <a:gd name="T6" fmla="*/ 39 w 59"/>
                <a:gd name="T7" fmla="*/ 35 h 93"/>
                <a:gd name="T8" fmla="*/ 6 w 59"/>
                <a:gd name="T9" fmla="*/ 0 h 93"/>
                <a:gd name="T10" fmla="*/ 0 w 59"/>
                <a:gd name="T11" fmla="*/ 30 h 93"/>
                <a:gd name="T12" fmla="*/ 34 w 59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3">
                  <a:moveTo>
                    <a:pt x="34" y="93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5" y="63"/>
                    <a:pt x="48" y="48"/>
                    <a:pt x="39" y="35"/>
                  </a:cubicBezTo>
                  <a:cubicBezTo>
                    <a:pt x="30" y="21"/>
                    <a:pt x="19" y="10"/>
                    <a:pt x="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46"/>
                    <a:pt x="30" y="68"/>
                    <a:pt x="34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642"/>
            <p:cNvSpPr>
              <a:spLocks/>
            </p:cNvSpPr>
            <p:nvPr/>
          </p:nvSpPr>
          <p:spPr bwMode="auto">
            <a:xfrm>
              <a:off x="4411394" y="996949"/>
              <a:ext cx="247399" cy="78620"/>
            </a:xfrm>
            <a:custGeom>
              <a:avLst/>
              <a:gdLst>
                <a:gd name="T0" fmla="*/ 135 w 145"/>
                <a:gd name="T1" fmla="*/ 0 h 46"/>
                <a:gd name="T2" fmla="*/ 72 w 145"/>
                <a:gd name="T3" fmla="*/ 19 h 46"/>
                <a:gd name="T4" fmla="*/ 10 w 145"/>
                <a:gd name="T5" fmla="*/ 0 h 46"/>
                <a:gd name="T6" fmla="*/ 5 w 145"/>
                <a:gd name="T7" fmla="*/ 12 h 46"/>
                <a:gd name="T8" fmla="*/ 0 w 145"/>
                <a:gd name="T9" fmla="*/ 25 h 46"/>
                <a:gd name="T10" fmla="*/ 72 w 145"/>
                <a:gd name="T11" fmla="*/ 46 h 46"/>
                <a:gd name="T12" fmla="*/ 145 w 145"/>
                <a:gd name="T13" fmla="*/ 25 h 46"/>
                <a:gd name="T14" fmla="*/ 138 w 145"/>
                <a:gd name="T15" fmla="*/ 9 h 46"/>
                <a:gd name="T16" fmla="*/ 135 w 1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46">
                  <a:moveTo>
                    <a:pt x="135" y="0"/>
                  </a:moveTo>
                  <a:cubicBezTo>
                    <a:pt x="117" y="12"/>
                    <a:pt x="96" y="19"/>
                    <a:pt x="72" y="19"/>
                  </a:cubicBezTo>
                  <a:cubicBezTo>
                    <a:pt x="49" y="19"/>
                    <a:pt x="28" y="12"/>
                    <a:pt x="10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8"/>
                    <a:pt x="46" y="46"/>
                    <a:pt x="72" y="46"/>
                  </a:cubicBezTo>
                  <a:cubicBezTo>
                    <a:pt x="99" y="46"/>
                    <a:pt x="124" y="39"/>
                    <a:pt x="145" y="25"/>
                  </a:cubicBezTo>
                  <a:cubicBezTo>
                    <a:pt x="138" y="9"/>
                    <a:pt x="138" y="9"/>
                    <a:pt x="138" y="9"/>
                  </a:cubicBezTo>
                  <a:lnTo>
                    <a:pt x="1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643"/>
            <p:cNvSpPr>
              <a:spLocks/>
            </p:cNvSpPr>
            <p:nvPr/>
          </p:nvSpPr>
          <p:spPr bwMode="auto">
            <a:xfrm>
              <a:off x="4427984" y="555526"/>
              <a:ext cx="213499" cy="188975"/>
            </a:xfrm>
            <a:custGeom>
              <a:avLst/>
              <a:gdLst>
                <a:gd name="T0" fmla="*/ 57 w 125"/>
                <a:gd name="T1" fmla="*/ 111 h 111"/>
                <a:gd name="T2" fmla="*/ 68 w 125"/>
                <a:gd name="T3" fmla="*/ 111 h 111"/>
                <a:gd name="T4" fmla="*/ 125 w 125"/>
                <a:gd name="T5" fmla="*/ 91 h 111"/>
                <a:gd name="T6" fmla="*/ 125 w 125"/>
                <a:gd name="T7" fmla="*/ 90 h 111"/>
                <a:gd name="T8" fmla="*/ 125 w 125"/>
                <a:gd name="T9" fmla="*/ 82 h 111"/>
                <a:gd name="T10" fmla="*/ 125 w 125"/>
                <a:gd name="T11" fmla="*/ 50 h 111"/>
                <a:gd name="T12" fmla="*/ 125 w 125"/>
                <a:gd name="T13" fmla="*/ 44 h 111"/>
                <a:gd name="T14" fmla="*/ 109 w 125"/>
                <a:gd name="T15" fmla="*/ 13 h 111"/>
                <a:gd name="T16" fmla="*/ 81 w 125"/>
                <a:gd name="T17" fmla="*/ 0 h 111"/>
                <a:gd name="T18" fmla="*/ 62 w 125"/>
                <a:gd name="T19" fmla="*/ 7 h 111"/>
                <a:gd name="T20" fmla="*/ 70 w 125"/>
                <a:gd name="T21" fmla="*/ 35 h 111"/>
                <a:gd name="T22" fmla="*/ 77 w 125"/>
                <a:gd name="T23" fmla="*/ 61 h 111"/>
                <a:gd name="T24" fmla="*/ 76 w 125"/>
                <a:gd name="T25" fmla="*/ 63 h 111"/>
                <a:gd name="T26" fmla="*/ 62 w 125"/>
                <a:gd name="T27" fmla="*/ 82 h 111"/>
                <a:gd name="T28" fmla="*/ 49 w 125"/>
                <a:gd name="T29" fmla="*/ 63 h 111"/>
                <a:gd name="T30" fmla="*/ 48 w 125"/>
                <a:gd name="T31" fmla="*/ 61 h 111"/>
                <a:gd name="T32" fmla="*/ 55 w 125"/>
                <a:gd name="T33" fmla="*/ 35 h 111"/>
                <a:gd name="T34" fmla="*/ 62 w 125"/>
                <a:gd name="T35" fmla="*/ 7 h 111"/>
                <a:gd name="T36" fmla="*/ 44 w 125"/>
                <a:gd name="T37" fmla="*/ 0 h 111"/>
                <a:gd name="T38" fmla="*/ 0 w 125"/>
                <a:gd name="T39" fmla="*/ 44 h 111"/>
                <a:gd name="T40" fmla="*/ 0 w 125"/>
                <a:gd name="T41" fmla="*/ 50 h 111"/>
                <a:gd name="T42" fmla="*/ 0 w 125"/>
                <a:gd name="T43" fmla="*/ 82 h 111"/>
                <a:gd name="T44" fmla="*/ 0 w 125"/>
                <a:gd name="T45" fmla="*/ 90 h 111"/>
                <a:gd name="T46" fmla="*/ 0 w 125"/>
                <a:gd name="T47" fmla="*/ 91 h 111"/>
                <a:gd name="T48" fmla="*/ 57 w 125"/>
                <a:gd name="T4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111">
                  <a:moveTo>
                    <a:pt x="57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23" y="11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0"/>
                  </a:cubicBezTo>
                  <a:cubicBezTo>
                    <a:pt x="125" y="88"/>
                    <a:pt x="125" y="86"/>
                    <a:pt x="125" y="82"/>
                  </a:cubicBezTo>
                  <a:cubicBezTo>
                    <a:pt x="125" y="76"/>
                    <a:pt x="125" y="66"/>
                    <a:pt x="125" y="50"/>
                  </a:cubicBezTo>
                  <a:cubicBezTo>
                    <a:pt x="125" y="48"/>
                    <a:pt x="125" y="46"/>
                    <a:pt x="125" y="44"/>
                  </a:cubicBezTo>
                  <a:cubicBezTo>
                    <a:pt x="125" y="30"/>
                    <a:pt x="118" y="20"/>
                    <a:pt x="109" y="13"/>
                  </a:cubicBezTo>
                  <a:cubicBezTo>
                    <a:pt x="100" y="6"/>
                    <a:pt x="89" y="2"/>
                    <a:pt x="81" y="0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6"/>
                    <a:pt x="0" y="76"/>
                    <a:pt x="0" y="82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2" y="111"/>
                    <a:pt x="57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Oval 644"/>
            <p:cNvSpPr>
              <a:spLocks noChangeArrowheads="1"/>
            </p:cNvSpPr>
            <p:nvPr/>
          </p:nvSpPr>
          <p:spPr bwMode="auto">
            <a:xfrm>
              <a:off x="4481358" y="420647"/>
              <a:ext cx="107471" cy="1247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645"/>
            <p:cNvSpPr>
              <a:spLocks/>
            </p:cNvSpPr>
            <p:nvPr/>
          </p:nvSpPr>
          <p:spPr bwMode="auto">
            <a:xfrm>
              <a:off x="4310415" y="661554"/>
              <a:ext cx="100979" cy="155075"/>
            </a:xfrm>
            <a:custGeom>
              <a:avLst/>
              <a:gdLst>
                <a:gd name="T0" fmla="*/ 25 w 59"/>
                <a:gd name="T1" fmla="*/ 91 h 91"/>
                <a:gd name="T2" fmla="*/ 59 w 59"/>
                <a:gd name="T3" fmla="*/ 28 h 91"/>
                <a:gd name="T4" fmla="*/ 50 w 59"/>
                <a:gd name="T5" fmla="*/ 0 h 91"/>
                <a:gd name="T6" fmla="*/ 0 w 59"/>
                <a:gd name="T7" fmla="*/ 77 h 91"/>
                <a:gd name="T8" fmla="*/ 19 w 59"/>
                <a:gd name="T9" fmla="*/ 88 h 91"/>
                <a:gd name="T10" fmla="*/ 25 w 5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91">
                  <a:moveTo>
                    <a:pt x="25" y="91"/>
                  </a:moveTo>
                  <a:cubicBezTo>
                    <a:pt x="29" y="66"/>
                    <a:pt x="41" y="44"/>
                    <a:pt x="59" y="2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6" y="19"/>
                    <a:pt x="7" y="46"/>
                    <a:pt x="0" y="77"/>
                  </a:cubicBezTo>
                  <a:cubicBezTo>
                    <a:pt x="19" y="88"/>
                    <a:pt x="19" y="88"/>
                    <a:pt x="19" y="88"/>
                  </a:cubicBezTo>
                  <a:lnTo>
                    <a:pt x="25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646"/>
            <p:cNvSpPr>
              <a:spLocks noEditPoints="1"/>
            </p:cNvSpPr>
            <p:nvPr/>
          </p:nvSpPr>
          <p:spPr bwMode="auto">
            <a:xfrm>
              <a:off x="4112784" y="804367"/>
              <a:ext cx="298610" cy="298610"/>
            </a:xfrm>
            <a:custGeom>
              <a:avLst/>
              <a:gdLst>
                <a:gd name="T0" fmla="*/ 140 w 175"/>
                <a:gd name="T1" fmla="*/ 17 h 175"/>
                <a:gd name="T2" fmla="*/ 130 w 175"/>
                <a:gd name="T3" fmla="*/ 11 h 175"/>
                <a:gd name="T4" fmla="*/ 114 w 175"/>
                <a:gd name="T5" fmla="*/ 4 h 175"/>
                <a:gd name="T6" fmla="*/ 87 w 175"/>
                <a:gd name="T7" fmla="*/ 0 h 175"/>
                <a:gd name="T8" fmla="*/ 0 w 175"/>
                <a:gd name="T9" fmla="*/ 87 h 175"/>
                <a:gd name="T10" fmla="*/ 87 w 175"/>
                <a:gd name="T11" fmla="*/ 175 h 175"/>
                <a:gd name="T12" fmla="*/ 164 w 175"/>
                <a:gd name="T13" fmla="*/ 130 h 175"/>
                <a:gd name="T14" fmla="*/ 168 w 175"/>
                <a:gd name="T15" fmla="*/ 120 h 175"/>
                <a:gd name="T16" fmla="*/ 173 w 175"/>
                <a:gd name="T17" fmla="*/ 103 h 175"/>
                <a:gd name="T18" fmla="*/ 175 w 175"/>
                <a:gd name="T19" fmla="*/ 87 h 175"/>
                <a:gd name="T20" fmla="*/ 140 w 175"/>
                <a:gd name="T21" fmla="*/ 17 h 175"/>
                <a:gd name="T22" fmla="*/ 87 w 175"/>
                <a:gd name="T23" fmla="*/ 151 h 175"/>
                <a:gd name="T24" fmla="*/ 24 w 175"/>
                <a:gd name="T25" fmla="*/ 87 h 175"/>
                <a:gd name="T26" fmla="*/ 87 w 175"/>
                <a:gd name="T27" fmla="*/ 24 h 175"/>
                <a:gd name="T28" fmla="*/ 112 w 175"/>
                <a:gd name="T29" fmla="*/ 29 h 175"/>
                <a:gd name="T30" fmla="*/ 146 w 175"/>
                <a:gd name="T31" fmla="*/ 64 h 175"/>
                <a:gd name="T32" fmla="*/ 151 w 175"/>
                <a:gd name="T33" fmla="*/ 87 h 175"/>
                <a:gd name="T34" fmla="*/ 145 w 175"/>
                <a:gd name="T35" fmla="*/ 113 h 175"/>
                <a:gd name="T36" fmla="*/ 87 w 175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75">
                  <a:moveTo>
                    <a:pt x="140" y="17"/>
                  </a:moveTo>
                  <a:cubicBezTo>
                    <a:pt x="137" y="15"/>
                    <a:pt x="134" y="13"/>
                    <a:pt x="130" y="11"/>
                  </a:cubicBezTo>
                  <a:cubicBezTo>
                    <a:pt x="125" y="8"/>
                    <a:pt x="120" y="6"/>
                    <a:pt x="114" y="4"/>
                  </a:cubicBezTo>
                  <a:cubicBezTo>
                    <a:pt x="105" y="2"/>
                    <a:pt x="97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20" y="175"/>
                    <a:pt x="149" y="157"/>
                    <a:pt x="164" y="130"/>
                  </a:cubicBezTo>
                  <a:cubicBezTo>
                    <a:pt x="165" y="127"/>
                    <a:pt x="167" y="124"/>
                    <a:pt x="168" y="120"/>
                  </a:cubicBezTo>
                  <a:cubicBezTo>
                    <a:pt x="171" y="115"/>
                    <a:pt x="172" y="109"/>
                    <a:pt x="173" y="103"/>
                  </a:cubicBezTo>
                  <a:cubicBezTo>
                    <a:pt x="174" y="98"/>
                    <a:pt x="175" y="93"/>
                    <a:pt x="175" y="87"/>
                  </a:cubicBezTo>
                  <a:cubicBezTo>
                    <a:pt x="175" y="59"/>
                    <a:pt x="161" y="33"/>
                    <a:pt x="140" y="17"/>
                  </a:cubicBezTo>
                  <a:close/>
                  <a:moveTo>
                    <a:pt x="87" y="151"/>
                  </a:moveTo>
                  <a:cubicBezTo>
                    <a:pt x="52" y="151"/>
                    <a:pt x="24" y="122"/>
                    <a:pt x="24" y="87"/>
                  </a:cubicBezTo>
                  <a:cubicBezTo>
                    <a:pt x="24" y="52"/>
                    <a:pt x="52" y="24"/>
                    <a:pt x="87" y="24"/>
                  </a:cubicBezTo>
                  <a:cubicBezTo>
                    <a:pt x="96" y="24"/>
                    <a:pt x="105" y="26"/>
                    <a:pt x="112" y="29"/>
                  </a:cubicBezTo>
                  <a:cubicBezTo>
                    <a:pt x="128" y="36"/>
                    <a:pt x="140" y="48"/>
                    <a:pt x="146" y="64"/>
                  </a:cubicBezTo>
                  <a:cubicBezTo>
                    <a:pt x="149" y="71"/>
                    <a:pt x="151" y="79"/>
                    <a:pt x="151" y="87"/>
                  </a:cubicBezTo>
                  <a:cubicBezTo>
                    <a:pt x="151" y="96"/>
                    <a:pt x="149" y="105"/>
                    <a:pt x="145" y="113"/>
                  </a:cubicBezTo>
                  <a:cubicBezTo>
                    <a:pt x="136" y="135"/>
                    <a:pt x="113" y="151"/>
                    <a:pt x="87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647"/>
            <p:cNvSpPr>
              <a:spLocks noEditPoints="1"/>
            </p:cNvSpPr>
            <p:nvPr/>
          </p:nvSpPr>
          <p:spPr bwMode="auto">
            <a:xfrm>
              <a:off x="4218813" y="879380"/>
              <a:ext cx="90160" cy="150026"/>
            </a:xfrm>
            <a:custGeom>
              <a:avLst/>
              <a:gdLst>
                <a:gd name="T0" fmla="*/ 46 w 53"/>
                <a:gd name="T1" fmla="*/ 40 h 88"/>
                <a:gd name="T2" fmla="*/ 40 w 53"/>
                <a:gd name="T3" fmla="*/ 37 h 88"/>
                <a:gd name="T4" fmla="*/ 30 w 53"/>
                <a:gd name="T5" fmla="*/ 34 h 88"/>
                <a:gd name="T6" fmla="*/ 30 w 53"/>
                <a:gd name="T7" fmla="*/ 17 h 88"/>
                <a:gd name="T8" fmla="*/ 38 w 53"/>
                <a:gd name="T9" fmla="*/ 24 h 88"/>
                <a:gd name="T10" fmla="*/ 44 w 53"/>
                <a:gd name="T11" fmla="*/ 28 h 88"/>
                <a:gd name="T12" fmla="*/ 49 w 53"/>
                <a:gd name="T13" fmla="*/ 27 h 88"/>
                <a:gd name="T14" fmla="*/ 50 w 53"/>
                <a:gd name="T15" fmla="*/ 23 h 88"/>
                <a:gd name="T16" fmla="*/ 49 w 53"/>
                <a:gd name="T17" fmla="*/ 19 h 88"/>
                <a:gd name="T18" fmla="*/ 46 w 53"/>
                <a:gd name="T19" fmla="*/ 14 h 88"/>
                <a:gd name="T20" fmla="*/ 39 w 53"/>
                <a:gd name="T21" fmla="*/ 10 h 88"/>
                <a:gd name="T22" fmla="*/ 30 w 53"/>
                <a:gd name="T23" fmla="*/ 8 h 88"/>
                <a:gd name="T24" fmla="*/ 30 w 53"/>
                <a:gd name="T25" fmla="*/ 4 h 88"/>
                <a:gd name="T26" fmla="*/ 26 w 53"/>
                <a:gd name="T27" fmla="*/ 0 h 88"/>
                <a:gd name="T28" fmla="*/ 23 w 53"/>
                <a:gd name="T29" fmla="*/ 4 h 88"/>
                <a:gd name="T30" fmla="*/ 23 w 53"/>
                <a:gd name="T31" fmla="*/ 8 h 88"/>
                <a:gd name="T32" fmla="*/ 7 w 53"/>
                <a:gd name="T33" fmla="*/ 14 h 88"/>
                <a:gd name="T34" fmla="*/ 2 w 53"/>
                <a:gd name="T35" fmla="*/ 26 h 88"/>
                <a:gd name="T36" fmla="*/ 5 w 53"/>
                <a:gd name="T37" fmla="*/ 35 h 88"/>
                <a:gd name="T38" fmla="*/ 12 w 53"/>
                <a:gd name="T39" fmla="*/ 40 h 88"/>
                <a:gd name="T40" fmla="*/ 23 w 53"/>
                <a:gd name="T41" fmla="*/ 44 h 88"/>
                <a:gd name="T42" fmla="*/ 23 w 53"/>
                <a:gd name="T43" fmla="*/ 64 h 88"/>
                <a:gd name="T44" fmla="*/ 18 w 53"/>
                <a:gd name="T45" fmla="*/ 61 h 88"/>
                <a:gd name="T46" fmla="*/ 15 w 53"/>
                <a:gd name="T47" fmla="*/ 58 h 88"/>
                <a:gd name="T48" fmla="*/ 12 w 53"/>
                <a:gd name="T49" fmla="*/ 53 h 88"/>
                <a:gd name="T50" fmla="*/ 10 w 53"/>
                <a:gd name="T51" fmla="*/ 50 h 88"/>
                <a:gd name="T52" fmla="*/ 6 w 53"/>
                <a:gd name="T53" fmla="*/ 49 h 88"/>
                <a:gd name="T54" fmla="*/ 2 w 53"/>
                <a:gd name="T55" fmla="*/ 51 h 88"/>
                <a:gd name="T56" fmla="*/ 0 w 53"/>
                <a:gd name="T57" fmla="*/ 54 h 88"/>
                <a:gd name="T58" fmla="*/ 1 w 53"/>
                <a:gd name="T59" fmla="*/ 60 h 88"/>
                <a:gd name="T60" fmla="*/ 6 w 53"/>
                <a:gd name="T61" fmla="*/ 66 h 88"/>
                <a:gd name="T62" fmla="*/ 13 w 53"/>
                <a:gd name="T63" fmla="*/ 70 h 88"/>
                <a:gd name="T64" fmla="*/ 23 w 53"/>
                <a:gd name="T65" fmla="*/ 72 h 88"/>
                <a:gd name="T66" fmla="*/ 23 w 53"/>
                <a:gd name="T67" fmla="*/ 84 h 88"/>
                <a:gd name="T68" fmla="*/ 24 w 53"/>
                <a:gd name="T69" fmla="*/ 87 h 88"/>
                <a:gd name="T70" fmla="*/ 27 w 53"/>
                <a:gd name="T71" fmla="*/ 88 h 88"/>
                <a:gd name="T72" fmla="*/ 29 w 53"/>
                <a:gd name="T73" fmla="*/ 87 h 88"/>
                <a:gd name="T74" fmla="*/ 30 w 53"/>
                <a:gd name="T75" fmla="*/ 83 h 88"/>
                <a:gd name="T76" fmla="*/ 30 w 53"/>
                <a:gd name="T77" fmla="*/ 72 h 88"/>
                <a:gd name="T78" fmla="*/ 42 w 53"/>
                <a:gd name="T79" fmla="*/ 69 h 88"/>
                <a:gd name="T80" fmla="*/ 50 w 53"/>
                <a:gd name="T81" fmla="*/ 62 h 88"/>
                <a:gd name="T82" fmla="*/ 53 w 53"/>
                <a:gd name="T83" fmla="*/ 53 h 88"/>
                <a:gd name="T84" fmla="*/ 51 w 53"/>
                <a:gd name="T85" fmla="*/ 46 h 88"/>
                <a:gd name="T86" fmla="*/ 46 w 53"/>
                <a:gd name="T87" fmla="*/ 40 h 88"/>
                <a:gd name="T88" fmla="*/ 23 w 53"/>
                <a:gd name="T89" fmla="*/ 33 h 88"/>
                <a:gd name="T90" fmla="*/ 17 w 53"/>
                <a:gd name="T91" fmla="*/ 30 h 88"/>
                <a:gd name="T92" fmla="*/ 14 w 53"/>
                <a:gd name="T93" fmla="*/ 25 h 88"/>
                <a:gd name="T94" fmla="*/ 17 w 53"/>
                <a:gd name="T95" fmla="*/ 19 h 88"/>
                <a:gd name="T96" fmla="*/ 23 w 53"/>
                <a:gd name="T97" fmla="*/ 16 h 88"/>
                <a:gd name="T98" fmla="*/ 23 w 53"/>
                <a:gd name="T99" fmla="*/ 33 h 88"/>
                <a:gd name="T100" fmla="*/ 37 w 53"/>
                <a:gd name="T101" fmla="*/ 61 h 88"/>
                <a:gd name="T102" fmla="*/ 30 w 53"/>
                <a:gd name="T103" fmla="*/ 64 h 88"/>
                <a:gd name="T104" fmla="*/ 30 w 53"/>
                <a:gd name="T105" fmla="*/ 45 h 88"/>
                <a:gd name="T106" fmla="*/ 38 w 53"/>
                <a:gd name="T107" fmla="*/ 49 h 88"/>
                <a:gd name="T108" fmla="*/ 40 w 53"/>
                <a:gd name="T109" fmla="*/ 55 h 88"/>
                <a:gd name="T110" fmla="*/ 37 w 53"/>
                <a:gd name="T11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" h="88">
                  <a:moveTo>
                    <a:pt x="46" y="40"/>
                  </a:moveTo>
                  <a:cubicBezTo>
                    <a:pt x="44" y="39"/>
                    <a:pt x="42" y="38"/>
                    <a:pt x="40" y="37"/>
                  </a:cubicBezTo>
                  <a:cubicBezTo>
                    <a:pt x="37" y="36"/>
                    <a:pt x="34" y="35"/>
                    <a:pt x="30" y="3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4" y="18"/>
                    <a:pt x="37" y="20"/>
                    <a:pt x="38" y="24"/>
                  </a:cubicBezTo>
                  <a:cubicBezTo>
                    <a:pt x="39" y="27"/>
                    <a:pt x="41" y="28"/>
                    <a:pt x="44" y="28"/>
                  </a:cubicBezTo>
                  <a:cubicBezTo>
                    <a:pt x="46" y="28"/>
                    <a:pt x="47" y="28"/>
                    <a:pt x="49" y="27"/>
                  </a:cubicBezTo>
                  <a:cubicBezTo>
                    <a:pt x="50" y="26"/>
                    <a:pt x="50" y="24"/>
                    <a:pt x="50" y="23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8" y="17"/>
                    <a:pt x="47" y="16"/>
                    <a:pt x="46" y="14"/>
                  </a:cubicBezTo>
                  <a:cubicBezTo>
                    <a:pt x="44" y="12"/>
                    <a:pt x="41" y="11"/>
                    <a:pt x="39" y="10"/>
                  </a:cubicBezTo>
                  <a:cubicBezTo>
                    <a:pt x="36" y="9"/>
                    <a:pt x="33" y="8"/>
                    <a:pt x="30" y="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1"/>
                    <a:pt x="29" y="0"/>
                    <a:pt x="26" y="0"/>
                  </a:cubicBezTo>
                  <a:cubicBezTo>
                    <a:pt x="24" y="0"/>
                    <a:pt x="23" y="1"/>
                    <a:pt x="23" y="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6" y="9"/>
                    <a:pt x="11" y="10"/>
                    <a:pt x="7" y="14"/>
                  </a:cubicBezTo>
                  <a:cubicBezTo>
                    <a:pt x="4" y="17"/>
                    <a:pt x="2" y="21"/>
                    <a:pt x="2" y="26"/>
                  </a:cubicBezTo>
                  <a:cubicBezTo>
                    <a:pt x="2" y="29"/>
                    <a:pt x="3" y="32"/>
                    <a:pt x="5" y="35"/>
                  </a:cubicBezTo>
                  <a:cubicBezTo>
                    <a:pt x="7" y="37"/>
                    <a:pt x="9" y="39"/>
                    <a:pt x="12" y="40"/>
                  </a:cubicBezTo>
                  <a:cubicBezTo>
                    <a:pt x="15" y="42"/>
                    <a:pt x="19" y="43"/>
                    <a:pt x="23" y="4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3"/>
                    <a:pt x="19" y="62"/>
                    <a:pt x="18" y="61"/>
                  </a:cubicBezTo>
                  <a:cubicBezTo>
                    <a:pt x="16" y="60"/>
                    <a:pt x="15" y="59"/>
                    <a:pt x="15" y="58"/>
                  </a:cubicBezTo>
                  <a:cubicBezTo>
                    <a:pt x="14" y="57"/>
                    <a:pt x="13" y="55"/>
                    <a:pt x="12" y="53"/>
                  </a:cubicBezTo>
                  <a:cubicBezTo>
                    <a:pt x="12" y="51"/>
                    <a:pt x="11" y="51"/>
                    <a:pt x="10" y="50"/>
                  </a:cubicBezTo>
                  <a:cubicBezTo>
                    <a:pt x="9" y="49"/>
                    <a:pt x="8" y="49"/>
                    <a:pt x="6" y="49"/>
                  </a:cubicBezTo>
                  <a:cubicBezTo>
                    <a:pt x="5" y="49"/>
                    <a:pt x="3" y="50"/>
                    <a:pt x="2" y="51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2" y="62"/>
                    <a:pt x="4" y="64"/>
                    <a:pt x="6" y="66"/>
                  </a:cubicBezTo>
                  <a:cubicBezTo>
                    <a:pt x="8" y="67"/>
                    <a:pt x="10" y="69"/>
                    <a:pt x="13" y="70"/>
                  </a:cubicBezTo>
                  <a:cubicBezTo>
                    <a:pt x="16" y="71"/>
                    <a:pt x="19" y="72"/>
                    <a:pt x="23" y="7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4" y="87"/>
                  </a:cubicBezTo>
                  <a:cubicBezTo>
                    <a:pt x="24" y="87"/>
                    <a:pt x="25" y="88"/>
                    <a:pt x="27" y="88"/>
                  </a:cubicBezTo>
                  <a:cubicBezTo>
                    <a:pt x="28" y="88"/>
                    <a:pt x="29" y="87"/>
                    <a:pt x="29" y="87"/>
                  </a:cubicBezTo>
                  <a:cubicBezTo>
                    <a:pt x="29" y="86"/>
                    <a:pt x="30" y="85"/>
                    <a:pt x="30" y="8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72"/>
                    <a:pt x="39" y="71"/>
                    <a:pt x="42" y="69"/>
                  </a:cubicBezTo>
                  <a:cubicBezTo>
                    <a:pt x="46" y="67"/>
                    <a:pt x="48" y="65"/>
                    <a:pt x="50" y="62"/>
                  </a:cubicBezTo>
                  <a:cubicBezTo>
                    <a:pt x="52" y="59"/>
                    <a:pt x="53" y="56"/>
                    <a:pt x="53" y="53"/>
                  </a:cubicBezTo>
                  <a:cubicBezTo>
                    <a:pt x="53" y="51"/>
                    <a:pt x="52" y="48"/>
                    <a:pt x="51" y="46"/>
                  </a:cubicBezTo>
                  <a:cubicBezTo>
                    <a:pt x="50" y="44"/>
                    <a:pt x="48" y="42"/>
                    <a:pt x="46" y="40"/>
                  </a:cubicBezTo>
                  <a:close/>
                  <a:moveTo>
                    <a:pt x="23" y="33"/>
                  </a:moveTo>
                  <a:cubicBezTo>
                    <a:pt x="20" y="32"/>
                    <a:pt x="18" y="31"/>
                    <a:pt x="17" y="30"/>
                  </a:cubicBezTo>
                  <a:cubicBezTo>
                    <a:pt x="15" y="28"/>
                    <a:pt x="14" y="27"/>
                    <a:pt x="14" y="25"/>
                  </a:cubicBezTo>
                  <a:cubicBezTo>
                    <a:pt x="14" y="22"/>
                    <a:pt x="15" y="20"/>
                    <a:pt x="17" y="19"/>
                  </a:cubicBezTo>
                  <a:cubicBezTo>
                    <a:pt x="18" y="18"/>
                    <a:pt x="20" y="17"/>
                    <a:pt x="23" y="16"/>
                  </a:cubicBezTo>
                  <a:lnTo>
                    <a:pt x="23" y="33"/>
                  </a:lnTo>
                  <a:close/>
                  <a:moveTo>
                    <a:pt x="37" y="61"/>
                  </a:moveTo>
                  <a:cubicBezTo>
                    <a:pt x="36" y="62"/>
                    <a:pt x="33" y="63"/>
                    <a:pt x="30" y="6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6"/>
                    <a:pt x="36" y="47"/>
                    <a:pt x="38" y="49"/>
                  </a:cubicBezTo>
                  <a:cubicBezTo>
                    <a:pt x="39" y="50"/>
                    <a:pt x="40" y="52"/>
                    <a:pt x="40" y="55"/>
                  </a:cubicBezTo>
                  <a:cubicBezTo>
                    <a:pt x="40" y="57"/>
                    <a:pt x="39" y="59"/>
                    <a:pt x="37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980733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70181" y="2103160"/>
            <a:ext cx="10110396" cy="4269168"/>
            <a:chOff x="877635" y="1577370"/>
            <a:chExt cx="7582797" cy="3201876"/>
          </a:xfrm>
        </p:grpSpPr>
        <p:sp>
          <p:nvSpPr>
            <p:cNvPr id="36" name="椭圆 10"/>
            <p:cNvSpPr>
              <a:spLocks noChangeArrowheads="1"/>
            </p:cNvSpPr>
            <p:nvPr/>
          </p:nvSpPr>
          <p:spPr bwMode="auto">
            <a:xfrm>
              <a:off x="2811993" y="3965439"/>
              <a:ext cx="3915316" cy="81380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空心弧 13"/>
            <p:cNvSpPr/>
            <p:nvPr/>
          </p:nvSpPr>
          <p:spPr bwMode="auto">
            <a:xfrm rot="17578576">
              <a:off x="2605841" y="2222050"/>
              <a:ext cx="2101842" cy="1271381"/>
            </a:xfrm>
            <a:custGeom>
              <a:avLst/>
              <a:gdLst/>
              <a:ahLst/>
              <a:cxnLst/>
              <a:rect l="l" t="t" r="r" b="b"/>
              <a:pathLst>
                <a:path w="3440880" h="2081906">
                  <a:moveTo>
                    <a:pt x="3440880" y="961297"/>
                  </a:moveTo>
                  <a:lnTo>
                    <a:pt x="2891543" y="1194209"/>
                  </a:lnTo>
                  <a:cubicBezTo>
                    <a:pt x="2701588" y="808306"/>
                    <a:pt x="2347568" y="513519"/>
                    <a:pt x="1900886" y="415768"/>
                  </a:cubicBezTo>
                  <a:cubicBezTo>
                    <a:pt x="1101852" y="240910"/>
                    <a:pt x="308885" y="762762"/>
                    <a:pt x="129748" y="1581355"/>
                  </a:cubicBezTo>
                  <a:cubicBezTo>
                    <a:pt x="104339" y="1697460"/>
                    <a:pt x="92644" y="1813298"/>
                    <a:pt x="95053" y="1927042"/>
                  </a:cubicBezTo>
                  <a:lnTo>
                    <a:pt x="97910" y="1999727"/>
                  </a:lnTo>
                  <a:cubicBezTo>
                    <a:pt x="98463" y="2027324"/>
                    <a:pt x="100942" y="2054702"/>
                    <a:pt x="104186" y="2081906"/>
                  </a:cubicBezTo>
                  <a:lnTo>
                    <a:pt x="97658" y="2027742"/>
                  </a:lnTo>
                  <a:lnTo>
                    <a:pt x="0" y="1797410"/>
                  </a:lnTo>
                  <a:lnTo>
                    <a:pt x="13675" y="1579391"/>
                  </a:lnTo>
                  <a:lnTo>
                    <a:pt x="72076" y="1206588"/>
                  </a:lnTo>
                  <a:lnTo>
                    <a:pt x="249086" y="813208"/>
                  </a:lnTo>
                  <a:lnTo>
                    <a:pt x="699835" y="354698"/>
                  </a:lnTo>
                  <a:lnTo>
                    <a:pt x="747029" y="390891"/>
                  </a:lnTo>
                  <a:cubicBezTo>
                    <a:pt x="1114571" y="96546"/>
                    <a:pt x="1589835" y="-44447"/>
                    <a:pt x="2070027" y="12378"/>
                  </a:cubicBezTo>
                  <a:cubicBezTo>
                    <a:pt x="2659198" y="82098"/>
                    <a:pt x="3171648" y="439655"/>
                    <a:pt x="3440880" y="96129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9" name="空心弧 13"/>
            <p:cNvSpPr/>
            <p:nvPr/>
          </p:nvSpPr>
          <p:spPr bwMode="auto">
            <a:xfrm rot="17578576">
              <a:off x="2457749" y="2074458"/>
              <a:ext cx="2302229" cy="1308053"/>
            </a:xfrm>
            <a:custGeom>
              <a:avLst/>
              <a:gdLst/>
              <a:ahLst/>
              <a:cxnLst/>
              <a:rect l="l" t="t" r="r" b="b"/>
              <a:pathLst>
                <a:path w="5022717" h="2854509">
                  <a:moveTo>
                    <a:pt x="5022717" y="1184507"/>
                  </a:moveTo>
                  <a:lnTo>
                    <a:pt x="4714007" y="2854509"/>
                  </a:lnTo>
                  <a:lnTo>
                    <a:pt x="3299038" y="1915323"/>
                  </a:lnTo>
                  <a:lnTo>
                    <a:pt x="3803232" y="1701552"/>
                  </a:lnTo>
                  <a:cubicBezTo>
                    <a:pt x="3562338" y="1134599"/>
                    <a:pt x="3066325" y="693643"/>
                    <a:pt x="2428573" y="554079"/>
                  </a:cubicBezTo>
                  <a:cubicBezTo>
                    <a:pt x="1363729" y="321052"/>
                    <a:pt x="306971" y="1016504"/>
                    <a:pt x="68241" y="2107414"/>
                  </a:cubicBezTo>
                  <a:cubicBezTo>
                    <a:pt x="18868" y="2333024"/>
                    <a:pt x="8351" y="2557878"/>
                    <a:pt x="34176" y="2774480"/>
                  </a:cubicBezTo>
                  <a:cubicBezTo>
                    <a:pt x="-73420" y="2148278"/>
                    <a:pt x="74250" y="1495420"/>
                    <a:pt x="460103" y="969762"/>
                  </a:cubicBezTo>
                  <a:cubicBezTo>
                    <a:pt x="966350" y="280089"/>
                    <a:pt x="1804377" y="-84044"/>
                    <a:pt x="2653981" y="16495"/>
                  </a:cubicBezTo>
                  <a:cubicBezTo>
                    <a:pt x="3480110" y="114255"/>
                    <a:pt x="4193051" y="636675"/>
                    <a:pt x="4535198" y="13912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0" name="平行四边形 39"/>
            <p:cNvSpPr/>
            <p:nvPr/>
          </p:nvSpPr>
          <p:spPr bwMode="auto">
            <a:xfrm flipH="1">
              <a:off x="3963313" y="1632186"/>
              <a:ext cx="806338" cy="416230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平行四边形 40"/>
            <p:cNvSpPr/>
            <p:nvPr/>
          </p:nvSpPr>
          <p:spPr bwMode="auto">
            <a:xfrm>
              <a:off x="3942509" y="2048416"/>
              <a:ext cx="826067" cy="431126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5" name="TextBox 8"/>
            <p:cNvSpPr txBox="1"/>
            <p:nvPr/>
          </p:nvSpPr>
          <p:spPr bwMode="auto">
            <a:xfrm>
              <a:off x="3915055" y="1661479"/>
              <a:ext cx="446276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pPr>
                <a:defRPr/>
              </a:pPr>
              <a:r>
                <a:rPr lang="en-US" altLang="zh-CN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zh-CN" alt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" name="组合 11"/>
            <p:cNvGrpSpPr>
              <a:grpSpLocks/>
            </p:cNvGrpSpPr>
            <p:nvPr/>
          </p:nvGrpSpPr>
          <p:grpSpPr bwMode="auto">
            <a:xfrm>
              <a:off x="4177368" y="1987229"/>
              <a:ext cx="1814813" cy="2300351"/>
              <a:chOff x="3585384" y="2273421"/>
              <a:chExt cx="2421087" cy="3069287"/>
            </a:xfrm>
          </p:grpSpPr>
          <p:sp>
            <p:nvSpPr>
              <p:cNvPr id="48" name="空心弧 13"/>
              <p:cNvSpPr/>
              <p:nvPr/>
            </p:nvSpPr>
            <p:spPr>
              <a:xfrm rot="6778576">
                <a:off x="3847667" y="3057398"/>
                <a:ext cx="2788517" cy="1316991"/>
              </a:xfrm>
              <a:custGeom>
                <a:avLst/>
                <a:gdLst/>
                <a:ahLst/>
                <a:cxnLst/>
                <a:rect l="l" t="t" r="r" b="b"/>
                <a:pathLst>
                  <a:path w="2788517" h="1316991">
                    <a:moveTo>
                      <a:pt x="0" y="1261585"/>
                    </a:moveTo>
                    <a:lnTo>
                      <a:pt x="43621" y="983125"/>
                    </a:lnTo>
                    <a:lnTo>
                      <a:pt x="187849" y="662600"/>
                    </a:lnTo>
                    <a:lnTo>
                      <a:pt x="555118" y="289007"/>
                    </a:lnTo>
                    <a:lnTo>
                      <a:pt x="593572" y="318497"/>
                    </a:lnTo>
                    <a:cubicBezTo>
                      <a:pt x="893044" y="78665"/>
                      <a:pt x="1280289" y="-36215"/>
                      <a:pt x="1671548" y="10085"/>
                    </a:cubicBezTo>
                    <a:cubicBezTo>
                      <a:pt x="2151604" y="66893"/>
                      <a:pt x="2569147" y="358230"/>
                      <a:pt x="2788517" y="783263"/>
                    </a:cubicBezTo>
                    <a:lnTo>
                      <a:pt x="2340919" y="973039"/>
                    </a:lnTo>
                    <a:cubicBezTo>
                      <a:pt x="2186143" y="658606"/>
                      <a:pt x="1897688" y="418414"/>
                      <a:pt x="1533733" y="338767"/>
                    </a:cubicBezTo>
                    <a:cubicBezTo>
                      <a:pt x="882681" y="196293"/>
                      <a:pt x="236573" y="621497"/>
                      <a:pt x="90612" y="1288485"/>
                    </a:cubicBezTo>
                    <a:lnTo>
                      <a:pt x="86054" y="1316991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空心弧 13"/>
              <p:cNvSpPr/>
              <p:nvPr/>
            </p:nvSpPr>
            <p:spPr>
              <a:xfrm rot="6778576">
                <a:off x="3599196" y="2935433"/>
                <a:ext cx="3069287" cy="1745263"/>
              </a:xfrm>
              <a:custGeom>
                <a:avLst/>
                <a:gdLst/>
                <a:ahLst/>
                <a:cxnLst/>
                <a:rect l="l" t="t" r="r" b="b"/>
                <a:pathLst>
                  <a:path w="3069287" h="1745263">
                    <a:moveTo>
                      <a:pt x="157" y="1464603"/>
                    </a:moveTo>
                    <a:cubicBezTo>
                      <a:pt x="-4415" y="1156390"/>
                      <a:pt x="91112" y="849810"/>
                      <a:pt x="279680" y="592918"/>
                    </a:cubicBezTo>
                    <a:cubicBezTo>
                      <a:pt x="589203" y="171248"/>
                      <a:pt x="1101577" y="-51385"/>
                      <a:pt x="1621029" y="10085"/>
                    </a:cubicBezTo>
                    <a:cubicBezTo>
                      <a:pt x="2126129" y="69856"/>
                      <a:pt x="2562025" y="389266"/>
                      <a:pt x="2771215" y="850593"/>
                    </a:cubicBezTo>
                    <a:lnTo>
                      <a:pt x="3069287" y="724214"/>
                    </a:lnTo>
                    <a:lnTo>
                      <a:pt x="2880540" y="1745263"/>
                    </a:lnTo>
                    <a:lnTo>
                      <a:pt x="2015420" y="1171039"/>
                    </a:lnTo>
                    <a:lnTo>
                      <a:pt x="2323687" y="1040338"/>
                    </a:lnTo>
                    <a:cubicBezTo>
                      <a:pt x="2176403" y="693700"/>
                      <a:pt x="1873138" y="424097"/>
                      <a:pt x="1483213" y="338767"/>
                    </a:cubicBezTo>
                    <a:cubicBezTo>
                      <a:pt x="832162" y="196293"/>
                      <a:pt x="186055" y="621496"/>
                      <a:pt x="40094" y="1288485"/>
                    </a:cubicBezTo>
                    <a:cubicBezTo>
                      <a:pt x="30695" y="1331434"/>
                      <a:pt x="23599" y="1374338"/>
                      <a:pt x="19551" y="1417149"/>
                    </a:cubicBezTo>
                    <a:lnTo>
                      <a:pt x="10745" y="1411479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平行四边形 52"/>
              <p:cNvSpPr/>
              <p:nvPr/>
            </p:nvSpPr>
            <p:spPr>
              <a:xfrm rot="10800000" flipH="1">
                <a:off x="3585384" y="4714449"/>
                <a:ext cx="1075852" cy="555205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平行四边形 54"/>
              <p:cNvSpPr/>
              <p:nvPr/>
            </p:nvSpPr>
            <p:spPr>
              <a:xfrm rot="10800000">
                <a:off x="3586819" y="4139376"/>
                <a:ext cx="1102175" cy="575073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TextBox 14"/>
              <p:cNvSpPr txBox="1"/>
              <p:nvPr/>
            </p:nvSpPr>
            <p:spPr>
              <a:xfrm>
                <a:off x="4143235" y="4207671"/>
                <a:ext cx="603383" cy="8315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4800">
                    <a:solidFill>
                      <a:schemeClr val="bg1"/>
                    </a:solidFill>
                    <a:effectLst/>
                    <a:latin typeface="Dotum" pitchFamily="34" charset="-127"/>
                    <a:ea typeface="Dotum" pitchFamily="34" charset="-127"/>
                  </a:defRPr>
                </a:lvl1pPr>
              </a:lstStyle>
              <a:p>
                <a:pPr>
                  <a:defRPr/>
                </a:pPr>
                <a:r>
                  <a:rPr lang="en-US" altLang="zh-CN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</a:t>
                </a:r>
                <a:endParaRPr lang="zh-CN" altLang="en-US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4" name="TextBox 2"/>
            <p:cNvSpPr txBox="1">
              <a:spLocks noChangeArrowheads="1"/>
            </p:cNvSpPr>
            <p:nvPr/>
          </p:nvSpPr>
          <p:spPr bwMode="auto">
            <a:xfrm>
              <a:off x="3566176" y="2656019"/>
              <a:ext cx="2028825" cy="64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1837" tIns="60916" rIns="121837" bIns="60916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工作流管理系统（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WFMS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48701" y="1835082"/>
              <a:ext cx="2105745" cy="1039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它是通过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执行软件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来完成对工作流的定义和管理的软件系统。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6084168" y="3310121"/>
              <a:ext cx="2177753" cy="1039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它按照在计算机中预先定义好的工作流逻辑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推进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工作流实例的执行。</a:t>
              </a: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5940152" y="3375642"/>
              <a:ext cx="252028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 flipV="1">
              <a:off x="877635" y="1835082"/>
              <a:ext cx="3104042" cy="27996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277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3648" y="1604798"/>
            <a:ext cx="11076981" cy="5105764"/>
            <a:chOff x="512736" y="1203598"/>
            <a:chExt cx="8307736" cy="3829323"/>
          </a:xfrm>
        </p:grpSpPr>
        <p:grpSp>
          <p:nvGrpSpPr>
            <p:cNvPr id="47" name="组合 1"/>
            <p:cNvGrpSpPr>
              <a:grpSpLocks/>
            </p:cNvGrpSpPr>
            <p:nvPr/>
          </p:nvGrpSpPr>
          <p:grpSpPr bwMode="auto">
            <a:xfrm>
              <a:off x="2771800" y="1203598"/>
              <a:ext cx="3403116" cy="3315534"/>
              <a:chOff x="4427941" y="1989637"/>
              <a:chExt cx="3484218" cy="344777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空心弧 48"/>
              <p:cNvSpPr/>
              <p:nvPr/>
            </p:nvSpPr>
            <p:spPr>
              <a:xfrm>
                <a:off x="4701505" y="2431812"/>
                <a:ext cx="3001852" cy="3001116"/>
              </a:xfrm>
              <a:prstGeom prst="blockArc">
                <a:avLst>
                  <a:gd name="adj1" fmla="val 9099055"/>
                  <a:gd name="adj2" fmla="val 15852378"/>
                  <a:gd name="adj3" fmla="val 4643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0" name="空心弧 49"/>
              <p:cNvSpPr/>
              <p:nvPr/>
            </p:nvSpPr>
            <p:spPr>
              <a:xfrm>
                <a:off x="4680914" y="2394466"/>
                <a:ext cx="3001852" cy="3002610"/>
              </a:xfrm>
              <a:prstGeom prst="blockArc">
                <a:avLst>
                  <a:gd name="adj1" fmla="val 1800000"/>
                  <a:gd name="adj2" fmla="val 9000000"/>
                  <a:gd name="adj3" fmla="val 4643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1" name="空心弧 50"/>
              <p:cNvSpPr/>
              <p:nvPr/>
            </p:nvSpPr>
            <p:spPr>
              <a:xfrm>
                <a:off x="4657382" y="2434800"/>
                <a:ext cx="3003323" cy="3002610"/>
              </a:xfrm>
              <a:prstGeom prst="blockArc">
                <a:avLst>
                  <a:gd name="adj1" fmla="val 15954044"/>
                  <a:gd name="adj2" fmla="val 1690992"/>
                  <a:gd name="adj3" fmla="val 4643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4" name="任意多边形 53"/>
              <p:cNvSpPr/>
              <p:nvPr/>
            </p:nvSpPr>
            <p:spPr>
              <a:xfrm>
                <a:off x="5504260" y="3245953"/>
                <a:ext cx="1384000" cy="1383292"/>
              </a:xfrm>
              <a:custGeom>
                <a:avLst/>
                <a:gdLst>
                  <a:gd name="connsiteX0" fmla="*/ 0 w 1382929"/>
                  <a:gd name="connsiteY0" fmla="*/ 691465 h 1382929"/>
                  <a:gd name="connsiteX1" fmla="*/ 691465 w 1382929"/>
                  <a:gd name="connsiteY1" fmla="*/ 0 h 1382929"/>
                  <a:gd name="connsiteX2" fmla="*/ 1382930 w 1382929"/>
                  <a:gd name="connsiteY2" fmla="*/ 691465 h 1382929"/>
                  <a:gd name="connsiteX3" fmla="*/ 691465 w 1382929"/>
                  <a:gd name="connsiteY3" fmla="*/ 1382930 h 1382929"/>
                  <a:gd name="connsiteX4" fmla="*/ 0 w 1382929"/>
                  <a:gd name="connsiteY4" fmla="*/ 691465 h 1382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2929" h="1382929">
                    <a:moveTo>
                      <a:pt x="0" y="691465"/>
                    </a:moveTo>
                    <a:cubicBezTo>
                      <a:pt x="0" y="309579"/>
                      <a:pt x="309579" y="0"/>
                      <a:pt x="691465" y="0"/>
                    </a:cubicBezTo>
                    <a:cubicBezTo>
                      <a:pt x="1073351" y="0"/>
                      <a:pt x="1382930" y="309579"/>
                      <a:pt x="1382930" y="691465"/>
                    </a:cubicBezTo>
                    <a:cubicBezTo>
                      <a:pt x="1382930" y="1073351"/>
                      <a:pt x="1073351" y="1382930"/>
                      <a:pt x="691465" y="1382930"/>
                    </a:cubicBezTo>
                    <a:cubicBezTo>
                      <a:pt x="309579" y="1382930"/>
                      <a:pt x="0" y="1073351"/>
                      <a:pt x="0" y="69146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317447" tIns="317447" rIns="317447" bIns="317447" spcCol="1270" anchor="ctr"/>
              <a:lstStyle/>
              <a:p>
                <a:pPr algn="ctr" defTabSz="1659424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3733" dirty="0">
                    <a:latin typeface="微软雅黑" pitchFamily="34" charset="-122"/>
                    <a:ea typeface="微软雅黑" pitchFamily="34" charset="-122"/>
                  </a:rPr>
                  <a:t>功能特征</a:t>
                </a: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5570734" y="1989637"/>
                <a:ext cx="967770" cy="968006"/>
              </a:xfrm>
              <a:custGeom>
                <a:avLst/>
                <a:gdLst>
                  <a:gd name="connsiteX0" fmla="*/ 0 w 968050"/>
                  <a:gd name="connsiteY0" fmla="*/ 484025 h 968050"/>
                  <a:gd name="connsiteX1" fmla="*/ 484025 w 968050"/>
                  <a:gd name="connsiteY1" fmla="*/ 0 h 968050"/>
                  <a:gd name="connsiteX2" fmla="*/ 968050 w 968050"/>
                  <a:gd name="connsiteY2" fmla="*/ 484025 h 968050"/>
                  <a:gd name="connsiteX3" fmla="*/ 484025 w 968050"/>
                  <a:gd name="connsiteY3" fmla="*/ 968050 h 968050"/>
                  <a:gd name="connsiteX4" fmla="*/ 0 w 968050"/>
                  <a:gd name="connsiteY4" fmla="*/ 484025 h 9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50" h="968050">
                    <a:moveTo>
                      <a:pt x="0" y="484025"/>
                    </a:moveTo>
                    <a:cubicBezTo>
                      <a:pt x="0" y="216705"/>
                      <a:pt x="216705" y="0"/>
                      <a:pt x="484025" y="0"/>
                    </a:cubicBezTo>
                    <a:cubicBezTo>
                      <a:pt x="751345" y="0"/>
                      <a:pt x="968050" y="216705"/>
                      <a:pt x="968050" y="484025"/>
                    </a:cubicBezTo>
                    <a:cubicBezTo>
                      <a:pt x="968050" y="751345"/>
                      <a:pt x="751345" y="968050"/>
                      <a:pt x="484025" y="968050"/>
                    </a:cubicBezTo>
                    <a:cubicBezTo>
                      <a:pt x="216705" y="968050"/>
                      <a:pt x="0" y="751345"/>
                      <a:pt x="0" y="48402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16117" tIns="216117" rIns="216117" bIns="216117" spcCol="1270" anchor="ctr"/>
              <a:lstStyle/>
              <a:p>
                <a:pPr algn="ctr" defTabSz="948243">
                  <a:spcAft>
                    <a:spcPct val="35000"/>
                  </a:spcAft>
                  <a:defRPr/>
                </a:pPr>
                <a:r>
                  <a:rPr lang="zh-CN" altLang="en-US" sz="2133" dirty="0">
                    <a:latin typeface="微软雅黑" pitchFamily="34" charset="-122"/>
                    <a:ea typeface="微软雅黑" pitchFamily="34" charset="-122"/>
                  </a:rPr>
                  <a:t>工作流定义功能</a:t>
                </a: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944389" y="4113656"/>
                <a:ext cx="967770" cy="968006"/>
              </a:xfrm>
              <a:custGeom>
                <a:avLst/>
                <a:gdLst>
                  <a:gd name="connsiteX0" fmla="*/ 0 w 968050"/>
                  <a:gd name="connsiteY0" fmla="*/ 484025 h 968050"/>
                  <a:gd name="connsiteX1" fmla="*/ 484025 w 968050"/>
                  <a:gd name="connsiteY1" fmla="*/ 0 h 968050"/>
                  <a:gd name="connsiteX2" fmla="*/ 968050 w 968050"/>
                  <a:gd name="connsiteY2" fmla="*/ 484025 h 968050"/>
                  <a:gd name="connsiteX3" fmla="*/ 484025 w 968050"/>
                  <a:gd name="connsiteY3" fmla="*/ 968050 h 968050"/>
                  <a:gd name="connsiteX4" fmla="*/ 0 w 968050"/>
                  <a:gd name="connsiteY4" fmla="*/ 484025 h 9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50" h="968050">
                    <a:moveTo>
                      <a:pt x="0" y="484025"/>
                    </a:moveTo>
                    <a:cubicBezTo>
                      <a:pt x="0" y="216705"/>
                      <a:pt x="216705" y="0"/>
                      <a:pt x="484025" y="0"/>
                    </a:cubicBezTo>
                    <a:cubicBezTo>
                      <a:pt x="751345" y="0"/>
                      <a:pt x="968050" y="216705"/>
                      <a:pt x="968050" y="484025"/>
                    </a:cubicBezTo>
                    <a:cubicBezTo>
                      <a:pt x="968050" y="751345"/>
                      <a:pt x="751345" y="968050"/>
                      <a:pt x="484025" y="968050"/>
                    </a:cubicBezTo>
                    <a:cubicBezTo>
                      <a:pt x="216705" y="968050"/>
                      <a:pt x="0" y="751345"/>
                      <a:pt x="0" y="48402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19504" tIns="219504" rIns="219504" bIns="219504" spcCol="1270" anchor="ctr"/>
              <a:lstStyle/>
              <a:p>
                <a:pPr algn="ctr" defTabSz="1066773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运行交互接口</a:t>
                </a: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4427941" y="4145242"/>
                <a:ext cx="967770" cy="968006"/>
              </a:xfrm>
              <a:custGeom>
                <a:avLst/>
                <a:gdLst>
                  <a:gd name="connsiteX0" fmla="*/ 0 w 968050"/>
                  <a:gd name="connsiteY0" fmla="*/ 484025 h 968050"/>
                  <a:gd name="connsiteX1" fmla="*/ 484025 w 968050"/>
                  <a:gd name="connsiteY1" fmla="*/ 0 h 968050"/>
                  <a:gd name="connsiteX2" fmla="*/ 968050 w 968050"/>
                  <a:gd name="connsiteY2" fmla="*/ 484025 h 968050"/>
                  <a:gd name="connsiteX3" fmla="*/ 484025 w 968050"/>
                  <a:gd name="connsiteY3" fmla="*/ 968050 h 968050"/>
                  <a:gd name="connsiteX4" fmla="*/ 0 w 968050"/>
                  <a:gd name="connsiteY4" fmla="*/ 484025 h 96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50" h="968050">
                    <a:moveTo>
                      <a:pt x="0" y="484025"/>
                    </a:moveTo>
                    <a:cubicBezTo>
                      <a:pt x="0" y="216705"/>
                      <a:pt x="216705" y="0"/>
                      <a:pt x="484025" y="0"/>
                    </a:cubicBezTo>
                    <a:cubicBezTo>
                      <a:pt x="751345" y="0"/>
                      <a:pt x="968050" y="216705"/>
                      <a:pt x="968050" y="484025"/>
                    </a:cubicBezTo>
                    <a:cubicBezTo>
                      <a:pt x="968050" y="751345"/>
                      <a:pt x="751345" y="968050"/>
                      <a:pt x="484025" y="968050"/>
                    </a:cubicBezTo>
                    <a:cubicBezTo>
                      <a:pt x="216705" y="968050"/>
                      <a:pt x="0" y="751345"/>
                      <a:pt x="0" y="484025"/>
                    </a:cubicBezTo>
                    <a:close/>
                  </a:path>
                </a:pathLst>
              </a:cu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19504" tIns="219504" rIns="219504" bIns="219504" spcCol="1270" anchor="ctr"/>
              <a:lstStyle/>
              <a:p>
                <a:pPr algn="ctr" defTabSz="1066773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运行控制功能</a:t>
                </a:r>
              </a:p>
            </p:txBody>
          </p:sp>
        </p:grp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6256294" y="3670625"/>
              <a:ext cx="2564178" cy="1362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67"/>
                </a:spcBef>
                <a:spcAft>
                  <a:spcPts val="84"/>
                </a:spcAft>
              </a:pP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提供与人员或</a:t>
              </a:r>
              <a:r>
                <a:rPr lang="en-US" altLang="zh-CN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IT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应用程序工具进行交互接口来处理各种活动的步骤，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交互接口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对于活动间的控制传递时必须的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6114939" y="3741964"/>
              <a:ext cx="2617900" cy="736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744982" y="1533808"/>
              <a:ext cx="3859466" cy="0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6256294" y="1513072"/>
              <a:ext cx="2430928" cy="1685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67"/>
                </a:spcBef>
                <a:spcAft>
                  <a:spcPts val="84"/>
                </a:spcAft>
              </a:pP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对业务处理过程的计算机定义，提供了一种或多种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分析、建模、系统定义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技术，将一个现实世界的 业务处理过程转换成计算机可处理的定义</a:t>
              </a:r>
              <a:endParaRPr lang="en-US" altLang="zh-CN" sz="18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512736" y="3719801"/>
              <a:ext cx="2396141" cy="12158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65" name="矩形 4"/>
            <p:cNvSpPr>
              <a:spLocks noChangeArrowheads="1"/>
            </p:cNvSpPr>
            <p:nvPr/>
          </p:nvSpPr>
          <p:spPr bwMode="auto">
            <a:xfrm>
              <a:off x="611560" y="1995686"/>
              <a:ext cx="2274696" cy="1685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67"/>
                </a:spcBef>
                <a:spcAft>
                  <a:spcPts val="84"/>
                </a:spcAft>
              </a:pP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对过程的定义进行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解释，创建并控制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过程的运行实例，调度过程的各种行为步骤，调用适当的人工和</a:t>
              </a:r>
              <a:r>
                <a:rPr lang="en-US" altLang="zh-CN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IT</a:t>
              </a:r>
              <a:r>
                <a:rPr lang="zh-CN" altLang="en-US" sz="18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应用程序资源。</a:t>
              </a:r>
            </a:p>
          </p:txBody>
        </p:sp>
      </p:grp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功能特征</a:t>
            </a:r>
          </a:p>
        </p:txBody>
      </p:sp>
    </p:spTree>
    <p:extLst>
      <p:ext uri="{BB962C8B-B14F-4D97-AF65-F5344CB8AC3E}">
        <p14:creationId xmlns:p14="http://schemas.microsoft.com/office/powerpoint/2010/main" val="22262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979712" y="2283718"/>
              <a:ext cx="3744416" cy="288032"/>
            </a:xfrm>
            <a:prstGeom prst="rect">
              <a:avLst/>
            </a:prstGeom>
            <a:solidFill>
              <a:srgbClr val="F2F2F2"/>
            </a:solidFill>
            <a:ln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1" name="矩形 70"/>
            <p:cNvSpPr/>
            <p:nvPr/>
          </p:nvSpPr>
          <p:spPr>
            <a:xfrm>
              <a:off x="1451214" y="3353569"/>
              <a:ext cx="3744416" cy="288032"/>
            </a:xfrm>
            <a:prstGeom prst="rect">
              <a:avLst/>
            </a:prstGeom>
            <a:solidFill>
              <a:srgbClr val="F2F2F2"/>
            </a:solidFill>
            <a:ln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50" b="72400"/>
          <a:stretch/>
        </p:blipFill>
        <p:spPr>
          <a:xfrm>
            <a:off x="0" y="0"/>
            <a:ext cx="7248128" cy="1892829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sp>
        <p:nvSpPr>
          <p:cNvPr id="68" name="TextBox 259"/>
          <p:cNvSpPr txBox="1">
            <a:spLocks noChangeArrowheads="1"/>
          </p:cNvSpPr>
          <p:nvPr/>
        </p:nvSpPr>
        <p:spPr bwMode="auto">
          <a:xfrm>
            <a:off x="2735627" y="1531948"/>
            <a:ext cx="518457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67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工作流技术的应用</a:t>
            </a:r>
            <a:endParaRPr lang="en-US" altLang="zh-CN" sz="1867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381" y="199116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包括工作流实施技术在不同应用领域的应用方法、应用软件集成等，为解决具体应用领域内的问题提供有效的实现手段。</a:t>
            </a:r>
          </a:p>
        </p:txBody>
      </p:sp>
      <p:sp>
        <p:nvSpPr>
          <p:cNvPr id="70" name="矩形 69"/>
          <p:cNvSpPr/>
          <p:nvPr/>
        </p:nvSpPr>
        <p:spPr>
          <a:xfrm>
            <a:off x="527382" y="3383772"/>
            <a:ext cx="68167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包括工作流的事务特性、各种先进软件技术的应用、工作流仿真等。这方面的研究工作是为了提高工作流管理系统的性能，提高工作流管理系统的可靠性，及其在处理大规模复杂且具有并行业务的流程方面的能力。</a:t>
            </a:r>
          </a:p>
        </p:txBody>
      </p:sp>
      <p:sp>
        <p:nvSpPr>
          <p:cNvPr id="69" name="TextBox 259"/>
          <p:cNvSpPr txBox="1">
            <a:spLocks noChangeArrowheads="1"/>
          </p:cNvSpPr>
          <p:nvPr/>
        </p:nvSpPr>
        <p:spPr bwMode="auto">
          <a:xfrm>
            <a:off x="2063552" y="2948947"/>
            <a:ext cx="518457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67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工作流的实现技术</a:t>
            </a:r>
          </a:p>
        </p:txBody>
      </p:sp>
      <p:sp>
        <p:nvSpPr>
          <p:cNvPr id="72" name="矩形 71"/>
          <p:cNvSpPr/>
          <p:nvPr/>
        </p:nvSpPr>
        <p:spPr>
          <a:xfrm>
            <a:off x="527382" y="5255525"/>
            <a:ext cx="6217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包括工作流管理系统的体系、模型与定义语言等的研究。该部分工作目前来说相对比较薄弱，还有许多问题需要进一步研究。</a:t>
            </a:r>
          </a:p>
        </p:txBody>
      </p:sp>
      <p:sp>
        <p:nvSpPr>
          <p:cNvPr id="73" name="TextBox 259"/>
          <p:cNvSpPr txBox="1">
            <a:spLocks noChangeArrowheads="1"/>
          </p:cNvSpPr>
          <p:nvPr/>
        </p:nvSpPr>
        <p:spPr bwMode="auto">
          <a:xfrm>
            <a:off x="1487488" y="4845999"/>
            <a:ext cx="518457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67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工作流的理论基础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19403" y="2948947"/>
            <a:ext cx="700877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19403" y="4773149"/>
            <a:ext cx="643271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研究内容</a:t>
            </a:r>
          </a:p>
        </p:txBody>
      </p:sp>
    </p:spTree>
    <p:extLst>
      <p:ext uri="{BB962C8B-B14F-4D97-AF65-F5344CB8AC3E}">
        <p14:creationId xmlns:p14="http://schemas.microsoft.com/office/powerpoint/2010/main" val="3261112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7382" y="1569371"/>
            <a:ext cx="11437869" cy="4773326"/>
            <a:chOff x="876521" y="1630363"/>
            <a:chExt cx="10833722" cy="4521200"/>
          </a:xfrm>
        </p:grpSpPr>
        <p:sp>
          <p:nvSpPr>
            <p:cNvPr id="73" name="Freeform 27"/>
            <p:cNvSpPr>
              <a:spLocks/>
            </p:cNvSpPr>
            <p:nvPr/>
          </p:nvSpPr>
          <p:spPr bwMode="auto">
            <a:xfrm rot="10800000" flipV="1">
              <a:off x="4040188" y="2652713"/>
              <a:ext cx="612775" cy="547687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Text Box 28"/>
            <p:cNvSpPr txBox="1">
              <a:spLocks noChangeArrowheads="1"/>
            </p:cNvSpPr>
            <p:nvPr/>
          </p:nvSpPr>
          <p:spPr bwMode="auto">
            <a:xfrm>
              <a:off x="876521" y="1701801"/>
              <a:ext cx="3057303" cy="1486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spcBef>
                  <a:spcPts val="800"/>
                </a:spcBef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实际过程中的一个过程或活动。每个实例代表一个能独立控制执行、具有内部状态的线程可被外界通过表示进行存取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75" name="直接连接符 20"/>
            <p:cNvCxnSpPr>
              <a:cxnSpLocks noChangeShapeType="1"/>
            </p:cNvCxnSpPr>
            <p:nvPr/>
          </p:nvCxnSpPr>
          <p:spPr bwMode="auto">
            <a:xfrm flipH="1">
              <a:off x="4005263" y="1773239"/>
              <a:ext cx="34925" cy="1514475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76" name="Freeform 27"/>
            <p:cNvSpPr>
              <a:spLocks/>
            </p:cNvSpPr>
            <p:nvPr/>
          </p:nvSpPr>
          <p:spPr bwMode="auto">
            <a:xfrm rot="10800000">
              <a:off x="3790951" y="4797425"/>
              <a:ext cx="862013" cy="593725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Text Box 28"/>
            <p:cNvSpPr txBox="1">
              <a:spLocks noChangeArrowheads="1"/>
            </p:cNvSpPr>
            <p:nvPr/>
          </p:nvSpPr>
          <p:spPr bwMode="auto">
            <a:xfrm>
              <a:off x="876521" y="4483040"/>
              <a:ext cx="2910061" cy="1486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spcBef>
                  <a:spcPts val="800"/>
                </a:spcBef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工作流中的一个逻辑步骤或环节，是过程执行中可被工作机调度的最小工作单元。它既可以由计算机自动执行，也可以人工完成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78" name="直接连接符 23"/>
            <p:cNvCxnSpPr>
              <a:cxnSpLocks noChangeShapeType="1"/>
            </p:cNvCxnSpPr>
            <p:nvPr/>
          </p:nvCxnSpPr>
          <p:spPr bwMode="auto">
            <a:xfrm flipH="1">
              <a:off x="3790950" y="4646613"/>
              <a:ext cx="0" cy="1504950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79" name="Freeform 27"/>
            <p:cNvSpPr>
              <a:spLocks/>
            </p:cNvSpPr>
            <p:nvPr/>
          </p:nvSpPr>
          <p:spPr bwMode="auto">
            <a:xfrm rot="10800000" flipH="1" flipV="1">
              <a:off x="6211889" y="2278064"/>
              <a:ext cx="1177925" cy="198437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Text Box 28"/>
            <p:cNvSpPr txBox="1">
              <a:spLocks noChangeArrowheads="1"/>
            </p:cNvSpPr>
            <p:nvPr/>
          </p:nvSpPr>
          <p:spPr bwMode="auto">
            <a:xfrm>
              <a:off x="7605713" y="1663918"/>
              <a:ext cx="4001657" cy="11369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在功能确定的组织结构中，能够实现业务目标和策略的相互连接的过程和活动集。如投保过程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1" name="直接连接符 44"/>
            <p:cNvCxnSpPr>
              <a:cxnSpLocks noChangeShapeType="1"/>
            </p:cNvCxnSpPr>
            <p:nvPr/>
          </p:nvCxnSpPr>
          <p:spPr bwMode="auto">
            <a:xfrm>
              <a:off x="7389813" y="1630363"/>
              <a:ext cx="0" cy="1223962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82" name="Freeform 27"/>
            <p:cNvSpPr>
              <a:spLocks/>
            </p:cNvSpPr>
            <p:nvPr/>
          </p:nvSpPr>
          <p:spPr bwMode="auto">
            <a:xfrm rot="10800000" flipH="1" flipV="1">
              <a:off x="7318375" y="3522664"/>
              <a:ext cx="1150938" cy="98425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3" name="Text Box 28"/>
            <p:cNvSpPr txBox="1">
              <a:spLocks noChangeArrowheads="1"/>
            </p:cNvSpPr>
            <p:nvPr/>
          </p:nvSpPr>
          <p:spPr bwMode="auto">
            <a:xfrm>
              <a:off x="8613775" y="2840409"/>
              <a:ext cx="3096468" cy="1486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过程可分解为一系列子过程和活动，其定义主要包括描述过程起始、终止的活动关系网络以及一些关于个体行为的信息，如组织成员。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4" name="直接连接符 47"/>
            <p:cNvCxnSpPr>
              <a:cxnSpLocks noChangeShapeType="1"/>
            </p:cNvCxnSpPr>
            <p:nvPr/>
          </p:nvCxnSpPr>
          <p:spPr bwMode="auto">
            <a:xfrm>
              <a:off x="8469313" y="2997201"/>
              <a:ext cx="0" cy="1395413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sp>
          <p:nvSpPr>
            <p:cNvPr id="85" name="Freeform 27"/>
            <p:cNvSpPr>
              <a:spLocks/>
            </p:cNvSpPr>
            <p:nvPr/>
          </p:nvSpPr>
          <p:spPr bwMode="auto">
            <a:xfrm rot="10800000" flipH="1">
              <a:off x="6742113" y="5086350"/>
              <a:ext cx="969962" cy="247650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bg1">
                  <a:lumMod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16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Text Box 28"/>
            <p:cNvSpPr txBox="1">
              <a:spLocks noChangeArrowheads="1"/>
            </p:cNvSpPr>
            <p:nvPr/>
          </p:nvSpPr>
          <p:spPr bwMode="auto">
            <a:xfrm>
              <a:off x="7893052" y="4939935"/>
              <a:ext cx="3714317" cy="7871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defTabSz="1219168" eaLnBrk="1" hangingPunct="1">
                <a:lnSpc>
                  <a:spcPct val="150000"/>
                </a:lnSpc>
                <a:spcBef>
                  <a:spcPts val="800"/>
                </a:spcBef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业务流程的规范视图，有一系列为共同目标连接在一起的协同的过程活动组成</a:t>
              </a:r>
              <a:endParaRPr lang="en-US" altLang="ko-KR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7" name="直接连接符 50"/>
            <p:cNvCxnSpPr>
              <a:cxnSpLocks noChangeShapeType="1"/>
            </p:cNvCxnSpPr>
            <p:nvPr/>
          </p:nvCxnSpPr>
          <p:spPr bwMode="auto">
            <a:xfrm>
              <a:off x="7750175" y="4833938"/>
              <a:ext cx="0" cy="1116012"/>
            </a:xfrm>
            <a:prstGeom prst="line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</p:spPr>
        </p:cxnSp>
        <p:grpSp>
          <p:nvGrpSpPr>
            <p:cNvPr id="88" name="组合 2"/>
            <p:cNvGrpSpPr>
              <a:grpSpLocks/>
            </p:cNvGrpSpPr>
            <p:nvPr/>
          </p:nvGrpSpPr>
          <p:grpSpPr bwMode="auto">
            <a:xfrm>
              <a:off x="4294188" y="2417764"/>
              <a:ext cx="3068637" cy="2954337"/>
              <a:chOff x="4150582" y="2084857"/>
              <a:chExt cx="3841751" cy="3697287"/>
            </a:xfrm>
          </p:grpSpPr>
          <p:grpSp>
            <p:nvGrpSpPr>
              <p:cNvPr id="89" name="组合 24"/>
              <p:cNvGrpSpPr>
                <a:grpSpLocks/>
              </p:cNvGrpSpPr>
              <p:nvPr/>
            </p:nvGrpSpPr>
            <p:grpSpPr bwMode="auto">
              <a:xfrm>
                <a:off x="4150582" y="2084857"/>
                <a:ext cx="3841751" cy="3697287"/>
                <a:chOff x="3951827" y="1557586"/>
                <a:chExt cx="3841751" cy="3697287"/>
              </a:xfrm>
            </p:grpSpPr>
            <p:sp>
              <p:nvSpPr>
                <p:cNvPr id="91" name="Freeform 35"/>
                <p:cNvSpPr>
                  <a:spLocks/>
                </p:cNvSpPr>
                <p:nvPr/>
              </p:nvSpPr>
              <p:spPr bwMode="auto">
                <a:xfrm>
                  <a:off x="4899843" y="2479425"/>
                  <a:ext cx="1943732" cy="1944999"/>
                </a:xfrm>
                <a:custGeom>
                  <a:avLst/>
                  <a:gdLst>
                    <a:gd name="T0" fmla="*/ 0 w 478"/>
                    <a:gd name="T1" fmla="*/ 239 h 478"/>
                    <a:gd name="T2" fmla="*/ 239 w 478"/>
                    <a:gd name="T3" fmla="*/ 0 h 478"/>
                    <a:gd name="T4" fmla="*/ 478 w 478"/>
                    <a:gd name="T5" fmla="*/ 239 h 478"/>
                    <a:gd name="T6" fmla="*/ 478 w 478"/>
                    <a:gd name="T7" fmla="*/ 239 h 478"/>
                    <a:gd name="T8" fmla="*/ 239 w 478"/>
                    <a:gd name="T9" fmla="*/ 478 h 478"/>
                    <a:gd name="T10" fmla="*/ 0 w 478"/>
                    <a:gd name="T11" fmla="*/ 239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8" h="478">
                      <a:moveTo>
                        <a:pt x="0" y="239"/>
                      </a:moveTo>
                      <a:cubicBezTo>
                        <a:pt x="0" y="107"/>
                        <a:pt x="107" y="0"/>
                        <a:pt x="239" y="0"/>
                      </a:cubicBezTo>
                      <a:cubicBezTo>
                        <a:pt x="371" y="0"/>
                        <a:pt x="478" y="107"/>
                        <a:pt x="478" y="239"/>
                      </a:cubicBezTo>
                      <a:cubicBezTo>
                        <a:pt x="478" y="239"/>
                        <a:pt x="478" y="239"/>
                        <a:pt x="478" y="239"/>
                      </a:cubicBezTo>
                      <a:cubicBezTo>
                        <a:pt x="478" y="371"/>
                        <a:pt x="371" y="478"/>
                        <a:pt x="239" y="478"/>
                      </a:cubicBezTo>
                      <a:cubicBezTo>
                        <a:pt x="107" y="478"/>
                        <a:pt x="0" y="371"/>
                        <a:pt x="0" y="239"/>
                      </a:cubicBezTo>
                    </a:path>
                  </a:pathLst>
                </a:custGeom>
                <a:gradFill>
                  <a:gsLst>
                    <a:gs pos="33000">
                      <a:srgbClr val="F68426">
                        <a:lumMod val="60000"/>
                        <a:lumOff val="40000"/>
                      </a:srgbClr>
                    </a:gs>
                    <a:gs pos="100000">
                      <a:srgbClr val="F68426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1219168" eaLnBrk="0" hangingPunct="0">
                    <a:lnSpc>
                      <a:spcPct val="120000"/>
                    </a:lnSpc>
                    <a:defRPr/>
                  </a:pPr>
                  <a:endParaRPr lang="zh-CN" altLang="en-US" sz="1600" kern="0">
                    <a:solidFill>
                      <a:srgbClr val="F9F9F9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92" name="组合 26"/>
                <p:cNvGrpSpPr>
                  <a:grpSpLocks/>
                </p:cNvGrpSpPr>
                <p:nvPr/>
              </p:nvGrpSpPr>
              <p:grpSpPr bwMode="auto">
                <a:xfrm>
                  <a:off x="4186777" y="3788706"/>
                  <a:ext cx="2059973" cy="1458229"/>
                  <a:chOff x="2886075" y="3763058"/>
                  <a:chExt cx="2059973" cy="1458229"/>
                </a:xfrm>
              </p:grpSpPr>
              <p:sp>
                <p:nvSpPr>
                  <p:cNvPr id="106" name="Freeform 25"/>
                  <p:cNvSpPr>
                    <a:spLocks/>
                  </p:cNvSpPr>
                  <p:nvPr/>
                </p:nvSpPr>
                <p:spPr bwMode="auto">
                  <a:xfrm>
                    <a:off x="2885644" y="3892163"/>
                    <a:ext cx="1576052" cy="1329115"/>
                  </a:xfrm>
                  <a:custGeom>
                    <a:avLst/>
                    <a:gdLst>
                      <a:gd name="T0" fmla="*/ 2641 w 2647"/>
                      <a:gd name="T1" fmla="*/ 2229 h 2233"/>
                      <a:gd name="T2" fmla="*/ 2641 w 2647"/>
                      <a:gd name="T3" fmla="*/ 1269 h 2233"/>
                      <a:gd name="T4" fmla="*/ 2647 w 2647"/>
                      <a:gd name="T5" fmla="*/ 1276 h 2233"/>
                      <a:gd name="T6" fmla="*/ 910 w 2647"/>
                      <a:gd name="T7" fmla="*/ 0 h 2233"/>
                      <a:gd name="T8" fmla="*/ 913 w 2647"/>
                      <a:gd name="T9" fmla="*/ 5 h 2233"/>
                      <a:gd name="T10" fmla="*/ 1 w 2647"/>
                      <a:gd name="T11" fmla="*/ 293 h 2233"/>
                      <a:gd name="T12" fmla="*/ 0 w 2647"/>
                      <a:gd name="T13" fmla="*/ 296 h 2233"/>
                      <a:gd name="T14" fmla="*/ 2646 w 2647"/>
                      <a:gd name="T15" fmla="*/ 2233 h 2233"/>
                      <a:gd name="T16" fmla="*/ 2641 w 2647"/>
                      <a:gd name="T17" fmla="*/ 2229 h 22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47" h="2233">
                        <a:moveTo>
                          <a:pt x="2641" y="2229"/>
                        </a:moveTo>
                        <a:lnTo>
                          <a:pt x="2641" y="1269"/>
                        </a:lnTo>
                        <a:lnTo>
                          <a:pt x="2647" y="1276"/>
                        </a:lnTo>
                        <a:cubicBezTo>
                          <a:pt x="1874" y="1209"/>
                          <a:pt x="1204" y="717"/>
                          <a:pt x="910" y="0"/>
                        </a:cubicBezTo>
                        <a:lnTo>
                          <a:pt x="913" y="5"/>
                        </a:lnTo>
                        <a:lnTo>
                          <a:pt x="1" y="293"/>
                        </a:lnTo>
                        <a:lnTo>
                          <a:pt x="0" y="296"/>
                        </a:lnTo>
                        <a:cubicBezTo>
                          <a:pt x="425" y="1406"/>
                          <a:pt x="1460" y="2164"/>
                          <a:pt x="2646" y="2233"/>
                        </a:cubicBezTo>
                        <a:lnTo>
                          <a:pt x="2641" y="2229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7" name="矩形 106"/>
                  <p:cNvSpPr/>
                  <p:nvPr/>
                </p:nvSpPr>
                <p:spPr bwMode="auto">
                  <a:xfrm rot="13167970">
                    <a:off x="3145848" y="3763058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活动</a:t>
                    </a:r>
                  </a:p>
                </p:txBody>
              </p:sp>
            </p:grpSp>
            <p:grpSp>
              <p:nvGrpSpPr>
                <p:cNvPr id="93" name="组合 27"/>
                <p:cNvGrpSpPr>
                  <a:grpSpLocks/>
                </p:cNvGrpSpPr>
                <p:nvPr/>
              </p:nvGrpSpPr>
              <p:grpSpPr bwMode="auto">
                <a:xfrm>
                  <a:off x="3951827" y="2054473"/>
                  <a:ext cx="1440189" cy="1990100"/>
                  <a:chOff x="2651125" y="2028825"/>
                  <a:chExt cx="1440189" cy="1990100"/>
                </a:xfrm>
              </p:grpSpPr>
              <p:sp>
                <p:nvSpPr>
                  <p:cNvPr id="104" name="Freeform 9"/>
                  <p:cNvSpPr>
                    <a:spLocks/>
                  </p:cNvSpPr>
                  <p:nvPr/>
                </p:nvSpPr>
                <p:spPr bwMode="auto">
                  <a:xfrm>
                    <a:off x="2651125" y="2028619"/>
                    <a:ext cx="1124900" cy="1857584"/>
                  </a:xfrm>
                  <a:custGeom>
                    <a:avLst/>
                    <a:gdLst>
                      <a:gd name="T0" fmla="*/ 298 w 1888"/>
                      <a:gd name="T1" fmla="*/ 3121 h 3121"/>
                      <a:gd name="T2" fmla="*/ 1210 w 1888"/>
                      <a:gd name="T3" fmla="*/ 2817 h 3121"/>
                      <a:gd name="T4" fmla="*/ 1211 w 1888"/>
                      <a:gd name="T5" fmla="*/ 2821 h 3121"/>
                      <a:gd name="T6" fmla="*/ 1888 w 1888"/>
                      <a:gd name="T7" fmla="*/ 774 h 3121"/>
                      <a:gd name="T8" fmla="*/ 1882 w 1888"/>
                      <a:gd name="T9" fmla="*/ 769 h 3121"/>
                      <a:gd name="T10" fmla="*/ 1322 w 1888"/>
                      <a:gd name="T11" fmla="*/ 1 h 3121"/>
                      <a:gd name="T12" fmla="*/ 1325 w 1888"/>
                      <a:gd name="T13" fmla="*/ 0 h 3121"/>
                      <a:gd name="T14" fmla="*/ 300 w 1888"/>
                      <a:gd name="T15" fmla="*/ 3117 h 3121"/>
                      <a:gd name="T16" fmla="*/ 298 w 1888"/>
                      <a:gd name="T17" fmla="*/ 3121 h 3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88" h="3121">
                        <a:moveTo>
                          <a:pt x="298" y="3121"/>
                        </a:moveTo>
                        <a:lnTo>
                          <a:pt x="1210" y="2817"/>
                        </a:lnTo>
                        <a:lnTo>
                          <a:pt x="1211" y="2821"/>
                        </a:lnTo>
                        <a:cubicBezTo>
                          <a:pt x="1036" y="2066"/>
                          <a:pt x="1297" y="1276"/>
                          <a:pt x="1888" y="774"/>
                        </a:cubicBezTo>
                        <a:lnTo>
                          <a:pt x="1882" y="769"/>
                        </a:lnTo>
                        <a:lnTo>
                          <a:pt x="1322" y="1"/>
                        </a:lnTo>
                        <a:lnTo>
                          <a:pt x="1325" y="0"/>
                        </a:lnTo>
                        <a:cubicBezTo>
                          <a:pt x="401" y="747"/>
                          <a:pt x="0" y="1967"/>
                          <a:pt x="300" y="3117"/>
                        </a:cubicBezTo>
                        <a:lnTo>
                          <a:pt x="298" y="3121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5" name="矩形 104"/>
                  <p:cNvSpPr/>
                  <p:nvPr/>
                </p:nvSpPr>
                <p:spPr bwMode="auto">
                  <a:xfrm rot="17315291">
                    <a:off x="2702343" y="2629953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600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过程</a:t>
                    </a:r>
                    <a:r>
                      <a:rPr lang="en-US" altLang="zh-CN" sz="1600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/</a:t>
                    </a:r>
                    <a:r>
                      <a:rPr lang="zh-CN" altLang="en-US" sz="1600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活动实例</a:t>
                    </a:r>
                  </a:p>
                </p:txBody>
              </p:sp>
            </p:grpSp>
            <p:grpSp>
              <p:nvGrpSpPr>
                <p:cNvPr id="94" name="组合 28"/>
                <p:cNvGrpSpPr>
                  <a:grpSpLocks/>
                </p:cNvGrpSpPr>
                <p:nvPr/>
              </p:nvGrpSpPr>
              <p:grpSpPr bwMode="auto">
                <a:xfrm>
                  <a:off x="4901152" y="1557586"/>
                  <a:ext cx="1952625" cy="1381605"/>
                  <a:chOff x="3600450" y="1531938"/>
                  <a:chExt cx="1952625" cy="1381605"/>
                </a:xfrm>
              </p:grpSpPr>
              <p:sp>
                <p:nvSpPr>
                  <p:cNvPr id="102" name="Freeform 7"/>
                  <p:cNvSpPr>
                    <a:spLocks/>
                  </p:cNvSpPr>
                  <p:nvPr/>
                </p:nvSpPr>
                <p:spPr bwMode="auto">
                  <a:xfrm>
                    <a:off x="3601129" y="1531938"/>
                    <a:ext cx="1951681" cy="848329"/>
                  </a:xfrm>
                  <a:custGeom>
                    <a:avLst/>
                    <a:gdLst>
                      <a:gd name="T0" fmla="*/ 0 w 3281"/>
                      <a:gd name="T1" fmla="*/ 643 h 1427"/>
                      <a:gd name="T2" fmla="*/ 560 w 3281"/>
                      <a:gd name="T3" fmla="*/ 1411 h 1427"/>
                      <a:gd name="T4" fmla="*/ 564 w 3281"/>
                      <a:gd name="T5" fmla="*/ 1416 h 1427"/>
                      <a:gd name="T6" fmla="*/ 2718 w 3281"/>
                      <a:gd name="T7" fmla="*/ 1427 h 1427"/>
                      <a:gd name="T8" fmla="*/ 2720 w 3281"/>
                      <a:gd name="T9" fmla="*/ 1427 h 1427"/>
                      <a:gd name="T10" fmla="*/ 3280 w 3281"/>
                      <a:gd name="T11" fmla="*/ 659 h 1427"/>
                      <a:gd name="T12" fmla="*/ 3281 w 3281"/>
                      <a:gd name="T13" fmla="*/ 653 h 1427"/>
                      <a:gd name="T14" fmla="*/ 1 w 3281"/>
                      <a:gd name="T15" fmla="*/ 641 h 1427"/>
                      <a:gd name="T16" fmla="*/ 0 w 3281"/>
                      <a:gd name="T17" fmla="*/ 643 h 14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281" h="1427">
                        <a:moveTo>
                          <a:pt x="0" y="643"/>
                        </a:moveTo>
                        <a:lnTo>
                          <a:pt x="560" y="1411"/>
                        </a:lnTo>
                        <a:lnTo>
                          <a:pt x="564" y="1416"/>
                        </a:lnTo>
                        <a:cubicBezTo>
                          <a:pt x="1227" y="1016"/>
                          <a:pt x="2059" y="1020"/>
                          <a:pt x="2718" y="1427"/>
                        </a:cubicBezTo>
                        <a:lnTo>
                          <a:pt x="2720" y="1427"/>
                        </a:lnTo>
                        <a:lnTo>
                          <a:pt x="3280" y="659"/>
                        </a:lnTo>
                        <a:lnTo>
                          <a:pt x="3281" y="653"/>
                        </a:lnTo>
                        <a:cubicBezTo>
                          <a:pt x="2285" y="5"/>
                          <a:pt x="1002" y="0"/>
                          <a:pt x="1" y="641"/>
                        </a:cubicBezTo>
                        <a:lnTo>
                          <a:pt x="0" y="643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3" name="矩形 102"/>
                  <p:cNvSpPr/>
                  <p:nvPr/>
                </p:nvSpPr>
                <p:spPr bwMode="auto">
                  <a:xfrm>
                    <a:off x="3666196" y="1935800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业务流程</a:t>
                    </a:r>
                  </a:p>
                </p:txBody>
              </p:sp>
            </p:grpSp>
            <p:grpSp>
              <p:nvGrpSpPr>
                <p:cNvPr id="95" name="组合 29"/>
                <p:cNvGrpSpPr>
                  <a:grpSpLocks/>
                </p:cNvGrpSpPr>
                <p:nvPr/>
              </p:nvGrpSpPr>
              <p:grpSpPr bwMode="auto">
                <a:xfrm>
                  <a:off x="6371835" y="2063998"/>
                  <a:ext cx="1421743" cy="1951993"/>
                  <a:chOff x="5071133" y="2038350"/>
                  <a:chExt cx="1421743" cy="1951993"/>
                </a:xfrm>
              </p:grpSpPr>
              <p:sp>
                <p:nvSpPr>
                  <p:cNvPr id="100" name="Freeform 27"/>
                  <p:cNvSpPr>
                    <a:spLocks/>
                  </p:cNvSpPr>
                  <p:nvPr/>
                </p:nvSpPr>
                <p:spPr bwMode="auto">
                  <a:xfrm>
                    <a:off x="5377914" y="2038551"/>
                    <a:ext cx="1114962" cy="1865532"/>
                  </a:xfrm>
                  <a:custGeom>
                    <a:avLst/>
                    <a:gdLst>
                      <a:gd name="T0" fmla="*/ 566 w 1874"/>
                      <a:gd name="T1" fmla="*/ 0 h 3136"/>
                      <a:gd name="T2" fmla="*/ 6 w 1874"/>
                      <a:gd name="T3" fmla="*/ 784 h 3136"/>
                      <a:gd name="T4" fmla="*/ 0 w 1874"/>
                      <a:gd name="T5" fmla="*/ 782 h 3136"/>
                      <a:gd name="T6" fmla="*/ 655 w 1874"/>
                      <a:gd name="T7" fmla="*/ 2836 h 3136"/>
                      <a:gd name="T8" fmla="*/ 662 w 1874"/>
                      <a:gd name="T9" fmla="*/ 2832 h 3136"/>
                      <a:gd name="T10" fmla="*/ 1558 w 1874"/>
                      <a:gd name="T11" fmla="*/ 3136 h 3136"/>
                      <a:gd name="T12" fmla="*/ 1565 w 1874"/>
                      <a:gd name="T13" fmla="*/ 3132 h 3136"/>
                      <a:gd name="T14" fmla="*/ 562 w 1874"/>
                      <a:gd name="T15" fmla="*/ 7 h 3136"/>
                      <a:gd name="T16" fmla="*/ 566 w 1874"/>
                      <a:gd name="T17" fmla="*/ 0 h 3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74" h="3136">
                        <a:moveTo>
                          <a:pt x="566" y="0"/>
                        </a:moveTo>
                        <a:lnTo>
                          <a:pt x="6" y="784"/>
                        </a:lnTo>
                        <a:lnTo>
                          <a:pt x="0" y="782"/>
                        </a:lnTo>
                        <a:cubicBezTo>
                          <a:pt x="585" y="1290"/>
                          <a:pt x="838" y="2082"/>
                          <a:pt x="655" y="2836"/>
                        </a:cubicBezTo>
                        <a:lnTo>
                          <a:pt x="662" y="2832"/>
                        </a:lnTo>
                        <a:lnTo>
                          <a:pt x="1558" y="3136"/>
                        </a:lnTo>
                        <a:lnTo>
                          <a:pt x="1565" y="3132"/>
                        </a:lnTo>
                        <a:cubicBezTo>
                          <a:pt x="1874" y="1984"/>
                          <a:pt x="1481" y="761"/>
                          <a:pt x="562" y="7"/>
                        </a:cubicBezTo>
                        <a:lnTo>
                          <a:pt x="566" y="0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 bwMode="auto">
                  <a:xfrm rot="4387699">
                    <a:off x="4659905" y="2601371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过程定义</a:t>
                    </a:r>
                  </a:p>
                </p:txBody>
              </p:sp>
            </p:grpSp>
            <p:grpSp>
              <p:nvGrpSpPr>
                <p:cNvPr id="96" name="组合 30"/>
                <p:cNvGrpSpPr>
                  <a:grpSpLocks/>
                </p:cNvGrpSpPr>
                <p:nvPr/>
              </p:nvGrpSpPr>
              <p:grpSpPr bwMode="auto">
                <a:xfrm>
                  <a:off x="5612570" y="3771290"/>
                  <a:ext cx="1930182" cy="1483583"/>
                  <a:chOff x="4311868" y="3745642"/>
                  <a:chExt cx="1930182" cy="1483583"/>
                </a:xfrm>
              </p:grpSpPr>
              <p:sp>
                <p:nvSpPr>
                  <p:cNvPr id="98" name="Freeform 29"/>
                  <p:cNvSpPr>
                    <a:spLocks/>
                  </p:cNvSpPr>
                  <p:nvPr/>
                </p:nvSpPr>
                <p:spPr bwMode="auto">
                  <a:xfrm>
                    <a:off x="4658455" y="3912030"/>
                    <a:ext cx="1584002" cy="1317195"/>
                  </a:xfrm>
                  <a:custGeom>
                    <a:avLst/>
                    <a:gdLst>
                      <a:gd name="T0" fmla="*/ 2656 w 2662"/>
                      <a:gd name="T1" fmla="*/ 294 h 2215"/>
                      <a:gd name="T2" fmla="*/ 1744 w 2662"/>
                      <a:gd name="T3" fmla="*/ 6 h 2215"/>
                      <a:gd name="T4" fmla="*/ 1751 w 2662"/>
                      <a:gd name="T5" fmla="*/ 0 h 2215"/>
                      <a:gd name="T6" fmla="*/ 1 w 2662"/>
                      <a:gd name="T7" fmla="*/ 1258 h 2215"/>
                      <a:gd name="T8" fmla="*/ 0 w 2662"/>
                      <a:gd name="T9" fmla="*/ 1254 h 2215"/>
                      <a:gd name="T10" fmla="*/ 0 w 2662"/>
                      <a:gd name="T11" fmla="*/ 2214 h 2215"/>
                      <a:gd name="T12" fmla="*/ 1 w 2662"/>
                      <a:gd name="T13" fmla="*/ 2215 h 2215"/>
                      <a:gd name="T14" fmla="*/ 2662 w 2662"/>
                      <a:gd name="T15" fmla="*/ 296 h 2215"/>
                      <a:gd name="T16" fmla="*/ 2656 w 2662"/>
                      <a:gd name="T17" fmla="*/ 294 h 2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62" h="2215">
                        <a:moveTo>
                          <a:pt x="2656" y="294"/>
                        </a:moveTo>
                        <a:lnTo>
                          <a:pt x="1744" y="6"/>
                        </a:lnTo>
                        <a:lnTo>
                          <a:pt x="1751" y="0"/>
                        </a:lnTo>
                        <a:cubicBezTo>
                          <a:pt x="1449" y="714"/>
                          <a:pt x="774" y="1199"/>
                          <a:pt x="1" y="1258"/>
                        </a:cubicBezTo>
                        <a:lnTo>
                          <a:pt x="0" y="1254"/>
                        </a:lnTo>
                        <a:lnTo>
                          <a:pt x="0" y="2214"/>
                        </a:lnTo>
                        <a:lnTo>
                          <a:pt x="1" y="2215"/>
                        </a:lnTo>
                        <a:cubicBezTo>
                          <a:pt x="1188" y="2154"/>
                          <a:pt x="2229" y="1403"/>
                          <a:pt x="2662" y="296"/>
                        </a:cubicBezTo>
                        <a:lnTo>
                          <a:pt x="2656" y="294"/>
                        </a:lnTo>
                        <a:close/>
                      </a:path>
                    </a:pathLst>
                  </a:custGeom>
                  <a:gradFill>
                    <a:gsLst>
                      <a:gs pos="33000">
                        <a:srgbClr val="F9F9F9"/>
                      </a:gs>
                      <a:gs pos="100000">
                        <a:srgbClr val="D7D7D7"/>
                      </a:gs>
                    </a:gsLst>
                    <a:lin ang="5400000" scaled="0"/>
                  </a:gradFill>
                  <a:ln w="3175" cap="flat" cmpd="sng" algn="ctr">
                    <a:solidFill>
                      <a:srgbClr val="D7D7D7"/>
                    </a:solidFill>
                    <a:prstDash val="soli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defTabSz="1219168" eaLnBrk="0" hangingPunct="0">
                      <a:lnSpc>
                        <a:spcPct val="120000"/>
                      </a:lnSpc>
                      <a:defRPr/>
                    </a:pPr>
                    <a:endParaRPr lang="zh-CN" altLang="en-US" sz="1600" ker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99" name="矩形 98"/>
                  <p:cNvSpPr/>
                  <p:nvPr/>
                </p:nvSpPr>
                <p:spPr bwMode="auto">
                  <a:xfrm rot="8762233">
                    <a:off x="4311868" y="3745642"/>
                    <a:ext cx="1800200" cy="977743"/>
                  </a:xfrm>
                  <a:prstGeom prst="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spcFirstLastPara="1" anchor="ctr">
                    <a:prstTxWarp prst="textArchUp">
                      <a:avLst/>
                    </a:prstTxWarp>
                  </a:bodyPr>
                  <a:lstStyle/>
                  <a:p>
                    <a:pPr algn="ctr" defTabSz="1219168">
                      <a:defRPr/>
                    </a:pPr>
                    <a:r>
                      <a:rPr lang="zh-CN" altLang="en-US" sz="1867" kern="0" dirty="0">
                        <a:solidFill>
                          <a:srgbClr val="4D4D4D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过程</a:t>
                    </a:r>
                  </a:p>
                </p:txBody>
              </p:sp>
            </p:grpSp>
            <p:sp>
              <p:nvSpPr>
                <p:cNvPr id="97" name="Line 130"/>
                <p:cNvSpPr>
                  <a:spLocks noChangeShapeType="1"/>
                </p:cNvSpPr>
                <p:nvPr/>
              </p:nvSpPr>
              <p:spPr bwMode="auto">
                <a:xfrm>
                  <a:off x="7097969" y="1847647"/>
                  <a:ext cx="0" cy="456946"/>
                </a:xfrm>
                <a:prstGeom prst="line">
                  <a:avLst/>
                </a:prstGeom>
                <a:noFill/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defTabSz="1219168"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90" name="TextBox 1"/>
              <p:cNvSpPr txBox="1"/>
              <p:nvPr/>
            </p:nvSpPr>
            <p:spPr>
              <a:xfrm>
                <a:off x="5422557" y="3263540"/>
                <a:ext cx="2023230" cy="1471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3733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相关</a:t>
                </a:r>
                <a:endParaRPr lang="en-US" altLang="zh-CN" sz="3733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1624171">
                  <a:defRPr/>
                </a:pPr>
                <a:r>
                  <a:rPr lang="zh-CN" altLang="en-US" sz="3733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概念</a:t>
                </a:r>
              </a:p>
            </p:txBody>
          </p:sp>
        </p:grpSp>
      </p:grp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2016223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相关概念</a:t>
            </a:r>
          </a:p>
        </p:txBody>
      </p:sp>
    </p:spTree>
    <p:extLst>
      <p:ext uri="{BB962C8B-B14F-4D97-AF65-F5344CB8AC3E}">
        <p14:creationId xmlns:p14="http://schemas.microsoft.com/office/powerpoint/2010/main" val="350362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9360363" y="910577"/>
            <a:ext cx="2400267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工作流管理系统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7541" y="1412777"/>
            <a:ext cx="8446955" cy="49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920212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活动示例</a:t>
            </a:r>
          </a:p>
        </p:txBody>
      </p:sp>
    </p:spTree>
    <p:extLst>
      <p:ext uri="{BB962C8B-B14F-4D97-AF65-F5344CB8AC3E}">
        <p14:creationId xmlns:p14="http://schemas.microsoft.com/office/powerpoint/2010/main" val="122971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7344139" y="910577"/>
            <a:ext cx="4416491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业务流程信息化在服务科学中的应用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00"/>
          <a:stretch/>
        </p:blipFill>
        <p:spPr>
          <a:xfrm>
            <a:off x="0" y="3813043"/>
            <a:ext cx="12192000" cy="3044957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27381" y="1764426"/>
            <a:ext cx="11280576" cy="9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服务的管理同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企业的管理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是一样的，有关业务活动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依照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时序逻辑关系相互连接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构成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遵循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固定的业务规则，可在计算机辅助下全部或部分自动执行，运行于异步、分布的运行环境中供多人协同工作。 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83501" y="1257919"/>
            <a:ext cx="163218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9403" y="3140968"/>
            <a:ext cx="107531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14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7344139" y="910577"/>
            <a:ext cx="4416491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业务流程信息化在服务科学中的应用 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480043" y="3118601"/>
            <a:ext cx="5184576" cy="184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WMFS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可以大大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减少重复劳动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。它通过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邮件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传递信息，用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数据库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存储信息，因而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不再需要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人工传递文书，并且前一阶段工作输入的信息可以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被下一阶段工作利用。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9" y="2084851"/>
            <a:ext cx="4564004" cy="3552395"/>
          </a:xfrm>
          <a:prstGeom prst="rect">
            <a:avLst/>
          </a:prstGeom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83501" y="1257919"/>
            <a:ext cx="163218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</p:txBody>
      </p:sp>
    </p:spTree>
    <p:extLst>
      <p:ext uri="{BB962C8B-B14F-4D97-AF65-F5344CB8AC3E}">
        <p14:creationId xmlns:p14="http://schemas.microsoft.com/office/powerpoint/2010/main" val="422565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7344139" y="910577"/>
            <a:ext cx="4416491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业务流程信息化在服务科学中的应用 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23392" y="1964151"/>
            <a:ext cx="11041227" cy="9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至今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政府机关、工厂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、保险索赔处理、投资管理、贷款申请等领域，都可以用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WMFS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代替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传统的信息管理系统。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5" y="3332990"/>
            <a:ext cx="7544807" cy="3015881"/>
          </a:xfrm>
          <a:prstGeom prst="rect">
            <a:avLst/>
          </a:prstGeom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83501" y="1257919"/>
            <a:ext cx="163218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</a:p>
        </p:txBody>
      </p:sp>
    </p:spTree>
    <p:extLst>
      <p:ext uri="{BB962C8B-B14F-4D97-AF65-F5344CB8AC3E}">
        <p14:creationId xmlns:p14="http://schemas.microsoft.com/office/powerpoint/2010/main" val="402091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4" descr="E:\仝德志文件，勿删！\03-参考文档\！PPT图片及版面资源\06-PPT精选插图\05-头像\问号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9224" y="2852253"/>
            <a:ext cx="2225011" cy="172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20"/>
          <p:cNvGrpSpPr/>
          <p:nvPr/>
        </p:nvGrpSpPr>
        <p:grpSpPr>
          <a:xfrm>
            <a:off x="3672374" y="2750472"/>
            <a:ext cx="6923420" cy="2082800"/>
            <a:chOff x="2754280" y="2062854"/>
            <a:chExt cx="5192565" cy="1562100"/>
          </a:xfrm>
        </p:grpSpPr>
        <p:grpSp>
          <p:nvGrpSpPr>
            <p:cNvPr id="3" name="组合 2"/>
            <p:cNvGrpSpPr>
              <a:grpSpLocks/>
            </p:cNvGrpSpPr>
            <p:nvPr/>
          </p:nvGrpSpPr>
          <p:grpSpPr bwMode="auto">
            <a:xfrm>
              <a:off x="2754281" y="2843904"/>
              <a:ext cx="5192564" cy="781050"/>
              <a:chOff x="4217187" y="3574882"/>
              <a:chExt cx="4603285" cy="78150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607673" y="3652715"/>
                <a:ext cx="4212799" cy="625841"/>
              </a:xfrm>
              <a:prstGeom prst="rect">
                <a:avLst/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grpSp>
            <p:nvGrpSpPr>
              <p:cNvPr id="5" name="组合 10"/>
              <p:cNvGrpSpPr>
                <a:grpSpLocks/>
              </p:cNvGrpSpPr>
              <p:nvPr/>
            </p:nvGrpSpPr>
            <p:grpSpPr bwMode="auto">
              <a:xfrm>
                <a:off x="4217187" y="3574882"/>
                <a:ext cx="781507" cy="781507"/>
                <a:chOff x="1537511" y="1631288"/>
                <a:chExt cx="781507" cy="781507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537511" y="1631288"/>
                  <a:ext cx="780971" cy="78150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9525">
                  <a:solidFill>
                    <a:srgbClr val="6DAA2D">
                      <a:lumMod val="75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r>
                    <a:rPr lang="en-US" altLang="zh-CN" sz="4267" kern="0" dirty="0">
                      <a:solidFill>
                        <a:sysClr val="window" lastClr="FFFFFF"/>
                      </a:solidFill>
                      <a:latin typeface="Impact" pitchFamily="34" charset="0"/>
                    </a:rPr>
                    <a:t>2</a:t>
                  </a:r>
                  <a:endParaRPr lang="zh-CN" altLang="en-US" sz="4267" kern="0" dirty="0">
                    <a:solidFill>
                      <a:sysClr val="window" lastClr="FFFFFF"/>
                    </a:solidFill>
                    <a:latin typeface="Impact" pitchFamily="34" charset="0"/>
                  </a:endParaRPr>
                </a:p>
              </p:txBody>
            </p:sp>
            <p:sp>
              <p:nvSpPr>
                <p:cNvPr id="7" name="未知"/>
                <p:cNvSpPr>
                  <a:spLocks/>
                </p:cNvSpPr>
                <p:nvPr/>
              </p:nvSpPr>
              <p:spPr bwMode="auto">
                <a:xfrm>
                  <a:off x="1616878" y="1647172"/>
                  <a:ext cx="614301" cy="300213"/>
                </a:xfrm>
                <a:custGeom>
                  <a:avLst/>
                  <a:gdLst>
                    <a:gd name="T0" fmla="*/ 729 w 1321"/>
                    <a:gd name="T1" fmla="*/ 203 h 712"/>
                    <a:gd name="T2" fmla="*/ 738 w 1321"/>
                    <a:gd name="T3" fmla="*/ 224 h 712"/>
                    <a:gd name="T4" fmla="*/ 740 w 1321"/>
                    <a:gd name="T5" fmla="*/ 244 h 712"/>
                    <a:gd name="T6" fmla="*/ 737 w 1321"/>
                    <a:gd name="T7" fmla="*/ 262 h 712"/>
                    <a:gd name="T8" fmla="*/ 727 w 1321"/>
                    <a:gd name="T9" fmla="*/ 279 h 712"/>
                    <a:gd name="T10" fmla="*/ 713 w 1321"/>
                    <a:gd name="T11" fmla="*/ 294 h 712"/>
                    <a:gd name="T12" fmla="*/ 694 w 1321"/>
                    <a:gd name="T13" fmla="*/ 306 h 712"/>
                    <a:gd name="T14" fmla="*/ 670 w 1321"/>
                    <a:gd name="T15" fmla="*/ 318 h 712"/>
                    <a:gd name="T16" fmla="*/ 643 w 1321"/>
                    <a:gd name="T17" fmla="*/ 329 h 712"/>
                    <a:gd name="T18" fmla="*/ 612 w 1321"/>
                    <a:gd name="T19" fmla="*/ 338 h 712"/>
                    <a:gd name="T20" fmla="*/ 578 w 1321"/>
                    <a:gd name="T21" fmla="*/ 346 h 712"/>
                    <a:gd name="T22" fmla="*/ 542 w 1321"/>
                    <a:gd name="T23" fmla="*/ 352 h 712"/>
                    <a:gd name="T24" fmla="*/ 502 w 1321"/>
                    <a:gd name="T25" fmla="*/ 357 h 712"/>
                    <a:gd name="T26" fmla="*/ 462 w 1321"/>
                    <a:gd name="T27" fmla="*/ 360 h 712"/>
                    <a:gd name="T28" fmla="*/ 445 w 1321"/>
                    <a:gd name="T29" fmla="*/ 361 h 712"/>
                    <a:gd name="T30" fmla="*/ 267 w 1321"/>
                    <a:gd name="T31" fmla="*/ 361 h 712"/>
                    <a:gd name="T32" fmla="*/ 264 w 1321"/>
                    <a:gd name="T33" fmla="*/ 361 h 712"/>
                    <a:gd name="T34" fmla="*/ 229 w 1321"/>
                    <a:gd name="T35" fmla="*/ 359 h 712"/>
                    <a:gd name="T36" fmla="*/ 195 w 1321"/>
                    <a:gd name="T37" fmla="*/ 357 h 712"/>
                    <a:gd name="T38" fmla="*/ 162 w 1321"/>
                    <a:gd name="T39" fmla="*/ 353 h 712"/>
                    <a:gd name="T40" fmla="*/ 132 w 1321"/>
                    <a:gd name="T41" fmla="*/ 349 h 712"/>
                    <a:gd name="T42" fmla="*/ 104 w 1321"/>
                    <a:gd name="T43" fmla="*/ 343 h 712"/>
                    <a:gd name="T44" fmla="*/ 79 w 1321"/>
                    <a:gd name="T45" fmla="*/ 336 h 712"/>
                    <a:gd name="T46" fmla="*/ 57 w 1321"/>
                    <a:gd name="T47" fmla="*/ 329 h 712"/>
                    <a:gd name="T48" fmla="*/ 38 w 1321"/>
                    <a:gd name="T49" fmla="*/ 319 h 712"/>
                    <a:gd name="T50" fmla="*/ 22 w 1321"/>
                    <a:gd name="T51" fmla="*/ 308 h 712"/>
                    <a:gd name="T52" fmla="*/ 10 w 1321"/>
                    <a:gd name="T53" fmla="*/ 296 h 712"/>
                    <a:gd name="T54" fmla="*/ 3 w 1321"/>
                    <a:gd name="T55" fmla="*/ 281 h 712"/>
                    <a:gd name="T56" fmla="*/ 0 w 1321"/>
                    <a:gd name="T57" fmla="*/ 266 h 712"/>
                    <a:gd name="T58" fmla="*/ 0 w 1321"/>
                    <a:gd name="T59" fmla="*/ 264 h 712"/>
                    <a:gd name="T60" fmla="*/ 2 w 1321"/>
                    <a:gd name="T61" fmla="*/ 247 h 712"/>
                    <a:gd name="T62" fmla="*/ 9 w 1321"/>
                    <a:gd name="T63" fmla="*/ 226 h 712"/>
                    <a:gd name="T64" fmla="*/ 29 w 1321"/>
                    <a:gd name="T65" fmla="*/ 188 h 712"/>
                    <a:gd name="T66" fmla="*/ 53 w 1321"/>
                    <a:gd name="T67" fmla="*/ 152 h 712"/>
                    <a:gd name="T68" fmla="*/ 82 w 1321"/>
                    <a:gd name="T69" fmla="*/ 119 h 712"/>
                    <a:gd name="T70" fmla="*/ 114 w 1321"/>
                    <a:gd name="T71" fmla="*/ 89 h 712"/>
                    <a:gd name="T72" fmla="*/ 151 w 1321"/>
                    <a:gd name="T73" fmla="*/ 63 h 712"/>
                    <a:gd name="T74" fmla="*/ 191 w 1321"/>
                    <a:gd name="T75" fmla="*/ 42 h 712"/>
                    <a:gd name="T76" fmla="*/ 232 w 1321"/>
                    <a:gd name="T77" fmla="*/ 24 h 712"/>
                    <a:gd name="T78" fmla="*/ 278 w 1321"/>
                    <a:gd name="T79" fmla="*/ 11 h 712"/>
                    <a:gd name="T80" fmla="*/ 325 w 1321"/>
                    <a:gd name="T81" fmla="*/ 3 h 712"/>
                    <a:gd name="T82" fmla="*/ 374 w 1321"/>
                    <a:gd name="T83" fmla="*/ 0 h 712"/>
                    <a:gd name="T84" fmla="*/ 374 w 1321"/>
                    <a:gd name="T85" fmla="*/ 0 h 712"/>
                    <a:gd name="T86" fmla="*/ 425 w 1321"/>
                    <a:gd name="T87" fmla="*/ 3 h 712"/>
                    <a:gd name="T88" fmla="*/ 474 w 1321"/>
                    <a:gd name="T89" fmla="*/ 12 h 712"/>
                    <a:gd name="T90" fmla="*/ 522 w 1321"/>
                    <a:gd name="T91" fmla="*/ 27 h 712"/>
                    <a:gd name="T92" fmla="*/ 566 w 1321"/>
                    <a:gd name="T93" fmla="*/ 46 h 712"/>
                    <a:gd name="T94" fmla="*/ 606 w 1321"/>
                    <a:gd name="T95" fmla="*/ 69 h 712"/>
                    <a:gd name="T96" fmla="*/ 644 w 1321"/>
                    <a:gd name="T97" fmla="*/ 98 h 712"/>
                    <a:gd name="T98" fmla="*/ 677 w 1321"/>
                    <a:gd name="T99" fmla="*/ 130 h 712"/>
                    <a:gd name="T100" fmla="*/ 705 w 1321"/>
                    <a:gd name="T101" fmla="*/ 165 h 712"/>
                    <a:gd name="T102" fmla="*/ 729 w 1321"/>
                    <a:gd name="T103" fmla="*/ 203 h 712"/>
                    <a:gd name="T104" fmla="*/ 729 w 1321"/>
                    <a:gd name="T105" fmla="*/ 20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/>
                <a:lstStyle/>
                <a:p>
                  <a:pPr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8" name="组合 7"/>
            <p:cNvGrpSpPr>
              <a:grpSpLocks/>
            </p:cNvGrpSpPr>
            <p:nvPr/>
          </p:nvGrpSpPr>
          <p:grpSpPr bwMode="auto">
            <a:xfrm>
              <a:off x="2754280" y="2062854"/>
              <a:ext cx="5192565" cy="781050"/>
              <a:chOff x="3858742" y="2636912"/>
              <a:chExt cx="4961730" cy="78150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4249330" y="2714746"/>
                <a:ext cx="4571142" cy="625841"/>
              </a:xfrm>
              <a:prstGeom prst="rect">
                <a:avLst/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sp>
            <p:nvSpPr>
              <p:cNvPr id="10" name="椭圆 9"/>
              <p:cNvSpPr/>
              <p:nvPr/>
            </p:nvSpPr>
            <p:spPr bwMode="auto">
              <a:xfrm>
                <a:off x="3858742" y="2636912"/>
                <a:ext cx="841783" cy="781507"/>
              </a:xfrm>
              <a:prstGeom prst="ellipse">
                <a:avLst/>
              </a:prstGeom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solidFill>
                  <a:srgbClr val="6DAA2D">
                    <a:lumMod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r>
                  <a:rPr lang="en-US" altLang="zh-CN" sz="4267" kern="0" dirty="0">
                    <a:solidFill>
                      <a:sysClr val="window" lastClr="FFFFFF"/>
                    </a:solidFill>
                    <a:latin typeface="Impact" pitchFamily="34" charset="0"/>
                  </a:rPr>
                  <a:t>1</a:t>
                </a:r>
                <a:endParaRPr lang="zh-CN" altLang="en-US" sz="4267" kern="0" dirty="0">
                  <a:solidFill>
                    <a:sysClr val="window" lastClr="FFFFFF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13" name="TextBox 3"/>
            <p:cNvSpPr txBox="1"/>
            <p:nvPr/>
          </p:nvSpPr>
          <p:spPr>
            <a:xfrm>
              <a:off x="3695722" y="2258765"/>
              <a:ext cx="3528392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7" dirty="0">
                  <a:latin typeface="微软雅黑" pitchFamily="34" charset="-122"/>
                  <a:ea typeface="微软雅黑" pitchFamily="34" charset="-122"/>
                </a:rPr>
                <a:t>什么是业务流程？</a:t>
              </a: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3709716" y="2986996"/>
              <a:ext cx="382269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67" dirty="0">
                  <a:latin typeface="微软雅黑" pitchFamily="34" charset="-122"/>
                  <a:ea typeface="微软雅黑" pitchFamily="34" charset="-122"/>
                </a:rPr>
                <a:t>什么是工作流管理系统？</a:t>
              </a: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2843808" y="2067694"/>
              <a:ext cx="692939" cy="30003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</p:grp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1536169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思考题</a:t>
            </a:r>
            <a:endParaRPr lang="zh-CN" altLang="en-US" sz="2133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19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6198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sp>
          <p:nvSpPr>
            <p:cNvPr id="32" name="矩形 31">
              <a:hlinkClick r:id="rId4"/>
            </p:cNvPr>
            <p:cNvSpPr/>
            <p:nvPr>
              <p:custDataLst>
                <p:tags r:id="rId1"/>
              </p:custDataLst>
            </p:nvPr>
          </p:nvSpPr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995936" y="2931790"/>
              <a:ext cx="108012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3388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16834" y="1839403"/>
            <a:ext cx="12089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68695" y="2552515"/>
            <a:ext cx="3772186" cy="810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业务流程概述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68695" y="341661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请思考：业务流程是什么？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11958" y="4565264"/>
            <a:ext cx="1002097" cy="879961"/>
            <a:chOff x="4283968" y="3423947"/>
            <a:chExt cx="751573" cy="659971"/>
          </a:xfrm>
        </p:grpSpPr>
        <p:sp>
          <p:nvSpPr>
            <p:cNvPr id="8" name="Freeform 593"/>
            <p:cNvSpPr>
              <a:spLocks/>
            </p:cNvSpPr>
            <p:nvPr/>
          </p:nvSpPr>
          <p:spPr bwMode="auto">
            <a:xfrm>
              <a:off x="4611429" y="3773767"/>
              <a:ext cx="424112" cy="182484"/>
            </a:xfrm>
            <a:custGeom>
              <a:avLst/>
              <a:gdLst>
                <a:gd name="T0" fmla="*/ 249 w 249"/>
                <a:gd name="T1" fmla="*/ 107 h 107"/>
                <a:gd name="T2" fmla="*/ 173 w 249"/>
                <a:gd name="T3" fmla="*/ 0 h 107"/>
                <a:gd name="T4" fmla="*/ 42 w 249"/>
                <a:gd name="T5" fmla="*/ 0 h 107"/>
                <a:gd name="T6" fmla="*/ 37 w 249"/>
                <a:gd name="T7" fmla="*/ 0 h 107"/>
                <a:gd name="T8" fmla="*/ 0 w 249"/>
                <a:gd name="T9" fmla="*/ 39 h 107"/>
                <a:gd name="T10" fmla="*/ 64 w 249"/>
                <a:gd name="T11" fmla="*/ 104 h 107"/>
                <a:gd name="T12" fmla="*/ 64 w 249"/>
                <a:gd name="T13" fmla="*/ 107 h 107"/>
                <a:gd name="T14" fmla="*/ 249 w 249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07">
                  <a:moveTo>
                    <a:pt x="249" y="107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1" y="18"/>
                    <a:pt x="17" y="33"/>
                    <a:pt x="0" y="39"/>
                  </a:cubicBezTo>
                  <a:cubicBezTo>
                    <a:pt x="25" y="46"/>
                    <a:pt x="64" y="63"/>
                    <a:pt x="64" y="104"/>
                  </a:cubicBezTo>
                  <a:cubicBezTo>
                    <a:pt x="64" y="105"/>
                    <a:pt x="64" y="106"/>
                    <a:pt x="64" y="107"/>
                  </a:cubicBezTo>
                  <a:lnTo>
                    <a:pt x="249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Oval 594"/>
            <p:cNvSpPr>
              <a:spLocks noChangeArrowheads="1"/>
            </p:cNvSpPr>
            <p:nvPr/>
          </p:nvSpPr>
          <p:spPr bwMode="auto">
            <a:xfrm>
              <a:off x="4819157" y="3423947"/>
              <a:ext cx="129109" cy="1514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595"/>
            <p:cNvSpPr>
              <a:spLocks/>
            </p:cNvSpPr>
            <p:nvPr/>
          </p:nvSpPr>
          <p:spPr bwMode="auto">
            <a:xfrm>
              <a:off x="4761455" y="3592727"/>
              <a:ext cx="230088" cy="226482"/>
            </a:xfrm>
            <a:custGeom>
              <a:avLst/>
              <a:gdLst>
                <a:gd name="T0" fmla="*/ 4 w 135"/>
                <a:gd name="T1" fmla="*/ 86 h 133"/>
                <a:gd name="T2" fmla="*/ 69 w 135"/>
                <a:gd name="T3" fmla="*/ 86 h 133"/>
                <a:gd name="T4" fmla="*/ 96 w 135"/>
                <a:gd name="T5" fmla="*/ 86 h 133"/>
                <a:gd name="T6" fmla="*/ 135 w 135"/>
                <a:gd name="T7" fmla="*/ 133 h 133"/>
                <a:gd name="T8" fmla="*/ 135 w 135"/>
                <a:gd name="T9" fmla="*/ 39 h 133"/>
                <a:gd name="T10" fmla="*/ 94 w 135"/>
                <a:gd name="T11" fmla="*/ 1 h 133"/>
                <a:gd name="T12" fmla="*/ 69 w 135"/>
                <a:gd name="T13" fmla="*/ 15 h 133"/>
                <a:gd name="T14" fmla="*/ 86 w 135"/>
                <a:gd name="T15" fmla="*/ 60 h 133"/>
                <a:gd name="T16" fmla="*/ 69 w 135"/>
                <a:gd name="T17" fmla="*/ 80 h 133"/>
                <a:gd name="T18" fmla="*/ 53 w 135"/>
                <a:gd name="T19" fmla="*/ 60 h 133"/>
                <a:gd name="T20" fmla="*/ 69 w 135"/>
                <a:gd name="T21" fmla="*/ 15 h 133"/>
                <a:gd name="T22" fmla="*/ 47 w 135"/>
                <a:gd name="T23" fmla="*/ 0 h 133"/>
                <a:gd name="T24" fmla="*/ 4 w 135"/>
                <a:gd name="T25" fmla="*/ 39 h 133"/>
                <a:gd name="T26" fmla="*/ 4 w 135"/>
                <a:gd name="T27" fmla="*/ 8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3">
                  <a:moveTo>
                    <a:pt x="4" y="86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4"/>
                    <a:pt x="112" y="4"/>
                    <a:pt x="94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8"/>
                    <a:pt x="4" y="39"/>
                    <a:pt x="4" y="39"/>
                  </a:cubicBezTo>
                  <a:lnTo>
                    <a:pt x="4" y="8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" name="Freeform 596"/>
            <p:cNvSpPr>
              <a:spLocks/>
            </p:cNvSpPr>
            <p:nvPr/>
          </p:nvSpPr>
          <p:spPr bwMode="auto">
            <a:xfrm>
              <a:off x="4440486" y="3863928"/>
              <a:ext cx="253890" cy="219990"/>
            </a:xfrm>
            <a:custGeom>
              <a:avLst/>
              <a:gdLst>
                <a:gd name="T0" fmla="*/ 80 w 149"/>
                <a:gd name="T1" fmla="*/ 0 h 129"/>
                <a:gd name="T2" fmla="*/ 69 w 149"/>
                <a:gd name="T3" fmla="*/ 0 h 129"/>
                <a:gd name="T4" fmla="*/ 0 w 149"/>
                <a:gd name="T5" fmla="*/ 52 h 129"/>
                <a:gd name="T6" fmla="*/ 0 w 149"/>
                <a:gd name="T7" fmla="*/ 54 h 129"/>
                <a:gd name="T8" fmla="*/ 0 w 149"/>
                <a:gd name="T9" fmla="*/ 129 h 129"/>
                <a:gd name="T10" fmla="*/ 69 w 149"/>
                <a:gd name="T11" fmla="*/ 129 h 129"/>
                <a:gd name="T12" fmla="*/ 80 w 149"/>
                <a:gd name="T13" fmla="*/ 128 h 129"/>
                <a:gd name="T14" fmla="*/ 149 w 149"/>
                <a:gd name="T15" fmla="*/ 128 h 129"/>
                <a:gd name="T16" fmla="*/ 149 w 149"/>
                <a:gd name="T17" fmla="*/ 54 h 129"/>
                <a:gd name="T18" fmla="*/ 149 w 149"/>
                <a:gd name="T19" fmla="*/ 51 h 129"/>
                <a:gd name="T20" fmla="*/ 80 w 149"/>
                <a:gd name="T2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29">
                  <a:moveTo>
                    <a:pt x="8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0" y="17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89"/>
                    <a:pt x="0" y="129"/>
                    <a:pt x="0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28"/>
                    <a:pt x="149" y="88"/>
                    <a:pt x="149" y="54"/>
                  </a:cubicBezTo>
                  <a:cubicBezTo>
                    <a:pt x="149" y="53"/>
                    <a:pt x="149" y="52"/>
                    <a:pt x="149" y="51"/>
                  </a:cubicBezTo>
                  <a:cubicBezTo>
                    <a:pt x="149" y="16"/>
                    <a:pt x="80" y="0"/>
                    <a:pt x="8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" name="Freeform 597"/>
            <p:cNvSpPr>
              <a:spLocks/>
            </p:cNvSpPr>
            <p:nvPr/>
          </p:nvSpPr>
          <p:spPr bwMode="auto">
            <a:xfrm>
              <a:off x="4501794" y="3643937"/>
              <a:ext cx="152190" cy="175271"/>
            </a:xfrm>
            <a:custGeom>
              <a:avLst/>
              <a:gdLst>
                <a:gd name="T0" fmla="*/ 44 w 89"/>
                <a:gd name="T1" fmla="*/ 103 h 103"/>
                <a:gd name="T2" fmla="*/ 84 w 89"/>
                <a:gd name="T3" fmla="*/ 76 h 103"/>
                <a:gd name="T4" fmla="*/ 89 w 89"/>
                <a:gd name="T5" fmla="*/ 52 h 103"/>
                <a:gd name="T6" fmla="*/ 44 w 89"/>
                <a:gd name="T7" fmla="*/ 0 h 103"/>
                <a:gd name="T8" fmla="*/ 0 w 89"/>
                <a:gd name="T9" fmla="*/ 52 h 103"/>
                <a:gd name="T10" fmla="*/ 5 w 89"/>
                <a:gd name="T11" fmla="*/ 76 h 103"/>
                <a:gd name="T12" fmla="*/ 44 w 89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3">
                  <a:moveTo>
                    <a:pt x="44" y="103"/>
                  </a:moveTo>
                  <a:cubicBezTo>
                    <a:pt x="61" y="103"/>
                    <a:pt x="76" y="93"/>
                    <a:pt x="84" y="76"/>
                  </a:cubicBezTo>
                  <a:cubicBezTo>
                    <a:pt x="87" y="69"/>
                    <a:pt x="89" y="61"/>
                    <a:pt x="89" y="52"/>
                  </a:cubicBezTo>
                  <a:cubicBezTo>
                    <a:pt x="89" y="23"/>
                    <a:pt x="69" y="0"/>
                    <a:pt x="44" y="0"/>
                  </a:cubicBezTo>
                  <a:cubicBezTo>
                    <a:pt x="20" y="0"/>
                    <a:pt x="0" y="23"/>
                    <a:pt x="0" y="52"/>
                  </a:cubicBezTo>
                  <a:cubicBezTo>
                    <a:pt x="0" y="61"/>
                    <a:pt x="2" y="69"/>
                    <a:pt x="5" y="76"/>
                  </a:cubicBezTo>
                  <a:cubicBezTo>
                    <a:pt x="13" y="93"/>
                    <a:pt x="27" y="103"/>
                    <a:pt x="44" y="10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Freeform 598"/>
            <p:cNvSpPr>
              <a:spLocks/>
            </p:cNvSpPr>
            <p:nvPr/>
          </p:nvSpPr>
          <p:spPr bwMode="auto">
            <a:xfrm>
              <a:off x="4283968" y="3773767"/>
              <a:ext cx="253890" cy="182484"/>
            </a:xfrm>
            <a:custGeom>
              <a:avLst/>
              <a:gdLst>
                <a:gd name="T0" fmla="*/ 149 w 149"/>
                <a:gd name="T1" fmla="*/ 38 h 107"/>
                <a:gd name="T2" fmla="*/ 116 w 149"/>
                <a:gd name="T3" fmla="*/ 0 h 107"/>
                <a:gd name="T4" fmla="*/ 76 w 149"/>
                <a:gd name="T5" fmla="*/ 0 h 107"/>
                <a:gd name="T6" fmla="*/ 0 w 149"/>
                <a:gd name="T7" fmla="*/ 107 h 107"/>
                <a:gd name="T8" fmla="*/ 78 w 149"/>
                <a:gd name="T9" fmla="*/ 107 h 107"/>
                <a:gd name="T10" fmla="*/ 78 w 149"/>
                <a:gd name="T11" fmla="*/ 105 h 107"/>
                <a:gd name="T12" fmla="*/ 149 w 149"/>
                <a:gd name="T13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07">
                  <a:moveTo>
                    <a:pt x="149" y="38"/>
                  </a:moveTo>
                  <a:cubicBezTo>
                    <a:pt x="134" y="31"/>
                    <a:pt x="122" y="17"/>
                    <a:pt x="1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6"/>
                    <a:pt x="78" y="106"/>
                    <a:pt x="78" y="105"/>
                  </a:cubicBezTo>
                  <a:cubicBezTo>
                    <a:pt x="78" y="58"/>
                    <a:pt x="126" y="42"/>
                    <a:pt x="149" y="3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7461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1824201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地图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68497" y="1700809"/>
            <a:ext cx="8660127" cy="4196764"/>
            <a:chOff x="1251372" y="1275606"/>
            <a:chExt cx="6495095" cy="3147573"/>
          </a:xfrm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 rot="16200000">
              <a:off x="2263816" y="2570622"/>
              <a:ext cx="381409" cy="1526903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>
              <a:off x="1712611" y="1432731"/>
              <a:ext cx="1528170" cy="2877673"/>
              <a:chOff x="513" y="998"/>
              <a:chExt cx="1109" cy="2271"/>
            </a:xfrm>
            <a:solidFill>
              <a:schemeClr val="bg1">
                <a:lumMod val="50000"/>
              </a:schemeClr>
            </a:solidFill>
          </p:grpSpPr>
          <p:sp>
            <p:nvSpPr>
              <p:cNvPr id="12" name="Freeform 4"/>
              <p:cNvSpPr>
                <a:spLocks/>
              </p:cNvSpPr>
              <p:nvPr/>
            </p:nvSpPr>
            <p:spPr bwMode="gray">
              <a:xfrm flipV="1">
                <a:off x="683" y="2087"/>
                <a:ext cx="933" cy="1182"/>
              </a:xfrm>
              <a:custGeom>
                <a:avLst/>
                <a:gdLst>
                  <a:gd name="T0" fmla="*/ 118 w 933"/>
                  <a:gd name="T1" fmla="*/ 1044 h 1182"/>
                  <a:gd name="T2" fmla="*/ 128 w 933"/>
                  <a:gd name="T3" fmla="*/ 340 h 1182"/>
                  <a:gd name="T4" fmla="*/ 264 w 933"/>
                  <a:gd name="T5" fmla="*/ 210 h 1182"/>
                  <a:gd name="T6" fmla="*/ 720 w 933"/>
                  <a:gd name="T7" fmla="*/ 202 h 1182"/>
                  <a:gd name="T8" fmla="*/ 720 w 933"/>
                  <a:gd name="T9" fmla="*/ 320 h 1182"/>
                  <a:gd name="T10" fmla="*/ 933 w 933"/>
                  <a:gd name="T11" fmla="*/ 153 h 1182"/>
                  <a:gd name="T12" fmla="*/ 712 w 933"/>
                  <a:gd name="T13" fmla="*/ 0 h 1182"/>
                  <a:gd name="T14" fmla="*/ 714 w 933"/>
                  <a:gd name="T15" fmla="*/ 92 h 1182"/>
                  <a:gd name="T16" fmla="*/ 234 w 933"/>
                  <a:gd name="T17" fmla="*/ 94 h 1182"/>
                  <a:gd name="T18" fmla="*/ 0 w 933"/>
                  <a:gd name="T19" fmla="*/ 298 h 1182"/>
                  <a:gd name="T20" fmla="*/ 0 w 933"/>
                  <a:gd name="T21" fmla="*/ 1058 h 1182"/>
                  <a:gd name="T22" fmla="*/ 118 w 933"/>
                  <a:gd name="T23" fmla="*/ 1044 h 11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33"/>
                  <a:gd name="T37" fmla="*/ 0 h 1182"/>
                  <a:gd name="T38" fmla="*/ 933 w 933"/>
                  <a:gd name="T39" fmla="*/ 1182 h 11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33" h="1182">
                    <a:moveTo>
                      <a:pt x="118" y="1044"/>
                    </a:moveTo>
                    <a:lnTo>
                      <a:pt x="128" y="340"/>
                    </a:lnTo>
                    <a:cubicBezTo>
                      <a:pt x="134" y="214"/>
                      <a:pt x="182" y="212"/>
                      <a:pt x="264" y="210"/>
                    </a:cubicBezTo>
                    <a:lnTo>
                      <a:pt x="720" y="202"/>
                    </a:lnTo>
                    <a:lnTo>
                      <a:pt x="720" y="320"/>
                    </a:lnTo>
                    <a:lnTo>
                      <a:pt x="933" y="153"/>
                    </a:lnTo>
                    <a:lnTo>
                      <a:pt x="712" y="0"/>
                    </a:lnTo>
                    <a:lnTo>
                      <a:pt x="714" y="92"/>
                    </a:lnTo>
                    <a:cubicBezTo>
                      <a:pt x="714" y="92"/>
                      <a:pt x="406" y="94"/>
                      <a:pt x="234" y="94"/>
                    </a:cubicBezTo>
                    <a:cubicBezTo>
                      <a:pt x="60" y="96"/>
                      <a:pt x="2" y="156"/>
                      <a:pt x="0" y="298"/>
                    </a:cubicBezTo>
                    <a:lnTo>
                      <a:pt x="0" y="1058"/>
                    </a:lnTo>
                    <a:cubicBezTo>
                      <a:pt x="20" y="1182"/>
                      <a:pt x="93" y="1170"/>
                      <a:pt x="118" y="104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13" name="Freeform 5"/>
              <p:cNvSpPr>
                <a:spLocks/>
              </p:cNvSpPr>
              <p:nvPr/>
            </p:nvSpPr>
            <p:spPr bwMode="gray">
              <a:xfrm rot="-5400000">
                <a:off x="917" y="1201"/>
                <a:ext cx="301" cy="1109"/>
              </a:xfrm>
              <a:custGeom>
                <a:avLst/>
                <a:gdLst>
                  <a:gd name="T0" fmla="*/ 37 w 142"/>
                  <a:gd name="T1" fmla="*/ 1 h 604"/>
                  <a:gd name="T2" fmla="*/ 45 w 142"/>
                  <a:gd name="T3" fmla="*/ 472 h 604"/>
                  <a:gd name="T4" fmla="*/ 0 w 142"/>
                  <a:gd name="T5" fmla="*/ 474 h 604"/>
                  <a:gd name="T6" fmla="*/ 72 w 142"/>
                  <a:gd name="T7" fmla="*/ 604 h 604"/>
                  <a:gd name="T8" fmla="*/ 142 w 142"/>
                  <a:gd name="T9" fmla="*/ 474 h 604"/>
                  <a:gd name="T10" fmla="*/ 100 w 142"/>
                  <a:gd name="T11" fmla="*/ 474 h 604"/>
                  <a:gd name="T12" fmla="*/ 99 w 142"/>
                  <a:gd name="T13" fmla="*/ 0 h 604"/>
                  <a:gd name="T14" fmla="*/ 37 w 142"/>
                  <a:gd name="T15" fmla="*/ 1 h 60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2"/>
                  <a:gd name="T25" fmla="*/ 0 h 604"/>
                  <a:gd name="T26" fmla="*/ 142 w 142"/>
                  <a:gd name="T27" fmla="*/ 604 h 60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gray">
              <a:xfrm>
                <a:off x="677" y="998"/>
                <a:ext cx="933" cy="1182"/>
              </a:xfrm>
              <a:custGeom>
                <a:avLst/>
                <a:gdLst>
                  <a:gd name="T0" fmla="*/ 118 w 933"/>
                  <a:gd name="T1" fmla="*/ 1044 h 1182"/>
                  <a:gd name="T2" fmla="*/ 128 w 933"/>
                  <a:gd name="T3" fmla="*/ 340 h 1182"/>
                  <a:gd name="T4" fmla="*/ 264 w 933"/>
                  <a:gd name="T5" fmla="*/ 210 h 1182"/>
                  <a:gd name="T6" fmla="*/ 720 w 933"/>
                  <a:gd name="T7" fmla="*/ 202 h 1182"/>
                  <a:gd name="T8" fmla="*/ 720 w 933"/>
                  <a:gd name="T9" fmla="*/ 320 h 1182"/>
                  <a:gd name="T10" fmla="*/ 933 w 933"/>
                  <a:gd name="T11" fmla="*/ 153 h 1182"/>
                  <a:gd name="T12" fmla="*/ 712 w 933"/>
                  <a:gd name="T13" fmla="*/ 0 h 1182"/>
                  <a:gd name="T14" fmla="*/ 714 w 933"/>
                  <a:gd name="T15" fmla="*/ 92 h 1182"/>
                  <a:gd name="T16" fmla="*/ 234 w 933"/>
                  <a:gd name="T17" fmla="*/ 94 h 1182"/>
                  <a:gd name="T18" fmla="*/ 0 w 933"/>
                  <a:gd name="T19" fmla="*/ 298 h 1182"/>
                  <a:gd name="T20" fmla="*/ 0 w 933"/>
                  <a:gd name="T21" fmla="*/ 1058 h 1182"/>
                  <a:gd name="T22" fmla="*/ 118 w 933"/>
                  <a:gd name="T23" fmla="*/ 1044 h 118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33"/>
                  <a:gd name="T37" fmla="*/ 0 h 1182"/>
                  <a:gd name="T38" fmla="*/ 933 w 933"/>
                  <a:gd name="T39" fmla="*/ 1182 h 118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33" h="1182">
                    <a:moveTo>
                      <a:pt x="118" y="1044"/>
                    </a:moveTo>
                    <a:lnTo>
                      <a:pt x="128" y="340"/>
                    </a:lnTo>
                    <a:cubicBezTo>
                      <a:pt x="134" y="214"/>
                      <a:pt x="182" y="212"/>
                      <a:pt x="264" y="210"/>
                    </a:cubicBezTo>
                    <a:lnTo>
                      <a:pt x="720" y="202"/>
                    </a:lnTo>
                    <a:lnTo>
                      <a:pt x="720" y="320"/>
                    </a:lnTo>
                    <a:lnTo>
                      <a:pt x="933" y="153"/>
                    </a:lnTo>
                    <a:lnTo>
                      <a:pt x="712" y="0"/>
                    </a:lnTo>
                    <a:lnTo>
                      <a:pt x="714" y="92"/>
                    </a:lnTo>
                    <a:cubicBezTo>
                      <a:pt x="714" y="92"/>
                      <a:pt x="406" y="94"/>
                      <a:pt x="234" y="94"/>
                    </a:cubicBezTo>
                    <a:cubicBezTo>
                      <a:pt x="60" y="96"/>
                      <a:pt x="2" y="156"/>
                      <a:pt x="0" y="298"/>
                    </a:cubicBezTo>
                    <a:lnTo>
                      <a:pt x="0" y="1058"/>
                    </a:lnTo>
                    <a:cubicBezTo>
                      <a:pt x="20" y="1182"/>
                      <a:pt x="93" y="1170"/>
                      <a:pt x="118" y="1044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15" name="AutoShape 7"/>
            <p:cNvSpPr>
              <a:spLocks noChangeArrowheads="1"/>
            </p:cNvSpPr>
            <p:nvPr/>
          </p:nvSpPr>
          <p:spPr bwMode="gray">
            <a:xfrm>
              <a:off x="3242047" y="2144863"/>
              <a:ext cx="4461596" cy="575281"/>
            </a:xfrm>
            <a:prstGeom prst="roundRect">
              <a:avLst>
                <a:gd name="adj" fmla="val 11505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defTabSz="1624171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6" name="AutoShape 9"/>
            <p:cNvSpPr>
              <a:spLocks noChangeArrowheads="1"/>
            </p:cNvSpPr>
            <p:nvPr/>
          </p:nvSpPr>
          <p:spPr bwMode="ltGray">
            <a:xfrm>
              <a:off x="3242047" y="3064806"/>
              <a:ext cx="4461596" cy="553740"/>
            </a:xfrm>
            <a:prstGeom prst="roundRect">
              <a:avLst>
                <a:gd name="adj" fmla="val 11505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gray">
            <a:xfrm>
              <a:off x="3242047" y="1275606"/>
              <a:ext cx="4504420" cy="581617"/>
            </a:xfrm>
            <a:prstGeom prst="roundRect">
              <a:avLst>
                <a:gd name="adj" fmla="val 11505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pic>
          <p:nvPicPr>
            <p:cNvPr id="18" name="Picture 19" descr="YG_circle0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1372" y="2086575"/>
              <a:ext cx="1502827" cy="1500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 Box 20"/>
            <p:cNvSpPr txBox="1">
              <a:spLocks noChangeArrowheads="1"/>
            </p:cNvSpPr>
            <p:nvPr/>
          </p:nvSpPr>
          <p:spPr bwMode="black">
            <a:xfrm>
              <a:off x="3392837" y="1397251"/>
              <a:ext cx="3355384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1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、业务流程管理的起源和发展</a:t>
              </a:r>
              <a:endParaRPr lang="en-US" altLang="zh-CN" sz="2133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black">
            <a:xfrm>
              <a:off x="3392837" y="2260173"/>
              <a:ext cx="3138703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2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、业务流程管理的方法</a:t>
              </a: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black">
            <a:xfrm>
              <a:off x="3392837" y="3199123"/>
              <a:ext cx="3138703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3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、工作流管理系统</a:t>
              </a:r>
              <a:endParaRPr lang="en-US" altLang="zh-CN" sz="2133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gray">
            <a:xfrm>
              <a:off x="1372049" y="2547813"/>
              <a:ext cx="1255735" cy="6232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业务流程概述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3" name="AutoShape 9"/>
            <p:cNvSpPr>
              <a:spLocks noChangeArrowheads="1"/>
            </p:cNvSpPr>
            <p:nvPr/>
          </p:nvSpPr>
          <p:spPr bwMode="ltGray">
            <a:xfrm>
              <a:off x="3223040" y="3869440"/>
              <a:ext cx="4480603" cy="553739"/>
            </a:xfrm>
            <a:prstGeom prst="roundRect">
              <a:avLst>
                <a:gd name="adj" fmla="val 11505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defTabSz="1624171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black">
            <a:xfrm>
              <a:off x="3362615" y="4000898"/>
              <a:ext cx="4367828" cy="3154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4</a:t>
              </a:r>
              <a:r>
                <a:rPr lang="zh-CN" altLang="en-US" sz="2133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、业务流程信息化在服务科学中的应用</a:t>
              </a:r>
              <a:endParaRPr lang="en-US" altLang="zh-CN" sz="2133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456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208235" y="910577"/>
            <a:ext cx="3552395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业务流程管理的起源和发展</a:t>
            </a: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576064" y="1676119"/>
            <a:ext cx="11280576" cy="98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业务流程”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这个概念是起源于</a:t>
            </a:r>
            <a:r>
              <a:rPr lang="en-US" altLang="zh-CN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年代末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办公自动化和任务批处理领域 。迈克尔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哈默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(Michael Hammer)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与詹姆斯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钱皮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(James A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1867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Champy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对业务流程的</a:t>
            </a:r>
            <a:r>
              <a:rPr lang="zh-CN" altLang="en-US" sz="1867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经典定义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是：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6"/>
          <p:cNvGrpSpPr>
            <a:grpSpLocks/>
          </p:cNvGrpSpPr>
          <p:nvPr/>
        </p:nvGrpSpPr>
        <p:grpSpPr bwMode="auto">
          <a:xfrm>
            <a:off x="719403" y="2948947"/>
            <a:ext cx="10945217" cy="3170766"/>
            <a:chOff x="1556840" y="3007320"/>
            <a:chExt cx="9182371" cy="2377934"/>
          </a:xfrm>
        </p:grpSpPr>
        <p:grpSp>
          <p:nvGrpSpPr>
            <p:cNvPr id="28" name="组合 5"/>
            <p:cNvGrpSpPr>
              <a:grpSpLocks/>
            </p:cNvGrpSpPr>
            <p:nvPr/>
          </p:nvGrpSpPr>
          <p:grpSpPr bwMode="auto">
            <a:xfrm>
              <a:off x="1582162" y="3007320"/>
              <a:ext cx="9157049" cy="2366823"/>
              <a:chOff x="1582162" y="3007320"/>
              <a:chExt cx="9157049" cy="2366823"/>
            </a:xfrm>
          </p:grpSpPr>
          <p:sp>
            <p:nvSpPr>
              <p:cNvPr id="30" name="矩形 29"/>
              <p:cNvSpPr>
                <a:spLocks noChangeAspect="1"/>
              </p:cNvSpPr>
              <p:nvPr/>
            </p:nvSpPr>
            <p:spPr>
              <a:xfrm>
                <a:off x="2836403" y="3050180"/>
                <a:ext cx="7866294" cy="2323963"/>
              </a:xfrm>
              <a:prstGeom prst="rect">
                <a:avLst/>
              </a:prstGeom>
              <a:ln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1624171">
                  <a:defRPr/>
                </a:pPr>
                <a:endParaRPr lang="zh-CN" altLang="en-US" sz="2400"/>
              </a:p>
            </p:txBody>
          </p:sp>
          <p:pic>
            <p:nvPicPr>
              <p:cNvPr id="31" name="Picture 3" descr="D:\Teliss_Tong\Copy\定期备份\工作备份\！PPT图片及版面资源\06-PPT精选插图\12-标签\右边角-黄1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9622011" y="3007320"/>
                <a:ext cx="1117200" cy="11120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TextBox 34"/>
              <p:cNvSpPr txBox="1">
                <a:spLocks noChangeArrowheads="1"/>
              </p:cNvSpPr>
              <p:nvPr/>
            </p:nvSpPr>
            <p:spPr bwMode="auto">
              <a:xfrm rot="2696644">
                <a:off x="9961141" y="3253860"/>
                <a:ext cx="727817" cy="377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667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观点</a:t>
                </a:r>
              </a:p>
            </p:txBody>
          </p:sp>
          <p:sp>
            <p:nvSpPr>
              <p:cNvPr id="33" name="TextBox 35"/>
              <p:cNvSpPr txBox="1"/>
              <p:nvPr/>
            </p:nvSpPr>
            <p:spPr>
              <a:xfrm>
                <a:off x="4135568" y="3655354"/>
                <a:ext cx="5878719" cy="10389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1624171">
                  <a:lnSpc>
                    <a:spcPct val="150000"/>
                  </a:lnSpc>
                  <a:defRPr/>
                </a:pPr>
                <a:r>
                  <a:rPr lang="zh-CN" altLang="en-US" sz="18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       定义某一组活动为一个业务流程，这组活动有一个或多个输入，输出一个或多个结果，这些结果对客户来说是一种增值。简言之，业务流程是企业中一系列创造价值的活动的组合。 </a:t>
                </a: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4"/>
              <a:srcRect t="694" b="23482"/>
              <a:stretch/>
            </p:blipFill>
            <p:spPr>
              <a:xfrm>
                <a:off x="1582162" y="3094801"/>
                <a:ext cx="2279209" cy="2279209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</p:pic>
        </p:grpSp>
        <p:sp>
          <p:nvSpPr>
            <p:cNvPr id="29" name="椭圆 28"/>
            <p:cNvSpPr/>
            <p:nvPr/>
          </p:nvSpPr>
          <p:spPr>
            <a:xfrm>
              <a:off x="1556840" y="3069229"/>
              <a:ext cx="2316230" cy="2316025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65859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208235" y="910577"/>
            <a:ext cx="3552395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业务流程管理的起源和发展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83543" y="2260809"/>
            <a:ext cx="11177087" cy="3946712"/>
            <a:chOff x="437657" y="1695607"/>
            <a:chExt cx="8382815" cy="2960034"/>
          </a:xfrm>
        </p:grpSpPr>
        <p:grpSp>
          <p:nvGrpSpPr>
            <p:cNvPr id="18" name="组合 3"/>
            <p:cNvGrpSpPr>
              <a:grpSpLocks/>
            </p:cNvGrpSpPr>
            <p:nvPr/>
          </p:nvGrpSpPr>
          <p:grpSpPr bwMode="auto">
            <a:xfrm>
              <a:off x="437657" y="3142396"/>
              <a:ext cx="1656067" cy="763832"/>
              <a:chOff x="-27061" y="3601916"/>
              <a:chExt cx="2412000" cy="1112163"/>
            </a:xfrm>
          </p:grpSpPr>
          <p:sp>
            <p:nvSpPr>
              <p:cNvPr id="19" name="燕尾形 18"/>
              <p:cNvSpPr/>
              <p:nvPr/>
            </p:nvSpPr>
            <p:spPr bwMode="auto">
              <a:xfrm>
                <a:off x="-27061" y="3601916"/>
                <a:ext cx="2412000" cy="107944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TextBox 1"/>
              <p:cNvSpPr txBox="1">
                <a:spLocks noChangeArrowheads="1"/>
              </p:cNvSpPr>
              <p:nvPr/>
            </p:nvSpPr>
            <p:spPr bwMode="auto">
              <a:xfrm>
                <a:off x="409911" y="3806611"/>
                <a:ext cx="1345936" cy="907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60</a:t>
                </a:r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21" name="组合 4"/>
            <p:cNvGrpSpPr>
              <a:grpSpLocks/>
            </p:cNvGrpSpPr>
            <p:nvPr/>
          </p:nvGrpSpPr>
          <p:grpSpPr bwMode="auto">
            <a:xfrm>
              <a:off x="2118800" y="2423393"/>
              <a:ext cx="1657157" cy="798589"/>
              <a:chOff x="2421211" y="2555354"/>
              <a:chExt cx="2412000" cy="1162472"/>
            </a:xfrm>
          </p:grpSpPr>
          <p:sp>
            <p:nvSpPr>
              <p:cNvPr id="22" name="燕尾形 21"/>
              <p:cNvSpPr/>
              <p:nvPr/>
            </p:nvSpPr>
            <p:spPr bwMode="auto">
              <a:xfrm>
                <a:off x="2421211" y="3609909"/>
                <a:ext cx="2412000" cy="107917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TextBox 117"/>
              <p:cNvSpPr txBox="1">
                <a:spLocks noChangeArrowheads="1"/>
              </p:cNvSpPr>
              <p:nvPr/>
            </p:nvSpPr>
            <p:spPr bwMode="auto">
              <a:xfrm>
                <a:off x="2884625" y="2555354"/>
                <a:ext cx="1806034" cy="907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70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24" name="组合 15"/>
            <p:cNvGrpSpPr>
              <a:grpSpLocks/>
            </p:cNvGrpSpPr>
            <p:nvPr/>
          </p:nvGrpSpPr>
          <p:grpSpPr bwMode="auto">
            <a:xfrm>
              <a:off x="3799942" y="3147846"/>
              <a:ext cx="1657157" cy="749463"/>
              <a:chOff x="4869483" y="3609826"/>
              <a:chExt cx="2412000" cy="1092737"/>
            </a:xfrm>
          </p:grpSpPr>
          <p:sp>
            <p:nvSpPr>
              <p:cNvPr id="35" name="燕尾形 34"/>
              <p:cNvSpPr/>
              <p:nvPr/>
            </p:nvSpPr>
            <p:spPr bwMode="auto">
              <a:xfrm>
                <a:off x="4869483" y="3609826"/>
                <a:ext cx="2412000" cy="108092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6" name="TextBox 118"/>
              <p:cNvSpPr txBox="1">
                <a:spLocks noChangeArrowheads="1"/>
              </p:cNvSpPr>
              <p:nvPr/>
            </p:nvSpPr>
            <p:spPr bwMode="auto">
              <a:xfrm>
                <a:off x="5296570" y="3793851"/>
                <a:ext cx="1806034" cy="908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80</a:t>
                </a:r>
                <a:r>
                  <a:rPr lang="zh-CN" altLang="en-US" sz="240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37" name="组合 17"/>
            <p:cNvGrpSpPr>
              <a:grpSpLocks/>
            </p:cNvGrpSpPr>
            <p:nvPr/>
          </p:nvGrpSpPr>
          <p:grpSpPr bwMode="auto">
            <a:xfrm>
              <a:off x="5482173" y="2353126"/>
              <a:ext cx="1656067" cy="864496"/>
              <a:chOff x="7317755" y="2452904"/>
              <a:chExt cx="2412000" cy="1259287"/>
            </a:xfrm>
          </p:grpSpPr>
          <p:sp>
            <p:nvSpPr>
              <p:cNvPr id="38" name="燕尾形 37"/>
              <p:cNvSpPr/>
              <p:nvPr/>
            </p:nvSpPr>
            <p:spPr bwMode="auto">
              <a:xfrm>
                <a:off x="7317755" y="3604199"/>
                <a:ext cx="2412000" cy="107992"/>
              </a:xfrm>
              <a:prstGeom prst="chevron">
                <a:avLst/>
              </a:prstGeom>
              <a:ln>
                <a:headEnd type="oval" w="med" len="med"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" name="TextBox 119"/>
              <p:cNvSpPr txBox="1">
                <a:spLocks noChangeArrowheads="1"/>
              </p:cNvSpPr>
              <p:nvPr/>
            </p:nvSpPr>
            <p:spPr bwMode="auto">
              <a:xfrm>
                <a:off x="7708375" y="2452904"/>
                <a:ext cx="1806033" cy="9078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世纪</a:t>
                </a:r>
                <a:endParaRPr lang="en-US" altLang="zh-CN" sz="2400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90</a:t>
                </a:r>
                <a:r>
                  <a:rPr lang="zh-CN" altLang="en-US" sz="2400" dirty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rPr>
                  <a:t>年代</a:t>
                </a:r>
              </a:p>
            </p:txBody>
          </p:sp>
        </p:grpSp>
        <p:grpSp>
          <p:nvGrpSpPr>
            <p:cNvPr id="40" name="组合 18"/>
            <p:cNvGrpSpPr>
              <a:grpSpLocks/>
            </p:cNvGrpSpPr>
            <p:nvPr/>
          </p:nvGrpSpPr>
          <p:grpSpPr bwMode="auto">
            <a:xfrm>
              <a:off x="7163315" y="3147846"/>
              <a:ext cx="1657157" cy="806804"/>
              <a:chOff x="9766571" y="3609826"/>
              <a:chExt cx="2412000" cy="1174106"/>
            </a:xfrm>
          </p:grpSpPr>
          <p:sp>
            <p:nvSpPr>
              <p:cNvPr id="41" name="燕尾形 40"/>
              <p:cNvSpPr/>
              <p:nvPr/>
            </p:nvSpPr>
            <p:spPr bwMode="auto">
              <a:xfrm>
                <a:off x="9766571" y="3609826"/>
                <a:ext cx="2412000" cy="107887"/>
              </a:xfrm>
              <a:prstGeom prst="chevron">
                <a:avLst/>
              </a:prstGeom>
              <a:solidFill>
                <a:srgbClr val="EE0264"/>
              </a:solidFill>
              <a:ln>
                <a:noFill/>
                <a:headEnd type="oval" w="med" len="med"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2" name="TextBox 120"/>
              <p:cNvSpPr txBox="1">
                <a:spLocks noChangeArrowheads="1"/>
              </p:cNvSpPr>
              <p:nvPr/>
            </p:nvSpPr>
            <p:spPr bwMode="auto">
              <a:xfrm>
                <a:off x="10637870" y="3787228"/>
                <a:ext cx="928357" cy="9967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667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现代</a:t>
                </a:r>
              </a:p>
            </p:txBody>
          </p:sp>
        </p:grpSp>
        <p:grpSp>
          <p:nvGrpSpPr>
            <p:cNvPr id="43" name="组合 19"/>
            <p:cNvGrpSpPr>
              <a:grpSpLocks/>
            </p:cNvGrpSpPr>
            <p:nvPr/>
          </p:nvGrpSpPr>
          <p:grpSpPr bwMode="auto">
            <a:xfrm>
              <a:off x="472190" y="1695607"/>
              <a:ext cx="1562811" cy="1378103"/>
              <a:chOff x="22722" y="1545581"/>
              <a:chExt cx="2276930" cy="1956221"/>
            </a:xfrm>
          </p:grpSpPr>
          <p:sp>
            <p:nvSpPr>
              <p:cNvPr id="44" name="折角形 25"/>
              <p:cNvSpPr>
                <a:spLocks noChangeAspect="1"/>
              </p:cNvSpPr>
              <p:nvPr/>
            </p:nvSpPr>
            <p:spPr bwMode="auto">
              <a:xfrm flipH="1">
                <a:off x="45182" y="1557586"/>
                <a:ext cx="2232012" cy="1872796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45" name="流程图: 联系 44"/>
              <p:cNvSpPr>
                <a:spLocks noChangeAspect="1"/>
              </p:cNvSpPr>
              <p:nvPr/>
            </p:nvSpPr>
            <p:spPr bwMode="auto">
              <a:xfrm flipV="1">
                <a:off x="1009642" y="3314522"/>
                <a:ext cx="187433" cy="187280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46" name="TextBox 7"/>
              <p:cNvSpPr txBox="1">
                <a:spLocks noChangeArrowheads="1"/>
              </p:cNvSpPr>
              <p:nvPr/>
            </p:nvSpPr>
            <p:spPr bwMode="auto">
              <a:xfrm>
                <a:off x="22722" y="1545581"/>
                <a:ext cx="2276930" cy="1671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它是一个个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独立的程序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，每个应用程序都有着自己特有的用户界面和专门的数据存取系统，各个应用程序之间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互不相干</a:t>
                </a:r>
                <a:endParaRPr lang="zh-CN" altLang="en-US" sz="1600" dirty="0">
                  <a:solidFill>
                    <a:schemeClr val="accent2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47" name="组合 23"/>
            <p:cNvGrpSpPr>
              <a:grpSpLocks/>
            </p:cNvGrpSpPr>
            <p:nvPr/>
          </p:nvGrpSpPr>
          <p:grpSpPr bwMode="auto">
            <a:xfrm>
              <a:off x="3775956" y="1702673"/>
              <a:ext cx="1564486" cy="1425549"/>
              <a:chOff x="4833209" y="1557587"/>
              <a:chExt cx="2278036" cy="2024208"/>
            </a:xfrm>
          </p:grpSpPr>
          <p:sp>
            <p:nvSpPr>
              <p:cNvPr id="48" name="折角形 25"/>
              <p:cNvSpPr>
                <a:spLocks noChangeAspect="1"/>
              </p:cNvSpPr>
              <p:nvPr/>
            </p:nvSpPr>
            <p:spPr bwMode="auto">
              <a:xfrm flipH="1">
                <a:off x="4833209" y="1557587"/>
                <a:ext cx="2232000" cy="1944827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49" name="流程图: 联系 48"/>
              <p:cNvSpPr>
                <a:spLocks noChangeAspect="1"/>
              </p:cNvSpPr>
              <p:nvPr/>
            </p:nvSpPr>
            <p:spPr bwMode="auto">
              <a:xfrm flipV="1">
                <a:off x="5761886" y="3394456"/>
                <a:ext cx="187323" cy="187339"/>
              </a:xfrm>
              <a:prstGeom prst="flowChartConnector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0" name="TextBox 2047"/>
              <p:cNvSpPr txBox="1">
                <a:spLocks noChangeArrowheads="1"/>
              </p:cNvSpPr>
              <p:nvPr/>
            </p:nvSpPr>
            <p:spPr bwMode="auto">
              <a:xfrm>
                <a:off x="4842812" y="1575480"/>
                <a:ext cx="2268433" cy="1671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用户界面部分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被分离出来，于是产生了用户界面管理系统，应用程序不再过多的管理和用户的交互功能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方便了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用户使用</a:t>
                </a:r>
              </a:p>
            </p:txBody>
          </p:sp>
        </p:grpSp>
        <p:grpSp>
          <p:nvGrpSpPr>
            <p:cNvPr id="51" name="组合 22"/>
            <p:cNvGrpSpPr>
              <a:grpSpLocks/>
            </p:cNvGrpSpPr>
            <p:nvPr/>
          </p:nvGrpSpPr>
          <p:grpSpPr bwMode="auto">
            <a:xfrm>
              <a:off x="2093724" y="3271043"/>
              <a:ext cx="1607701" cy="1384598"/>
              <a:chOff x="2384686" y="3789834"/>
              <a:chExt cx="2341224" cy="2016224"/>
            </a:xfrm>
          </p:grpSpPr>
          <p:sp>
            <p:nvSpPr>
              <p:cNvPr id="52" name="折角形 25"/>
              <p:cNvSpPr>
                <a:spLocks noChangeAspect="1"/>
              </p:cNvSpPr>
              <p:nvPr/>
            </p:nvSpPr>
            <p:spPr bwMode="auto">
              <a:xfrm flipH="1" flipV="1">
                <a:off x="2421203" y="3877150"/>
                <a:ext cx="2232251" cy="1928908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3" name="流程图: 联系 52"/>
              <p:cNvSpPr>
                <a:spLocks noChangeAspect="1"/>
              </p:cNvSpPr>
              <p:nvPr/>
            </p:nvSpPr>
            <p:spPr bwMode="auto">
              <a:xfrm flipV="1">
                <a:off x="3357923" y="3789834"/>
                <a:ext cx="187344" cy="187334"/>
              </a:xfrm>
              <a:prstGeom prst="flowChartConnector">
                <a:avLst/>
              </a:prstGeom>
              <a:solidFill>
                <a:srgbClr val="8BE1FF"/>
              </a:solidFill>
              <a:ln>
                <a:solidFill>
                  <a:srgbClr val="8BE1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4" name="TextBox 2048"/>
              <p:cNvSpPr txBox="1">
                <a:spLocks noChangeArrowheads="1"/>
              </p:cNvSpPr>
              <p:nvPr/>
            </p:nvSpPr>
            <p:spPr bwMode="auto">
              <a:xfrm>
                <a:off x="2384686" y="4135926"/>
                <a:ext cx="2341224" cy="1445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数据管理部分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被分离出来，产生了数据库管理系统（</a:t>
                </a:r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DBMS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）应用系统大大地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简化了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数据管理工作</a:t>
                </a:r>
              </a:p>
            </p:txBody>
          </p:sp>
        </p:grpSp>
        <p:grpSp>
          <p:nvGrpSpPr>
            <p:cNvPr id="55" name="组合 24"/>
            <p:cNvGrpSpPr>
              <a:grpSpLocks/>
            </p:cNvGrpSpPr>
            <p:nvPr/>
          </p:nvGrpSpPr>
          <p:grpSpPr bwMode="auto">
            <a:xfrm>
              <a:off x="5533936" y="3271043"/>
              <a:ext cx="1600465" cy="1384598"/>
              <a:chOff x="7282253" y="3789834"/>
              <a:chExt cx="2329977" cy="2016224"/>
            </a:xfrm>
          </p:grpSpPr>
          <p:sp>
            <p:nvSpPr>
              <p:cNvPr id="56" name="折角形 25"/>
              <p:cNvSpPr>
                <a:spLocks noChangeAspect="1"/>
              </p:cNvSpPr>
              <p:nvPr/>
            </p:nvSpPr>
            <p:spPr bwMode="auto">
              <a:xfrm flipH="1" flipV="1">
                <a:off x="7282253" y="3877150"/>
                <a:ext cx="2195066" cy="1928908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7" name="流程图: 联系 56"/>
              <p:cNvSpPr>
                <a:spLocks noChangeAspect="1"/>
              </p:cNvSpPr>
              <p:nvPr/>
            </p:nvSpPr>
            <p:spPr bwMode="auto">
              <a:xfrm flipV="1">
                <a:off x="8253605" y="3789834"/>
                <a:ext cx="187287" cy="187334"/>
              </a:xfrm>
              <a:prstGeom prst="flowChartConnector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58" name="TextBox 2052"/>
              <p:cNvSpPr txBox="1">
                <a:spLocks noChangeArrowheads="1"/>
              </p:cNvSpPr>
              <p:nvPr/>
            </p:nvSpPr>
            <p:spPr bwMode="auto">
              <a:xfrm>
                <a:off x="7282253" y="4064484"/>
                <a:ext cx="2329977" cy="17142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工作流管理系统作为一个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通用的应用功能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开始出现，用于支持业务处理，使应用开发人员可以把业务流程从应用中提取出来</a:t>
                </a:r>
              </a:p>
            </p:txBody>
          </p:sp>
        </p:grpSp>
        <p:grpSp>
          <p:nvGrpSpPr>
            <p:cNvPr id="59" name="组合 25"/>
            <p:cNvGrpSpPr>
              <a:grpSpLocks/>
            </p:cNvGrpSpPr>
            <p:nvPr/>
          </p:nvGrpSpPr>
          <p:grpSpPr bwMode="auto">
            <a:xfrm>
              <a:off x="7262527" y="1703313"/>
              <a:ext cx="1436929" cy="1399834"/>
              <a:chOff x="9910042" y="1557587"/>
              <a:chExt cx="2092913" cy="1988001"/>
            </a:xfrm>
          </p:grpSpPr>
          <p:sp>
            <p:nvSpPr>
              <p:cNvPr id="60" name="折角形 25"/>
              <p:cNvSpPr>
                <a:spLocks noChangeAspect="1"/>
              </p:cNvSpPr>
              <p:nvPr/>
            </p:nvSpPr>
            <p:spPr bwMode="auto">
              <a:xfrm flipH="1">
                <a:off x="9910042" y="1557587"/>
                <a:ext cx="2092913" cy="1943541"/>
              </a:xfrm>
              <a:custGeom>
                <a:avLst/>
                <a:gdLst/>
                <a:ahLst/>
                <a:cxnLst/>
                <a:rect l="l" t="t" r="r" b="b"/>
                <a:pathLst>
                  <a:path w="1182298" h="774613">
                    <a:moveTo>
                      <a:pt x="1182298" y="0"/>
                    </a:moveTo>
                    <a:lnTo>
                      <a:pt x="0" y="0"/>
                    </a:lnTo>
                    <a:lnTo>
                      <a:pt x="0" y="774613"/>
                    </a:lnTo>
                    <a:lnTo>
                      <a:pt x="489438" y="774613"/>
                    </a:lnTo>
                    <a:cubicBezTo>
                      <a:pt x="516060" y="722579"/>
                      <a:pt x="570639" y="688381"/>
                      <a:pt x="633205" y="688381"/>
                    </a:cubicBezTo>
                    <a:cubicBezTo>
                      <a:pt x="695772" y="688381"/>
                      <a:pt x="750351" y="722579"/>
                      <a:pt x="776972" y="774613"/>
                    </a:cubicBezTo>
                    <a:lnTo>
                      <a:pt x="1053193" y="774613"/>
                    </a:lnTo>
                    <a:lnTo>
                      <a:pt x="1182298" y="645508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F339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61" name="流程图: 联系 60"/>
              <p:cNvSpPr>
                <a:spLocks noChangeAspect="1"/>
              </p:cNvSpPr>
              <p:nvPr/>
            </p:nvSpPr>
            <p:spPr bwMode="auto">
              <a:xfrm flipV="1">
                <a:off x="10785000" y="3358220"/>
                <a:ext cx="187378" cy="187368"/>
              </a:xfrm>
              <a:prstGeom prst="flowChartConnector">
                <a:avLst/>
              </a:prstGeom>
              <a:solidFill>
                <a:srgbClr val="FF3399"/>
              </a:solidFill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624171">
                  <a:defRPr/>
                </a:pPr>
                <a:endParaRPr lang="zh-CN" altLang="en-US" sz="2400"/>
              </a:p>
            </p:txBody>
          </p:sp>
          <p:sp>
            <p:nvSpPr>
              <p:cNvPr id="62" name="TextBox 2053"/>
              <p:cNvSpPr txBox="1">
                <a:spLocks noChangeArrowheads="1"/>
              </p:cNvSpPr>
              <p:nvPr/>
            </p:nvSpPr>
            <p:spPr bwMode="auto">
              <a:xfrm>
                <a:off x="9948944" y="1611194"/>
                <a:ext cx="2046864" cy="1409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数据库、文件管理系统、电子邮件等越来越多的</a:t>
                </a:r>
                <a:r>
                  <a:rPr lang="zh-CN" altLang="en-US" sz="16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新技术</a:t>
                </a: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融入业务流程管理系统</a:t>
                </a:r>
              </a:p>
            </p:txBody>
          </p:sp>
        </p:grpSp>
      </p:grpSp>
      <p:sp>
        <p:nvSpPr>
          <p:cNvPr id="63" name="TextBox 2"/>
          <p:cNvSpPr txBox="1">
            <a:spLocks noChangeArrowheads="1"/>
          </p:cNvSpPr>
          <p:nvPr/>
        </p:nvSpPr>
        <p:spPr bwMode="auto">
          <a:xfrm>
            <a:off x="1679510" y="1356917"/>
            <a:ext cx="4254205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业务流程管理系统的发展过程</a:t>
            </a:r>
          </a:p>
        </p:txBody>
      </p:sp>
    </p:spTree>
    <p:extLst>
      <p:ext uri="{BB962C8B-B14F-4D97-AF65-F5344CB8AC3E}">
        <p14:creationId xmlns:p14="http://schemas.microsoft.com/office/powerpoint/2010/main" val="425640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208235" y="910577"/>
            <a:ext cx="3552395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业务流程管理的起源和发展</a:t>
            </a: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672075" y="2372883"/>
            <a:ext cx="5711957" cy="314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以前，由于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计算机技术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发展的限制，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业务流程信息系统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一直未能得到充分发展，各种软件系统只能用于处理单个任务。直到最近几年，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计算机网络技术和分布式数据库技术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发展突飞猛进，多机协同工作技术日益成熟，人们可以更加精确地对高层的系统行为进行建模，开发的系统能够更快地对应用需求的变化做出反应。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1317813"/>
            <a:ext cx="5568619" cy="556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9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976320" y="910577"/>
            <a:ext cx="2784309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业务流程管理的方法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679510" y="1386450"/>
            <a:ext cx="4254205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业务流程管理系统的发展过程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311691" y="2468893"/>
            <a:ext cx="6351240" cy="3259331"/>
            <a:chOff x="2483768" y="1851670"/>
            <a:chExt cx="4763430" cy="2444498"/>
          </a:xfrm>
        </p:grpSpPr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4525074" y="1851670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525074" y="1851670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2483768" y="1851670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43"/>
            <p:cNvSpPr>
              <a:spLocks noEditPoints="1"/>
            </p:cNvSpPr>
            <p:nvPr/>
          </p:nvSpPr>
          <p:spPr bwMode="auto">
            <a:xfrm>
              <a:off x="2483768" y="1851670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744516" y="2987201"/>
              <a:ext cx="1932259" cy="607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46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设计阶段</a:t>
              </a:r>
            </a:p>
          </p:txBody>
        </p:sp>
        <p:sp>
          <p:nvSpPr>
            <p:cNvPr id="23" name="Freeform 397"/>
            <p:cNvSpPr>
              <a:spLocks/>
            </p:cNvSpPr>
            <p:nvPr/>
          </p:nvSpPr>
          <p:spPr bwMode="auto">
            <a:xfrm>
              <a:off x="3871845" y="2632854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398"/>
            <p:cNvSpPr>
              <a:spLocks/>
            </p:cNvSpPr>
            <p:nvPr/>
          </p:nvSpPr>
          <p:spPr bwMode="auto">
            <a:xfrm>
              <a:off x="3641757" y="2399881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399"/>
            <p:cNvSpPr>
              <a:spLocks/>
            </p:cNvSpPr>
            <p:nvPr/>
          </p:nvSpPr>
          <p:spPr bwMode="auto">
            <a:xfrm>
              <a:off x="3558089" y="2624199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400"/>
            <p:cNvSpPr>
              <a:spLocks/>
            </p:cNvSpPr>
            <p:nvPr/>
          </p:nvSpPr>
          <p:spPr bwMode="auto">
            <a:xfrm>
              <a:off x="3430422" y="2632854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401"/>
            <p:cNvSpPr>
              <a:spLocks/>
            </p:cNvSpPr>
            <p:nvPr/>
          </p:nvSpPr>
          <p:spPr bwMode="auto">
            <a:xfrm>
              <a:off x="3503271" y="2290246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48772" y="3075806"/>
              <a:ext cx="1677382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设计阶段</a:t>
              </a:r>
            </a:p>
          </p:txBody>
        </p:sp>
        <p:sp>
          <p:nvSpPr>
            <p:cNvPr id="31" name="Freeform 593"/>
            <p:cNvSpPr>
              <a:spLocks/>
            </p:cNvSpPr>
            <p:nvPr/>
          </p:nvSpPr>
          <p:spPr bwMode="auto">
            <a:xfrm>
              <a:off x="5765355" y="2649133"/>
              <a:ext cx="424112" cy="182484"/>
            </a:xfrm>
            <a:custGeom>
              <a:avLst/>
              <a:gdLst>
                <a:gd name="T0" fmla="*/ 249 w 249"/>
                <a:gd name="T1" fmla="*/ 107 h 107"/>
                <a:gd name="T2" fmla="*/ 173 w 249"/>
                <a:gd name="T3" fmla="*/ 0 h 107"/>
                <a:gd name="T4" fmla="*/ 42 w 249"/>
                <a:gd name="T5" fmla="*/ 0 h 107"/>
                <a:gd name="T6" fmla="*/ 37 w 249"/>
                <a:gd name="T7" fmla="*/ 0 h 107"/>
                <a:gd name="T8" fmla="*/ 0 w 249"/>
                <a:gd name="T9" fmla="*/ 39 h 107"/>
                <a:gd name="T10" fmla="*/ 64 w 249"/>
                <a:gd name="T11" fmla="*/ 104 h 107"/>
                <a:gd name="T12" fmla="*/ 64 w 249"/>
                <a:gd name="T13" fmla="*/ 107 h 107"/>
                <a:gd name="T14" fmla="*/ 249 w 249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07">
                  <a:moveTo>
                    <a:pt x="249" y="107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1" y="18"/>
                    <a:pt x="17" y="33"/>
                    <a:pt x="0" y="39"/>
                  </a:cubicBezTo>
                  <a:cubicBezTo>
                    <a:pt x="25" y="46"/>
                    <a:pt x="64" y="63"/>
                    <a:pt x="64" y="104"/>
                  </a:cubicBezTo>
                  <a:cubicBezTo>
                    <a:pt x="64" y="105"/>
                    <a:pt x="64" y="106"/>
                    <a:pt x="64" y="107"/>
                  </a:cubicBezTo>
                  <a:lnTo>
                    <a:pt x="249" y="107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Oval 594"/>
            <p:cNvSpPr>
              <a:spLocks noChangeArrowheads="1"/>
            </p:cNvSpPr>
            <p:nvPr/>
          </p:nvSpPr>
          <p:spPr bwMode="auto">
            <a:xfrm>
              <a:off x="5973083" y="2299313"/>
              <a:ext cx="129109" cy="151469"/>
            </a:xfrm>
            <a:prstGeom prst="ellipse">
              <a:avLst/>
            </a:pr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595"/>
            <p:cNvSpPr>
              <a:spLocks/>
            </p:cNvSpPr>
            <p:nvPr/>
          </p:nvSpPr>
          <p:spPr bwMode="auto">
            <a:xfrm>
              <a:off x="5915381" y="2468093"/>
              <a:ext cx="230088" cy="226482"/>
            </a:xfrm>
            <a:custGeom>
              <a:avLst/>
              <a:gdLst>
                <a:gd name="T0" fmla="*/ 4 w 135"/>
                <a:gd name="T1" fmla="*/ 86 h 133"/>
                <a:gd name="T2" fmla="*/ 69 w 135"/>
                <a:gd name="T3" fmla="*/ 86 h 133"/>
                <a:gd name="T4" fmla="*/ 96 w 135"/>
                <a:gd name="T5" fmla="*/ 86 h 133"/>
                <a:gd name="T6" fmla="*/ 135 w 135"/>
                <a:gd name="T7" fmla="*/ 133 h 133"/>
                <a:gd name="T8" fmla="*/ 135 w 135"/>
                <a:gd name="T9" fmla="*/ 39 h 133"/>
                <a:gd name="T10" fmla="*/ 94 w 135"/>
                <a:gd name="T11" fmla="*/ 1 h 133"/>
                <a:gd name="T12" fmla="*/ 69 w 135"/>
                <a:gd name="T13" fmla="*/ 15 h 133"/>
                <a:gd name="T14" fmla="*/ 86 w 135"/>
                <a:gd name="T15" fmla="*/ 60 h 133"/>
                <a:gd name="T16" fmla="*/ 69 w 135"/>
                <a:gd name="T17" fmla="*/ 80 h 133"/>
                <a:gd name="T18" fmla="*/ 53 w 135"/>
                <a:gd name="T19" fmla="*/ 60 h 133"/>
                <a:gd name="T20" fmla="*/ 69 w 135"/>
                <a:gd name="T21" fmla="*/ 15 h 133"/>
                <a:gd name="T22" fmla="*/ 47 w 135"/>
                <a:gd name="T23" fmla="*/ 0 h 133"/>
                <a:gd name="T24" fmla="*/ 4 w 135"/>
                <a:gd name="T25" fmla="*/ 39 h 133"/>
                <a:gd name="T26" fmla="*/ 4 w 135"/>
                <a:gd name="T27" fmla="*/ 8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3">
                  <a:moveTo>
                    <a:pt x="4" y="86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4"/>
                    <a:pt x="112" y="4"/>
                    <a:pt x="94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8"/>
                    <a:pt x="4" y="39"/>
                    <a:pt x="4" y="39"/>
                  </a:cubicBezTo>
                  <a:lnTo>
                    <a:pt x="4" y="86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596"/>
            <p:cNvSpPr>
              <a:spLocks/>
            </p:cNvSpPr>
            <p:nvPr/>
          </p:nvSpPr>
          <p:spPr bwMode="auto">
            <a:xfrm>
              <a:off x="5594412" y="2739294"/>
              <a:ext cx="253890" cy="219990"/>
            </a:xfrm>
            <a:custGeom>
              <a:avLst/>
              <a:gdLst>
                <a:gd name="T0" fmla="*/ 80 w 149"/>
                <a:gd name="T1" fmla="*/ 0 h 129"/>
                <a:gd name="T2" fmla="*/ 69 w 149"/>
                <a:gd name="T3" fmla="*/ 0 h 129"/>
                <a:gd name="T4" fmla="*/ 0 w 149"/>
                <a:gd name="T5" fmla="*/ 52 h 129"/>
                <a:gd name="T6" fmla="*/ 0 w 149"/>
                <a:gd name="T7" fmla="*/ 54 h 129"/>
                <a:gd name="T8" fmla="*/ 0 w 149"/>
                <a:gd name="T9" fmla="*/ 129 h 129"/>
                <a:gd name="T10" fmla="*/ 69 w 149"/>
                <a:gd name="T11" fmla="*/ 129 h 129"/>
                <a:gd name="T12" fmla="*/ 80 w 149"/>
                <a:gd name="T13" fmla="*/ 128 h 129"/>
                <a:gd name="T14" fmla="*/ 149 w 149"/>
                <a:gd name="T15" fmla="*/ 128 h 129"/>
                <a:gd name="T16" fmla="*/ 149 w 149"/>
                <a:gd name="T17" fmla="*/ 54 h 129"/>
                <a:gd name="T18" fmla="*/ 149 w 149"/>
                <a:gd name="T19" fmla="*/ 51 h 129"/>
                <a:gd name="T20" fmla="*/ 80 w 149"/>
                <a:gd name="T2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29">
                  <a:moveTo>
                    <a:pt x="8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0" y="17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89"/>
                    <a:pt x="0" y="129"/>
                    <a:pt x="0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28"/>
                    <a:pt x="149" y="88"/>
                    <a:pt x="149" y="54"/>
                  </a:cubicBezTo>
                  <a:cubicBezTo>
                    <a:pt x="149" y="53"/>
                    <a:pt x="149" y="52"/>
                    <a:pt x="149" y="51"/>
                  </a:cubicBezTo>
                  <a:cubicBezTo>
                    <a:pt x="149" y="16"/>
                    <a:pt x="80" y="0"/>
                    <a:pt x="80" y="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597"/>
            <p:cNvSpPr>
              <a:spLocks/>
            </p:cNvSpPr>
            <p:nvPr/>
          </p:nvSpPr>
          <p:spPr bwMode="auto">
            <a:xfrm>
              <a:off x="5655720" y="2519303"/>
              <a:ext cx="152190" cy="175271"/>
            </a:xfrm>
            <a:custGeom>
              <a:avLst/>
              <a:gdLst>
                <a:gd name="T0" fmla="*/ 44 w 89"/>
                <a:gd name="T1" fmla="*/ 103 h 103"/>
                <a:gd name="T2" fmla="*/ 84 w 89"/>
                <a:gd name="T3" fmla="*/ 76 h 103"/>
                <a:gd name="T4" fmla="*/ 89 w 89"/>
                <a:gd name="T5" fmla="*/ 52 h 103"/>
                <a:gd name="T6" fmla="*/ 44 w 89"/>
                <a:gd name="T7" fmla="*/ 0 h 103"/>
                <a:gd name="T8" fmla="*/ 0 w 89"/>
                <a:gd name="T9" fmla="*/ 52 h 103"/>
                <a:gd name="T10" fmla="*/ 5 w 89"/>
                <a:gd name="T11" fmla="*/ 76 h 103"/>
                <a:gd name="T12" fmla="*/ 44 w 89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3">
                  <a:moveTo>
                    <a:pt x="44" y="103"/>
                  </a:moveTo>
                  <a:cubicBezTo>
                    <a:pt x="61" y="103"/>
                    <a:pt x="76" y="93"/>
                    <a:pt x="84" y="76"/>
                  </a:cubicBezTo>
                  <a:cubicBezTo>
                    <a:pt x="87" y="69"/>
                    <a:pt x="89" y="61"/>
                    <a:pt x="89" y="52"/>
                  </a:cubicBezTo>
                  <a:cubicBezTo>
                    <a:pt x="89" y="23"/>
                    <a:pt x="69" y="0"/>
                    <a:pt x="44" y="0"/>
                  </a:cubicBezTo>
                  <a:cubicBezTo>
                    <a:pt x="20" y="0"/>
                    <a:pt x="0" y="23"/>
                    <a:pt x="0" y="52"/>
                  </a:cubicBezTo>
                  <a:cubicBezTo>
                    <a:pt x="0" y="61"/>
                    <a:pt x="2" y="69"/>
                    <a:pt x="5" y="76"/>
                  </a:cubicBezTo>
                  <a:cubicBezTo>
                    <a:pt x="13" y="93"/>
                    <a:pt x="27" y="103"/>
                    <a:pt x="44" y="103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598"/>
            <p:cNvSpPr>
              <a:spLocks/>
            </p:cNvSpPr>
            <p:nvPr/>
          </p:nvSpPr>
          <p:spPr bwMode="auto">
            <a:xfrm>
              <a:off x="5437894" y="2649133"/>
              <a:ext cx="253890" cy="182484"/>
            </a:xfrm>
            <a:custGeom>
              <a:avLst/>
              <a:gdLst>
                <a:gd name="T0" fmla="*/ 149 w 149"/>
                <a:gd name="T1" fmla="*/ 38 h 107"/>
                <a:gd name="T2" fmla="*/ 116 w 149"/>
                <a:gd name="T3" fmla="*/ 0 h 107"/>
                <a:gd name="T4" fmla="*/ 76 w 149"/>
                <a:gd name="T5" fmla="*/ 0 h 107"/>
                <a:gd name="T6" fmla="*/ 0 w 149"/>
                <a:gd name="T7" fmla="*/ 107 h 107"/>
                <a:gd name="T8" fmla="*/ 78 w 149"/>
                <a:gd name="T9" fmla="*/ 107 h 107"/>
                <a:gd name="T10" fmla="*/ 78 w 149"/>
                <a:gd name="T11" fmla="*/ 105 h 107"/>
                <a:gd name="T12" fmla="*/ 149 w 149"/>
                <a:gd name="T13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07">
                  <a:moveTo>
                    <a:pt x="149" y="38"/>
                  </a:moveTo>
                  <a:cubicBezTo>
                    <a:pt x="134" y="31"/>
                    <a:pt x="122" y="17"/>
                    <a:pt x="1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6"/>
                    <a:pt x="78" y="106"/>
                    <a:pt x="78" y="105"/>
                  </a:cubicBezTo>
                  <a:cubicBezTo>
                    <a:pt x="78" y="58"/>
                    <a:pt x="126" y="42"/>
                    <a:pt x="149" y="3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27736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976320" y="910577"/>
            <a:ext cx="2784309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业务流程管理的方法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576064" y="1604798"/>
            <a:ext cx="11280576" cy="15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第一个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阶段是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设计阶段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，系统管理人员借助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过程建模图形工具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生成工作流模型，通过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编译器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的检查、编译后，存储在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系统数据库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要使工作流技术在业务流程处理中的作用得以充分发挥需要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先解决以下问题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9404" y="3331047"/>
            <a:ext cx="10849205" cy="3119967"/>
            <a:chOff x="539553" y="2498285"/>
            <a:chExt cx="8136904" cy="2339975"/>
          </a:xfrm>
        </p:grpSpPr>
        <p:grpSp>
          <p:nvGrpSpPr>
            <p:cNvPr id="38" name="组合 17"/>
            <p:cNvGrpSpPr>
              <a:grpSpLocks/>
            </p:cNvGrpSpPr>
            <p:nvPr/>
          </p:nvGrpSpPr>
          <p:grpSpPr bwMode="auto">
            <a:xfrm>
              <a:off x="539553" y="2498285"/>
              <a:ext cx="8136904" cy="2339975"/>
              <a:chOff x="1556808" y="3753830"/>
              <a:chExt cx="10342246" cy="2124236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56808" y="3753830"/>
                <a:ext cx="10342246" cy="2124236"/>
              </a:xfrm>
              <a:prstGeom prst="rect">
                <a:avLst/>
              </a:prstGeom>
              <a:noFill/>
              <a:ln>
                <a:prstDash val="sysDot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lIns="121837" tIns="60916" rIns="121837" bIns="60916" anchor="ctr"/>
              <a:lstStyle/>
              <a:p>
                <a:pPr algn="ctr" defTabSz="1624171">
                  <a:defRPr/>
                </a:pPr>
                <a:endParaRPr lang="zh-CN" altLang="en-US" sz="2400"/>
              </a:p>
            </p:txBody>
          </p:sp>
          <p:pic>
            <p:nvPicPr>
              <p:cNvPr id="40" name="图片 2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9070817" y="3804553"/>
                <a:ext cx="2736711" cy="20424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611461" y="2571465"/>
              <a:ext cx="5760739" cy="2161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837" tIns="60916" rIns="121837" bIns="60916">
              <a:spAutoFit/>
            </a:bodyPr>
            <a:lstStyle/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业务过程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是什么？也就是结构上的定义，即由哪些活动或任务组成。</a:t>
              </a:r>
            </a:p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、活动间的执行条件、规则以及所交互的信息，也就是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控制流与信息流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的定义</a:t>
              </a: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即怎么做的问题；</a:t>
              </a:r>
              <a:endPara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、确定人或计算机应用程序，也就是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角色组织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的定义，即由谁来做的问题。</a:t>
              </a:r>
            </a:p>
            <a:p>
              <a:pPr marL="456882" indent="-456882" defTabSz="1624171">
                <a:lnSpc>
                  <a:spcPct val="150000"/>
                </a:lnSpc>
                <a:spcBef>
                  <a:spcPct val="20000"/>
                </a:spcBef>
                <a:buClr>
                  <a:schemeClr val="hlink"/>
                </a:buClr>
                <a:buSzPct val="70000"/>
                <a:defRPr/>
              </a:pPr>
              <a:r>
                <a:rPr lang="en-US" altLang="zh-CN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、通过工作流管理系统对执行过程进行</a:t>
              </a:r>
              <a:r>
                <a:rPr lang="zh-CN" altLang="en-US" sz="1867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监督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，即做得怎么样的问题</a:t>
              </a:r>
              <a:r>
                <a:rPr lang="zh-CN" altLang="en-US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。</a:t>
              </a:r>
            </a:p>
          </p:txBody>
        </p:sp>
      </p:grp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设计阶段</a:t>
            </a:r>
          </a:p>
        </p:txBody>
      </p:sp>
    </p:spTree>
    <p:extLst>
      <p:ext uri="{BB962C8B-B14F-4D97-AF65-F5344CB8AC3E}">
        <p14:creationId xmlns:p14="http://schemas.microsoft.com/office/powerpoint/2010/main" val="287057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0320469" y="467470"/>
            <a:ext cx="1728192" cy="369243"/>
          </a:xfrm>
          <a:prstGeom prst="rect">
            <a:avLst/>
          </a:prstGeom>
          <a:noFill/>
          <a:ln>
            <a:noFill/>
          </a:ln>
        </p:spPr>
        <p:txBody>
          <a:bodyPr wrap="square" lIns="121837" tIns="60916" rIns="121837" bIns="609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1624171" eaLnBrk="1" hangingPunct="1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某某某某大学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83501" y="452670"/>
            <a:ext cx="2304255" cy="60523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流程概述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5413" y="548680"/>
            <a:ext cx="383243" cy="361897"/>
            <a:chOff x="6460269" y="872801"/>
            <a:chExt cx="709154" cy="669655"/>
          </a:xfrm>
          <a:solidFill>
            <a:srgbClr val="F2F2F2"/>
          </a:solidFill>
        </p:grpSpPr>
        <p:sp>
          <p:nvSpPr>
            <p:cNvPr id="8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5" name="TextBox 10"/>
          <p:cNvSpPr>
            <a:spLocks noChangeArrowheads="1"/>
          </p:cNvSpPr>
          <p:nvPr/>
        </p:nvSpPr>
        <p:spPr bwMode="auto">
          <a:xfrm>
            <a:off x="8976320" y="910577"/>
            <a:ext cx="2784309" cy="41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r>
              <a:rPr lang="en-US" altLang="zh-CN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1867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业务流程管理的方法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576064" y="1604798"/>
            <a:ext cx="11280576" cy="15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37" tIns="60916" rIns="121837" bIns="60916">
            <a:spAutoFit/>
          </a:bodyPr>
          <a:lstStyle/>
          <a:p>
            <a:pPr defTabSz="162417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第二个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阶段是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执行阶段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，工作流模型受到外部事件的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触发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，生成相应的模型实例，交由</a:t>
            </a:r>
            <a:r>
              <a:rPr lang="zh-CN" altLang="en-US" sz="1867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工作流引擎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解释执行。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624171">
              <a:lnSpc>
                <a:spcPct val="150000"/>
              </a:lnSpc>
              <a:defRPr/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工作流动态控制如下图所示：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07111" y="2560669"/>
            <a:ext cx="10919467" cy="3844662"/>
            <a:chOff x="458325" y="1505928"/>
            <a:chExt cx="9202382" cy="3240088"/>
          </a:xfrm>
        </p:grpSpPr>
        <p:grpSp>
          <p:nvGrpSpPr>
            <p:cNvPr id="20" name="组合 17"/>
            <p:cNvGrpSpPr>
              <a:grpSpLocks/>
            </p:cNvGrpSpPr>
            <p:nvPr/>
          </p:nvGrpSpPr>
          <p:grpSpPr bwMode="auto">
            <a:xfrm>
              <a:off x="458325" y="2725223"/>
              <a:ext cx="1579564" cy="1990630"/>
              <a:chOff x="1476689" y="4290224"/>
              <a:chExt cx="1579668" cy="1990132"/>
            </a:xfrm>
          </p:grpSpPr>
          <p:sp>
            <p:nvSpPr>
              <p:cNvPr id="24" name="AutoShape 10"/>
              <p:cNvSpPr>
                <a:spLocks noChangeArrowheads="1"/>
              </p:cNvSpPr>
              <p:nvPr/>
            </p:nvSpPr>
            <p:spPr bwMode="gray">
              <a:xfrm>
                <a:off x="1510436" y="4300356"/>
                <a:ext cx="1545921" cy="1980000"/>
              </a:xfrm>
              <a:prstGeom prst="roundRect">
                <a:avLst>
                  <a:gd name="adj" fmla="val 12574"/>
                </a:avLst>
              </a:prstGeom>
              <a:solidFill>
                <a:srgbClr val="8AABBE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22" name="TextBox 117"/>
              <p:cNvSpPr txBox="1"/>
              <p:nvPr/>
            </p:nvSpPr>
            <p:spPr>
              <a:xfrm>
                <a:off x="1476689" y="4290224"/>
                <a:ext cx="1018212" cy="726004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01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23" name="TextBox 118"/>
              <p:cNvSpPr txBox="1"/>
              <p:nvPr/>
            </p:nvSpPr>
            <p:spPr>
              <a:xfrm>
                <a:off x="1587416" y="4953538"/>
                <a:ext cx="1437081" cy="1037180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用户：向系统提交任务</a:t>
                </a:r>
              </a:p>
            </p:txBody>
          </p:sp>
        </p:grpSp>
        <p:grpSp>
          <p:nvGrpSpPr>
            <p:cNvPr id="28" name="组合 18"/>
            <p:cNvGrpSpPr>
              <a:grpSpLocks/>
            </p:cNvGrpSpPr>
            <p:nvPr/>
          </p:nvGrpSpPr>
          <p:grpSpPr bwMode="auto">
            <a:xfrm>
              <a:off x="2403572" y="2320659"/>
              <a:ext cx="1545668" cy="2388845"/>
              <a:chOff x="3420903" y="3884418"/>
              <a:chExt cx="1545921" cy="2389432"/>
            </a:xfrm>
          </p:grpSpPr>
          <p:sp>
            <p:nvSpPr>
              <p:cNvPr id="32" name="AutoShape 10"/>
              <p:cNvSpPr>
                <a:spLocks noChangeArrowheads="1"/>
              </p:cNvSpPr>
              <p:nvPr/>
            </p:nvSpPr>
            <p:spPr bwMode="gray">
              <a:xfrm>
                <a:off x="3420903" y="3933850"/>
                <a:ext cx="1545921" cy="2340000"/>
              </a:xfrm>
              <a:prstGeom prst="roundRect">
                <a:avLst>
                  <a:gd name="adj" fmla="val 12574"/>
                </a:avLst>
              </a:prstGeom>
              <a:solidFill>
                <a:schemeClr val="accent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30" name="TextBox 113"/>
              <p:cNvSpPr txBox="1"/>
              <p:nvPr/>
            </p:nvSpPr>
            <p:spPr>
              <a:xfrm>
                <a:off x="3535203" y="3884418"/>
                <a:ext cx="1025693" cy="726364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02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31" name="TextBox 119"/>
              <p:cNvSpPr txBox="1"/>
              <p:nvPr/>
            </p:nvSpPr>
            <p:spPr>
              <a:xfrm>
                <a:off x="3596878" y="4574808"/>
                <a:ext cx="1368649" cy="1349025"/>
              </a:xfrm>
              <a:prstGeom prst="rect">
                <a:avLst/>
              </a:prstGeom>
              <a:noFill/>
            </p:spPr>
            <p:txBody>
              <a:bodyPr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事件管理器：检查事件是否发生</a:t>
                </a:r>
              </a:p>
            </p:txBody>
          </p:sp>
        </p:grpSp>
        <p:grpSp>
          <p:nvGrpSpPr>
            <p:cNvPr id="35" name="组合 20"/>
            <p:cNvGrpSpPr>
              <a:grpSpLocks/>
            </p:cNvGrpSpPr>
            <p:nvPr/>
          </p:nvGrpSpPr>
          <p:grpSpPr bwMode="auto">
            <a:xfrm>
              <a:off x="4284200" y="2009166"/>
              <a:ext cx="1605655" cy="2700337"/>
              <a:chOff x="5301531" y="3573812"/>
              <a:chExt cx="1605849" cy="2700004"/>
            </a:xfrm>
          </p:grpSpPr>
          <p:sp>
            <p:nvSpPr>
              <p:cNvPr id="44" name="AutoShape 10"/>
              <p:cNvSpPr>
                <a:spLocks noChangeArrowheads="1"/>
              </p:cNvSpPr>
              <p:nvPr/>
            </p:nvSpPr>
            <p:spPr bwMode="gray">
              <a:xfrm>
                <a:off x="5303611" y="3573816"/>
                <a:ext cx="1545921" cy="2700000"/>
              </a:xfrm>
              <a:prstGeom prst="roundRect">
                <a:avLst>
                  <a:gd name="adj" fmla="val 12574"/>
                </a:avLst>
              </a:prstGeom>
              <a:solidFill>
                <a:srgbClr val="2E71A0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42" name="TextBox 114"/>
              <p:cNvSpPr txBox="1"/>
              <p:nvPr/>
            </p:nvSpPr>
            <p:spPr>
              <a:xfrm>
                <a:off x="5301531" y="3573812"/>
                <a:ext cx="1059913" cy="726096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03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43" name="TextBox 124"/>
              <p:cNvSpPr txBox="1"/>
              <p:nvPr/>
            </p:nvSpPr>
            <p:spPr>
              <a:xfrm>
                <a:off x="5467344" y="4340479"/>
                <a:ext cx="1440036" cy="1659744"/>
              </a:xfrm>
              <a:prstGeom prst="rect">
                <a:avLst/>
              </a:prstGeom>
              <a:noFill/>
            </p:spPr>
            <p:txBody>
              <a:bodyPr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规则管理器：从规则库中读取合适的规则</a:t>
                </a:r>
              </a:p>
            </p:txBody>
          </p:sp>
        </p:grpSp>
        <p:grpSp>
          <p:nvGrpSpPr>
            <p:cNvPr id="47" name="组合 21"/>
            <p:cNvGrpSpPr>
              <a:grpSpLocks/>
            </p:cNvGrpSpPr>
            <p:nvPr/>
          </p:nvGrpSpPr>
          <p:grpSpPr bwMode="auto">
            <a:xfrm>
              <a:off x="6158477" y="1793266"/>
              <a:ext cx="1545202" cy="2916237"/>
              <a:chOff x="7175819" y="3357788"/>
              <a:chExt cx="1545921" cy="2916004"/>
            </a:xfrm>
          </p:grpSpPr>
          <p:sp>
            <p:nvSpPr>
              <p:cNvPr id="51" name="AutoShape 10"/>
              <p:cNvSpPr>
                <a:spLocks noChangeArrowheads="1"/>
              </p:cNvSpPr>
              <p:nvPr/>
            </p:nvSpPr>
            <p:spPr bwMode="gray">
              <a:xfrm>
                <a:off x="7175819" y="3357792"/>
                <a:ext cx="1545921" cy="2916000"/>
              </a:xfrm>
              <a:prstGeom prst="roundRect">
                <a:avLst>
                  <a:gd name="adj" fmla="val 12574"/>
                </a:avLst>
              </a:prstGeom>
              <a:solidFill>
                <a:srgbClr val="374552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49" name="TextBox 115"/>
              <p:cNvSpPr txBox="1"/>
              <p:nvPr/>
            </p:nvSpPr>
            <p:spPr>
              <a:xfrm>
                <a:off x="7182687" y="3357788"/>
                <a:ext cx="1019597" cy="726128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04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50" name="TextBox 125"/>
              <p:cNvSpPr txBox="1"/>
              <p:nvPr/>
            </p:nvSpPr>
            <p:spPr>
              <a:xfrm>
                <a:off x="7289613" y="4078455"/>
                <a:ext cx="1398371" cy="1348586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规则管理器：判断是否满足规则条件</a:t>
                </a:r>
              </a:p>
            </p:txBody>
          </p:sp>
        </p:grpSp>
        <p:grpSp>
          <p:nvGrpSpPr>
            <p:cNvPr id="54" name="组合 22"/>
            <p:cNvGrpSpPr>
              <a:grpSpLocks/>
            </p:cNvGrpSpPr>
            <p:nvPr/>
          </p:nvGrpSpPr>
          <p:grpSpPr bwMode="auto">
            <a:xfrm>
              <a:off x="8066758" y="1505928"/>
              <a:ext cx="1593949" cy="3240088"/>
              <a:chOff x="9084203" y="3069760"/>
              <a:chExt cx="1594817" cy="3240354"/>
            </a:xfrm>
          </p:grpSpPr>
          <p:sp>
            <p:nvSpPr>
              <p:cNvPr id="58" name="AutoShape 10"/>
              <p:cNvSpPr>
                <a:spLocks noChangeArrowheads="1"/>
              </p:cNvSpPr>
              <p:nvPr/>
            </p:nvSpPr>
            <p:spPr bwMode="gray">
              <a:xfrm>
                <a:off x="9084203" y="3106114"/>
                <a:ext cx="1545921" cy="3204000"/>
              </a:xfrm>
              <a:prstGeom prst="roundRect">
                <a:avLst>
                  <a:gd name="adj" fmla="val 12574"/>
                </a:avLst>
              </a:prstGeom>
              <a:solidFill>
                <a:srgbClr val="434343"/>
              </a:soli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rgbClr r="0" g="0" b="0"/>
              </a:lnRef>
              <a:fillRef idx="1002">
                <a:schemeClr val="dk2"/>
              </a:fillRef>
              <a:effectRef idx="0">
                <a:scrgbClr r="0" g="0" b="0"/>
              </a:effectRef>
              <a:fontRef idx="major"/>
            </p:style>
            <p:txBody>
              <a:bodyPr anchor="ctr"/>
              <a:lstStyle/>
              <a:p>
                <a:pPr algn="ctr" defTabSz="1218343">
                  <a:lnSpc>
                    <a:spcPct val="120000"/>
                  </a:lnSpc>
                  <a:defRPr/>
                </a:pPr>
                <a:endParaRPr lang="zh-CN" altLang="en-US" sz="2400" b="1" kern="0">
                  <a:solidFill>
                    <a:srgbClr val="FFFFFF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56" name="TextBox 116"/>
              <p:cNvSpPr txBox="1"/>
              <p:nvPr/>
            </p:nvSpPr>
            <p:spPr>
              <a:xfrm>
                <a:off x="9127433" y="3069760"/>
                <a:ext cx="935992" cy="726245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algn="ctr" defTabSz="1218343">
                  <a:defRPr/>
                </a:pPr>
                <a:r>
                  <a:rPr lang="en-US" altLang="zh-CN" sz="4800" i="1" kern="10" dirty="0">
                    <a:solidFill>
                      <a:srgbClr val="FFFFFF"/>
                    </a:solidFill>
                    <a:latin typeface="Arial Black"/>
                  </a:rPr>
                  <a:t>05</a:t>
                </a:r>
                <a:endParaRPr lang="zh-CN" altLang="en-US" sz="4800" i="1" kern="10" dirty="0">
                  <a:solidFill>
                    <a:srgbClr val="FFFFFF"/>
                  </a:solidFill>
                  <a:latin typeface="Arial Black"/>
                </a:endParaRPr>
              </a:p>
            </p:txBody>
          </p:sp>
          <p:sp>
            <p:nvSpPr>
              <p:cNvPr id="57" name="TextBox 126"/>
              <p:cNvSpPr txBox="1"/>
              <p:nvPr/>
            </p:nvSpPr>
            <p:spPr>
              <a:xfrm>
                <a:off x="9253867" y="3832358"/>
                <a:ext cx="1425153" cy="1348804"/>
              </a:xfrm>
              <a:prstGeom prst="rect">
                <a:avLst/>
              </a:prstGeom>
              <a:noFill/>
            </p:spPr>
            <p:txBody>
              <a:bodyPr wrap="square" lIns="121837" tIns="60916" rIns="121837" bIns="60916">
                <a:spAutoFit/>
              </a:bodyPr>
              <a:lstStyle/>
              <a:p>
                <a:pPr defTabSz="1624171">
                  <a:defRPr/>
                </a:pPr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规则管理器：执行规则定义的活动</a:t>
                </a:r>
              </a:p>
            </p:txBody>
          </p:sp>
        </p:grpSp>
        <p:sp>
          <p:nvSpPr>
            <p:cNvPr id="61" name="燕尾形 60"/>
            <p:cNvSpPr/>
            <p:nvPr/>
          </p:nvSpPr>
          <p:spPr>
            <a:xfrm>
              <a:off x="2086944" y="3556978"/>
              <a:ext cx="269451" cy="252413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3992557" y="3556978"/>
              <a:ext cx="291643" cy="252413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5864860" y="3556978"/>
              <a:ext cx="291004" cy="252413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7750854" y="3491891"/>
              <a:ext cx="300651" cy="252411"/>
            </a:xfrm>
            <a:prstGeom prst="chevron">
              <a:avLst/>
            </a:prstGeom>
            <a:solidFill>
              <a:srgbClr val="8AA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171"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1583501" y="1257920"/>
            <a:ext cx="182420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80990" indent="-380990">
              <a:buFont typeface="Wingdings" panose="05000000000000000000" pitchFamily="2" charset="2"/>
              <a:buChar char="Ø"/>
            </a:pPr>
            <a:r>
              <a:rPr lang="zh-CN" altLang="en-US" sz="213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执行阶段</a:t>
            </a:r>
          </a:p>
        </p:txBody>
      </p:sp>
    </p:spTree>
    <p:extLst>
      <p:ext uri="{BB962C8B-B14F-4D97-AF65-F5344CB8AC3E}">
        <p14:creationId xmlns:p14="http://schemas.microsoft.com/office/powerpoint/2010/main" val="238247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mbihzxs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1421</Words>
  <Application>Microsoft Office PowerPoint</Application>
  <PresentationFormat>宽屏</PresentationFormat>
  <Paragraphs>157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Dotum</vt:lpstr>
      <vt:lpstr>微软雅黑</vt:lpstr>
      <vt:lpstr>Impact</vt:lpstr>
      <vt:lpstr>Aharoni</vt:lpstr>
      <vt:lpstr>Arial Black</vt:lpstr>
      <vt:lpstr>Tahoma</vt:lpstr>
      <vt:lpstr>Calibri</vt:lpstr>
      <vt:lpstr>Calibri Light</vt:lpstr>
      <vt:lpstr>方正正中黑简体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曹阳</dc:creator>
  <cp:lastModifiedBy>t3600</cp:lastModifiedBy>
  <cp:revision>3</cp:revision>
  <dcterms:created xsi:type="dcterms:W3CDTF">2015-10-27T06:42:16Z</dcterms:created>
  <dcterms:modified xsi:type="dcterms:W3CDTF">2022-01-21T05:36:54Z</dcterms:modified>
</cp:coreProperties>
</file>