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2"/>
  </p:sldMasterIdLst>
  <p:sldIdLst>
    <p:sldId id="297" r:id="rId3"/>
    <p:sldId id="298" r:id="rId4"/>
    <p:sldId id="299" r:id="rId5"/>
    <p:sldId id="300" r:id="rId6"/>
    <p:sldId id="314" r:id="rId7"/>
    <p:sldId id="301" r:id="rId8"/>
    <p:sldId id="302" r:id="rId9"/>
    <p:sldId id="315" r:id="rId10"/>
    <p:sldId id="303" r:id="rId11"/>
    <p:sldId id="304" r:id="rId12"/>
    <p:sldId id="305" r:id="rId13"/>
    <p:sldId id="306" r:id="rId14"/>
    <p:sldId id="307" r:id="rId15"/>
    <p:sldId id="308" r:id="rId16"/>
    <p:sldId id="309" r:id="rId17"/>
    <p:sldId id="310" r:id="rId18"/>
    <p:sldId id="311" r:id="rId19"/>
    <p:sldId id="312" r:id="rId20"/>
    <p:sldId id="313" r:id="rId21"/>
    <p:sldId id="257" r:id="rId22"/>
    <p:sldId id="258" r:id="rId23"/>
    <p:sldId id="259" r:id="rId24"/>
    <p:sldId id="260" r:id="rId25"/>
    <p:sldId id="261" r:id="rId26"/>
    <p:sldId id="283" r:id="rId27"/>
    <p:sldId id="288" r:id="rId28"/>
    <p:sldId id="265" r:id="rId29"/>
    <p:sldId id="284" r:id="rId30"/>
    <p:sldId id="285" r:id="rId31"/>
    <p:sldId id="286" r:id="rId32"/>
    <p:sldId id="271" r:id="rId33"/>
    <p:sldId id="272" r:id="rId34"/>
    <p:sldId id="273" r:id="rId35"/>
    <p:sldId id="290" r:id="rId36"/>
    <p:sldId id="289" r:id="rId37"/>
    <p:sldId id="291" r:id="rId38"/>
    <p:sldId id="292" r:id="rId39"/>
    <p:sldId id="293" r:id="rId40"/>
    <p:sldId id="294" r:id="rId41"/>
    <p:sldId id="295" r:id="rId42"/>
    <p:sldId id="276" r:id="rId43"/>
    <p:sldId id="296" r:id="rId44"/>
    <p:sldId id="277" r:id="rId45"/>
    <p:sldId id="281" r:id="rId46"/>
    <p:sldId id="282" r:id="rId47"/>
    <p:sldId id="279" r:id="rId48"/>
    <p:sldId id="280" r:id="rId49"/>
    <p:sldId id="357" r:id="rId50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003300"/>
    <a:srgbClr val="FF9900"/>
    <a:srgbClr val="FF8F8F"/>
    <a:srgbClr val="FF6161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8"/>
    <p:restoredTop sz="94682"/>
  </p:normalViewPr>
  <p:slideViewPr>
    <p:cSldViewPr showGuides="1">
      <p:cViewPr varScale="1">
        <p:scale>
          <a:sx n="79" d="100"/>
          <a:sy n="79" d="100"/>
        </p:scale>
        <p:origin x="102" y="4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056" name="Group 3"/>
            <p:cNvGrpSpPr/>
            <p:nvPr/>
          </p:nvGrpSpPr>
          <p:grpSpPr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2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057" name="Group 6"/>
            <p:cNvGrpSpPr/>
            <p:nvPr/>
          </p:nvGrpSpPr>
          <p:grpSpPr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2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15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24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906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 dirty="0">
                <a:solidFill>
                  <a:schemeClr val="bg2"/>
                </a:solidFill>
              </a:rPr>
              <a:t>‹#›</a:t>
            </a:fld>
            <a:endParaRPr lang="zh-CN" altLang="en-US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  <a:t>‹#›</a:t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617538"/>
            <a:ext cx="1951038" cy="551497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00712" cy="55149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  <a:t>‹#›</a:t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  <a:t>‹#›</a:t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标题，文本与媒体剪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</p:nvPr>
        </p:nvSpPr>
        <p:spPr>
          <a:xfrm>
            <a:off x="5145088" y="2017713"/>
            <a:ext cx="38100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/>
            </a:pPr>
            <a:endParaRPr kumimoji="1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  <a:t>‹#›</a:t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056" name="Group 3"/>
            <p:cNvGrpSpPr/>
            <p:nvPr/>
          </p:nvGrpSpPr>
          <p:grpSpPr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2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057" name="Group 6"/>
            <p:cNvGrpSpPr/>
            <p:nvPr/>
          </p:nvGrpSpPr>
          <p:grpSpPr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2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15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24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906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 dirty="0">
                <a:solidFill>
                  <a:schemeClr val="bg2"/>
                </a:solidFill>
              </a:rPr>
              <a:t>‹#›</a:t>
            </a:fld>
            <a:endParaRPr lang="zh-CN" altLang="en-US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  <a:t>‹#›</a:t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  <a:t>‹#›</a:t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  <a:t>‹#›</a:t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  <a:t>‹#›</a:t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  <a:t>‹#›</a:t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  <a:t>‹#›</a:t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  <a:t>‹#›</a:t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  <a:t>‹#›</a:t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endParaRPr kumimoji="1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  <a:t>‹#›</a:t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  <a:t>‹#›</a:t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617538"/>
            <a:ext cx="1951038" cy="551497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00712" cy="55149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  <a:t>‹#›</a:t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  <a:t>‹#›</a:t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标题，文本与媒体剪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</p:nvPr>
        </p:nvSpPr>
        <p:spPr>
          <a:xfrm>
            <a:off x="5145088" y="2017713"/>
            <a:ext cx="38100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/>
            </a:pPr>
            <a:endParaRPr kumimoji="1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  <a:t>‹#›</a:t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  <a:t>‹#›</a:t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  <a:t>‹#›</a:t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  <a:t>‹#›</a:t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  <a:t>‹#›</a:t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  <a:t>‹#›</a:t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  <a:t>‹#›</a:t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endParaRPr kumimoji="1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  <a:t>‹#›</a:t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3" name="Rectangle 9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34" name="Rectangle 10"/>
          <p:cNvSpPr>
            <a:spLocks noGrp="1"/>
          </p:cNvSpPr>
          <p:nvPr>
            <p:ph type="body" idx="1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13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kumimoji="0"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kumimoji="0"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  <a:t>‹#›</a:t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3" name="Rectangle 9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34" name="Rectangle 10"/>
          <p:cNvSpPr>
            <a:spLocks noGrp="1"/>
          </p:cNvSpPr>
          <p:nvPr>
            <p:ph type="body" idx="1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13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kumimoji="0"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kumimoji="0"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  <a:t>‹#›</a:t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2"/>
          <p:cNvSpPr>
            <a:spLocks noTextEdit="1"/>
          </p:cNvSpPr>
          <p:nvPr/>
        </p:nvSpPr>
        <p:spPr>
          <a:xfrm>
            <a:off x="1130300" y="3121660"/>
            <a:ext cx="6883400" cy="104584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600" b="1">
                <a:solidFill>
                  <a:srgbClr val="E6002C"/>
                </a:solidFill>
                <a:effectLst/>
                <a:latin typeface="方正兰亭粗黑简体" panose="02000000000000000000" charset="-122"/>
                <a:ea typeface="方正兰亭粗黑简体" panose="02000000000000000000" charset="-122"/>
              </a:rPr>
              <a:t>养生艾灸疗法</a:t>
            </a:r>
          </a:p>
        </p:txBody>
      </p:sp>
      <p:pic>
        <p:nvPicPr>
          <p:cNvPr id="3" name="5bc859d193aaf">
            <a:hlinkClick r:id="" action="ppaction://media"/>
            <a:extLst>
              <a:ext uri="{FF2B5EF4-FFF2-40B4-BE49-F238E27FC236}">
                <a16:creationId xmlns:a16="http://schemas.microsoft.com/office/drawing/2014/main" id="{F843C320-0810-4026-8D0B-E4CB31C696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707832" y="-1512240"/>
            <a:ext cx="1529045" cy="1529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/>
          </p:cNvSpPr>
          <p:nvPr>
            <p:ph type="body" sz="half" idx="1"/>
          </p:nvPr>
        </p:nvSpPr>
        <p:spPr>
          <a:xfrm>
            <a:off x="2076450" y="2566988"/>
            <a:ext cx="4625975" cy="2225675"/>
          </a:xfrm>
          <a:ln>
            <a:solidFill>
              <a:srgbClr val="996633">
                <a:alpha val="100000"/>
              </a:srgbClr>
            </a:solidFill>
            <a:miter/>
          </a:ln>
        </p:spPr>
        <p:txBody>
          <a:bodyPr vert="horz" wrap="square" lIns="91440" tIns="45720" rIns="91440" bIns="45720" anchor="t"/>
          <a:lstStyle/>
          <a:p>
            <a:pPr eaLnBrk="1" hangingPunct="1"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3600" b="1" dirty="0"/>
              <a:t>温和灸：点燃一端艾卷，在穴位和患处上方</a:t>
            </a:r>
            <a:r>
              <a:rPr lang="en-US" altLang="zh-CN" sz="3600" b="1" dirty="0"/>
              <a:t>0.5</a:t>
            </a:r>
            <a:r>
              <a:rPr lang="en-US" altLang="zh-CN" sz="3600" b="1" dirty="0">
                <a:latin typeface="Times New Roman" panose="02020603050405020304" pitchFamily="18" charset="0"/>
              </a:rPr>
              <a:t>—</a:t>
            </a:r>
            <a:r>
              <a:rPr lang="en-US" altLang="zh-CN" sz="3600" b="1" dirty="0"/>
              <a:t>1</a:t>
            </a:r>
            <a:r>
              <a:rPr lang="zh-CN" altLang="en-US" sz="3600" b="1" dirty="0"/>
              <a:t>寸许熏灸。</a:t>
            </a:r>
          </a:p>
        </p:txBody>
      </p:sp>
      <p:sp>
        <p:nvSpPr>
          <p:cNvPr id="12291" name="Rectangle 3"/>
          <p:cNvSpPr/>
          <p:nvPr/>
        </p:nvSpPr>
        <p:spPr>
          <a:xfrm>
            <a:off x="539750" y="404813"/>
            <a:ext cx="5915025" cy="792162"/>
          </a:xfrm>
          <a:prstGeom prst="rect">
            <a:avLst/>
          </a:prstGeom>
          <a:gradFill rotWithShape="1">
            <a:gsLst>
              <a:gs pos="0">
                <a:srgbClr val="D5A97D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/>
          <a:lstStyle/>
          <a:p>
            <a:r>
              <a:rPr lang="zh-CN" altLang="en-US" sz="4400" b="1" dirty="0">
                <a:solidFill>
                  <a:schemeClr val="tx2"/>
                </a:solidFill>
                <a:latin typeface="Tahoma" panose="020B0604030504040204" pitchFamily="34" charset="0"/>
              </a:rPr>
              <a:t>常用灸法操作</a:t>
            </a:r>
            <a:r>
              <a:rPr lang="zh-CN" altLang="en-US" sz="4400" dirty="0">
                <a:solidFill>
                  <a:schemeClr val="tx2"/>
                </a:solidFill>
                <a:latin typeface="Tahoma" panose="020B0604030504040204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/>
          <p:nvPr/>
        </p:nvSpPr>
        <p:spPr>
          <a:xfrm>
            <a:off x="539750" y="404813"/>
            <a:ext cx="5915025" cy="792162"/>
          </a:xfrm>
          <a:prstGeom prst="rect">
            <a:avLst/>
          </a:prstGeom>
          <a:gradFill rotWithShape="1">
            <a:gsLst>
              <a:gs pos="0">
                <a:srgbClr val="D5A97D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/>
          <a:lstStyle/>
          <a:p>
            <a:r>
              <a:rPr lang="zh-CN" altLang="en-US" sz="4400" b="1" dirty="0">
                <a:solidFill>
                  <a:schemeClr val="tx2"/>
                </a:solidFill>
                <a:latin typeface="Tahoma" panose="020B0604030504040204" pitchFamily="34" charset="0"/>
              </a:rPr>
              <a:t>电子艾灸使用流程</a:t>
            </a:r>
            <a:r>
              <a:rPr lang="zh-CN" altLang="en-US" sz="4400" dirty="0">
                <a:solidFill>
                  <a:schemeClr val="tx2"/>
                </a:solidFill>
                <a:latin typeface="Tahoma" panose="020B0604030504040204" pitchFamily="34" charset="0"/>
              </a:rPr>
              <a:t> </a:t>
            </a:r>
          </a:p>
        </p:txBody>
      </p:sp>
      <p:pic>
        <p:nvPicPr>
          <p:cNvPr id="13315" name="Picture 4" descr="C:\Users\charlie\Desktop\艾灸策划\使用流程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63" y="1357313"/>
            <a:ext cx="4786312" cy="4217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TextBox 3"/>
          <p:cNvSpPr txBox="1"/>
          <p:nvPr/>
        </p:nvSpPr>
        <p:spPr>
          <a:xfrm>
            <a:off x="571500" y="5643563"/>
            <a:ext cx="814387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dirty="0">
                <a:latin typeface="Tahoma" panose="020B0604030504040204" pitchFamily="34" charset="0"/>
              </a:rPr>
              <a:t>专属</a:t>
            </a:r>
            <a:r>
              <a:rPr lang="en-US" altLang="zh-CN" dirty="0">
                <a:latin typeface="Tahoma" panose="020B0604030504040204" pitchFamily="34" charset="0"/>
              </a:rPr>
              <a:t>APP</a:t>
            </a:r>
            <a:r>
              <a:rPr lang="zh-CN" altLang="en-US" dirty="0">
                <a:latin typeface="Tahoma" panose="020B0604030504040204" pitchFamily="34" charset="0"/>
              </a:rPr>
              <a:t>控制，蓝牙</a:t>
            </a:r>
            <a:r>
              <a:rPr lang="en-US" altLang="zh-CN" dirty="0">
                <a:latin typeface="Tahoma" panose="020B0604030504040204" pitchFamily="34" charset="0"/>
              </a:rPr>
              <a:t>WIFI</a:t>
            </a:r>
            <a:r>
              <a:rPr lang="zh-CN" altLang="en-US" dirty="0">
                <a:latin typeface="Tahoma" panose="020B0604030504040204" pitchFamily="34" charset="0"/>
              </a:rPr>
              <a:t>艾灸仪匹配链接，控制温度和时间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/>
          </p:cNvSpPr>
          <p:nvPr>
            <p:ph type="body" sz="half" idx="1"/>
          </p:nvPr>
        </p:nvSpPr>
        <p:spPr>
          <a:xfrm>
            <a:off x="1863725" y="2671763"/>
            <a:ext cx="5586413" cy="2120900"/>
          </a:xfrm>
          <a:ln>
            <a:solidFill>
              <a:srgbClr val="996633">
                <a:alpha val="100000"/>
              </a:srgbClr>
            </a:solidFill>
            <a:miter/>
          </a:ln>
        </p:spPr>
        <p:txBody>
          <a:bodyPr vert="horz" wrap="square" lIns="91440" tIns="45720" rIns="91440" bIns="45720" anchor="t"/>
          <a:lstStyle/>
          <a:p>
            <a:pPr eaLnBrk="1" hangingPunct="1"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3600" b="1" dirty="0"/>
              <a:t>回旋灸：点燃一端艾卷，在穴位和患处上方反复旋转熏灸。</a:t>
            </a:r>
          </a:p>
        </p:txBody>
      </p:sp>
      <p:sp>
        <p:nvSpPr>
          <p:cNvPr id="14339" name="Rectangle 3"/>
          <p:cNvSpPr/>
          <p:nvPr/>
        </p:nvSpPr>
        <p:spPr>
          <a:xfrm>
            <a:off x="539750" y="404813"/>
            <a:ext cx="5915025" cy="792162"/>
          </a:xfrm>
          <a:prstGeom prst="rect">
            <a:avLst/>
          </a:prstGeom>
          <a:gradFill rotWithShape="1">
            <a:gsLst>
              <a:gs pos="0">
                <a:srgbClr val="D5A97D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/>
          <a:lstStyle/>
          <a:p>
            <a:r>
              <a:rPr lang="zh-CN" altLang="en-US" sz="4400" b="1" dirty="0">
                <a:solidFill>
                  <a:schemeClr val="tx2"/>
                </a:solidFill>
                <a:latin typeface="Tahoma" panose="020B0604030504040204" pitchFamily="34" charset="0"/>
              </a:rPr>
              <a:t>常用灸法操作</a:t>
            </a:r>
            <a:r>
              <a:rPr lang="zh-CN" altLang="en-US" sz="4400" dirty="0">
                <a:solidFill>
                  <a:schemeClr val="tx2"/>
                </a:solidFill>
                <a:latin typeface="Tahoma" panose="020B0604030504040204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/>
          </p:cNvSpPr>
          <p:nvPr>
            <p:ph idx="1"/>
          </p:nvPr>
        </p:nvSpPr>
        <p:spPr>
          <a:xfrm>
            <a:off x="1863725" y="2738438"/>
            <a:ext cx="5789613" cy="1530350"/>
          </a:xfrm>
          <a:ln>
            <a:solidFill>
              <a:srgbClr val="996633">
                <a:alpha val="100000"/>
              </a:srgbClr>
            </a:solidFill>
            <a:miter/>
          </a:ln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b="1" dirty="0"/>
              <a:t>温针灸：针刺得气后，在针柄上穿置一段长约</a:t>
            </a:r>
            <a:r>
              <a:rPr lang="en-US" altLang="zh-CN" b="1" dirty="0"/>
              <a:t>2</a:t>
            </a:r>
            <a:r>
              <a:rPr lang="en-US" altLang="zh-CN" b="1" dirty="0">
                <a:latin typeface="Times New Roman" panose="02020603050405020304" pitchFamily="18" charset="0"/>
              </a:rPr>
              <a:t>—</a:t>
            </a:r>
            <a:r>
              <a:rPr lang="en-US" altLang="zh-CN" b="1" dirty="0"/>
              <a:t>3</a:t>
            </a:r>
            <a:r>
              <a:rPr lang="zh-CN" altLang="en-US" b="1" dirty="0"/>
              <a:t>厘米的艾条施灸，至艾绒烧完为止。</a:t>
            </a:r>
          </a:p>
        </p:txBody>
      </p:sp>
      <p:sp>
        <p:nvSpPr>
          <p:cNvPr id="15363" name="Rectangle 3"/>
          <p:cNvSpPr/>
          <p:nvPr/>
        </p:nvSpPr>
        <p:spPr>
          <a:xfrm>
            <a:off x="539750" y="404813"/>
            <a:ext cx="5915025" cy="792162"/>
          </a:xfrm>
          <a:prstGeom prst="rect">
            <a:avLst/>
          </a:prstGeom>
          <a:gradFill rotWithShape="1">
            <a:gsLst>
              <a:gs pos="0">
                <a:srgbClr val="D5A97D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/>
          <a:lstStyle/>
          <a:p>
            <a:r>
              <a:rPr lang="zh-CN" altLang="en-US" sz="4400" b="1" dirty="0">
                <a:solidFill>
                  <a:schemeClr val="tx2"/>
                </a:solidFill>
                <a:latin typeface="Tahoma" panose="020B0604030504040204" pitchFamily="34" charset="0"/>
              </a:rPr>
              <a:t>常用灸法操作</a:t>
            </a:r>
            <a:r>
              <a:rPr lang="zh-CN" altLang="en-US" sz="4400" dirty="0">
                <a:solidFill>
                  <a:schemeClr val="tx2"/>
                </a:solidFill>
                <a:latin typeface="Tahoma" panose="020B0604030504040204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idx="1"/>
          </p:nvPr>
        </p:nvSpPr>
        <p:spPr>
          <a:xfrm>
            <a:off x="323850" y="1484313"/>
            <a:ext cx="8362950" cy="4525962"/>
          </a:xfrm>
          <a:ln>
            <a:solidFill>
              <a:srgbClr val="996633">
                <a:alpha val="100000"/>
              </a:srgbClr>
            </a:solidFill>
            <a:miter/>
          </a:ln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15000"/>
              </a:lnSpc>
            </a:pPr>
            <a:r>
              <a:rPr lang="zh-CN" altLang="en-US" dirty="0"/>
              <a:t>艾炷分为大、中、小三种，小者如麦粒，中者如半个枣核，大者如蒜头。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dirty="0"/>
              <a:t>施灸壮数的大小、数量可根据病性、病势、体质、年龄及治疗部位而定。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dirty="0"/>
              <a:t>在肌肉浅薄处宜小壮少灸，在肌肉深厚处宜大壮多灸；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dirty="0"/>
              <a:t>久病体虚者宜小艾炷，新病体壮者宜大艾炷。 </a:t>
            </a:r>
          </a:p>
        </p:txBody>
      </p:sp>
      <p:sp>
        <p:nvSpPr>
          <p:cNvPr id="16387" name="Rectangle 3"/>
          <p:cNvSpPr/>
          <p:nvPr/>
        </p:nvSpPr>
        <p:spPr>
          <a:xfrm>
            <a:off x="457200" y="333375"/>
            <a:ext cx="5915025" cy="792163"/>
          </a:xfrm>
          <a:prstGeom prst="rect">
            <a:avLst/>
          </a:prstGeom>
          <a:gradFill rotWithShape="1">
            <a:gsLst>
              <a:gs pos="0">
                <a:srgbClr val="D5A97D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/>
          <a:lstStyle/>
          <a:p>
            <a:r>
              <a:rPr lang="zh-CN" altLang="en-US" sz="4400" b="1" dirty="0">
                <a:solidFill>
                  <a:schemeClr val="tx2"/>
                </a:solidFill>
                <a:latin typeface="Tahoma" panose="020B0604030504040204" pitchFamily="34" charset="0"/>
              </a:rPr>
              <a:t>施灸壮数的选择</a:t>
            </a:r>
            <a:r>
              <a:rPr lang="zh-CN" altLang="en-US" sz="4400" dirty="0">
                <a:solidFill>
                  <a:schemeClr val="tx2"/>
                </a:solidFill>
                <a:latin typeface="Tahoma" panose="020B0604030504040204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idx="1"/>
          </p:nvPr>
        </p:nvSpPr>
        <p:spPr>
          <a:xfrm>
            <a:off x="2279650" y="2566988"/>
            <a:ext cx="5237163" cy="2225675"/>
          </a:xfrm>
          <a:gradFill rotWithShape="1">
            <a:gsLst>
              <a:gs pos="0">
                <a:srgbClr val="E69ED7"/>
              </a:gs>
              <a:gs pos="50000">
                <a:schemeClr val="bg1"/>
              </a:gs>
              <a:gs pos="100000">
                <a:srgbClr val="E69ED7"/>
              </a:gs>
            </a:gsLst>
            <a:lin ang="5400000" scaled="1"/>
          </a:gradFill>
          <a:ln>
            <a:solidFill>
              <a:srgbClr val="996633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/>
            </a:pPr>
            <a:r>
              <a:rPr kumimoji="1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先灸上部，后灸下部，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/>
            </a:pPr>
            <a:r>
              <a:rPr kumimoji="1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先灸阳部，后灸阴部，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/>
            </a:pPr>
            <a:r>
              <a:rPr kumimoji="1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先背部、后胸腹、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/>
            </a:pPr>
            <a:r>
              <a:rPr kumimoji="1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先头身、后四肢。</a:t>
            </a:r>
          </a:p>
        </p:txBody>
      </p:sp>
      <p:sp>
        <p:nvSpPr>
          <p:cNvPr id="17411" name="Rectangle 3"/>
          <p:cNvSpPr/>
          <p:nvPr/>
        </p:nvSpPr>
        <p:spPr>
          <a:xfrm>
            <a:off x="468313" y="333375"/>
            <a:ext cx="5915025" cy="792163"/>
          </a:xfrm>
          <a:prstGeom prst="rect">
            <a:avLst/>
          </a:prstGeom>
          <a:gradFill rotWithShape="1">
            <a:gsLst>
              <a:gs pos="0">
                <a:srgbClr val="D5A97D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/>
          <a:lstStyle/>
          <a:p>
            <a:r>
              <a:rPr lang="zh-CN" altLang="en-US" sz="4400" b="1" dirty="0">
                <a:solidFill>
                  <a:schemeClr val="tx2"/>
                </a:solidFill>
                <a:latin typeface="Tahoma" panose="020B0604030504040204" pitchFamily="34" charset="0"/>
              </a:rPr>
              <a:t>一般施灸程序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idx="1"/>
          </p:nvPr>
        </p:nvSpPr>
        <p:spPr>
          <a:xfrm>
            <a:off x="1182688" y="2017713"/>
            <a:ext cx="5994400" cy="3887787"/>
          </a:xfrm>
          <a:ln>
            <a:solidFill>
              <a:srgbClr val="996633">
                <a:alpha val="100000"/>
              </a:srgbClr>
            </a:solidFill>
            <a:miter/>
          </a:ln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25000"/>
              </a:lnSpc>
            </a:pPr>
            <a:r>
              <a:rPr lang="zh-CN" altLang="en-US" dirty="0"/>
              <a:t>①灸治的适应范围一般以虚证、寒证、阴证为主。</a:t>
            </a:r>
          </a:p>
          <a:p>
            <a:pPr eaLnBrk="1" hangingPunct="1">
              <a:lnSpc>
                <a:spcPct val="125000"/>
              </a:lnSpc>
            </a:pPr>
            <a:r>
              <a:rPr lang="zh-CN" altLang="en-US" dirty="0"/>
              <a:t>凡属实证、热证及阴虚发热者，一般不宜用灸法。</a:t>
            </a:r>
          </a:p>
          <a:p>
            <a:pPr eaLnBrk="1" hangingPunct="1">
              <a:lnSpc>
                <a:spcPct val="125000"/>
              </a:lnSpc>
            </a:pPr>
            <a:r>
              <a:rPr lang="zh-CN" altLang="en-US" dirty="0"/>
              <a:t>②施灸或温针时应防止艾绒脱落烧损皮肤和衣物。</a:t>
            </a:r>
          </a:p>
        </p:txBody>
      </p:sp>
      <p:sp>
        <p:nvSpPr>
          <p:cNvPr id="18435" name="Rectangle 3"/>
          <p:cNvSpPr/>
          <p:nvPr/>
        </p:nvSpPr>
        <p:spPr>
          <a:xfrm>
            <a:off x="468313" y="354013"/>
            <a:ext cx="5915025" cy="792162"/>
          </a:xfrm>
          <a:prstGeom prst="rect">
            <a:avLst/>
          </a:prstGeom>
          <a:gradFill rotWithShape="1">
            <a:gsLst>
              <a:gs pos="0">
                <a:srgbClr val="D5A97D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/>
          <a:lstStyle/>
          <a:p>
            <a:r>
              <a:rPr lang="zh-CN" altLang="en-US" sz="4400" b="1" dirty="0">
                <a:solidFill>
                  <a:schemeClr val="tx2"/>
                </a:solidFill>
                <a:latin typeface="Tahoma" panose="020B0604030504040204" pitchFamily="34" charset="0"/>
              </a:rPr>
              <a:t>施灸时的注意事项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idx="1"/>
          </p:nvPr>
        </p:nvSpPr>
        <p:spPr>
          <a:xfrm>
            <a:off x="1182688" y="2017713"/>
            <a:ext cx="6130925" cy="3822700"/>
          </a:xfrm>
          <a:ln>
            <a:solidFill>
              <a:srgbClr val="996633">
                <a:alpha val="100000"/>
              </a:srgbClr>
            </a:solidFill>
            <a:miter/>
          </a:ln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30000"/>
              </a:lnSpc>
            </a:pPr>
            <a:r>
              <a:rPr lang="zh-CN" altLang="en-US" dirty="0"/>
              <a:t>③颜面五官、阴部和有大血管的部位不宜施用直接灸；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dirty="0"/>
              <a:t>④关节活动处不宜化脓灸。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dirty="0"/>
              <a:t>⑤孕妇的腹部和腰骶部不宜施灸。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dirty="0"/>
              <a:t>⑥对神昏、感觉迟钝的患者，不可灸过量，要避免烫伤。</a:t>
            </a:r>
          </a:p>
        </p:txBody>
      </p:sp>
      <p:sp>
        <p:nvSpPr>
          <p:cNvPr id="19459" name="Rectangle 3"/>
          <p:cNvSpPr/>
          <p:nvPr/>
        </p:nvSpPr>
        <p:spPr>
          <a:xfrm>
            <a:off x="468313" y="354013"/>
            <a:ext cx="5915025" cy="792162"/>
          </a:xfrm>
          <a:prstGeom prst="rect">
            <a:avLst/>
          </a:prstGeom>
          <a:gradFill rotWithShape="1">
            <a:gsLst>
              <a:gs pos="0">
                <a:srgbClr val="D5A97D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/>
          <a:lstStyle/>
          <a:p>
            <a:r>
              <a:rPr lang="zh-CN" altLang="en-US" sz="4400" b="1" dirty="0">
                <a:solidFill>
                  <a:schemeClr val="tx2"/>
                </a:solidFill>
                <a:latin typeface="Tahoma" panose="020B0604030504040204" pitchFamily="34" charset="0"/>
              </a:rPr>
              <a:t>施灸时的注意事项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/>
          <p:nvPr/>
        </p:nvSpPr>
        <p:spPr>
          <a:xfrm>
            <a:off x="2843213" y="2924175"/>
            <a:ext cx="3384550" cy="1016000"/>
          </a:xfrm>
          <a:prstGeom prst="rect">
            <a:avLst/>
          </a:prstGeom>
          <a:gradFill rotWithShape="1">
            <a:gsLst>
              <a:gs pos="0">
                <a:srgbClr val="D93FB1"/>
              </a:gs>
              <a:gs pos="50000">
                <a:srgbClr val="F7E1F2"/>
              </a:gs>
              <a:gs pos="100000">
                <a:srgbClr val="D93FB1"/>
              </a:gs>
            </a:gsLst>
            <a:lin ang="5400000" scaled="1"/>
            <a:tileRect/>
          </a:gradFill>
          <a:ln w="9525" cap="flat" cmpd="sng">
            <a:solidFill>
              <a:srgbClr val="CC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000000"/>
                </a:solidFill>
                <a:latin typeface="Arial" panose="020B0604020202020204" pitchFamily="34" charset="0"/>
              </a:rPr>
              <a:t>谢  谢 ！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uabianxiangkuang2_0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213" y="2997200"/>
            <a:ext cx="6049962" cy="3467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Rectangle 3"/>
          <p:cNvSpPr>
            <a:spLocks noGrp="1"/>
          </p:cNvSpPr>
          <p:nvPr>
            <p:ph type="ctrTitle"/>
          </p:nvPr>
        </p:nvSpPr>
        <p:spPr>
          <a:xfrm>
            <a:off x="990600" y="1524000"/>
            <a:ext cx="7772400" cy="1143000"/>
          </a:xfrm>
          <a:ln/>
        </p:spPr>
        <p:txBody>
          <a:bodyPr vert="horz" wrap="square" lIns="91440" tIns="45720" rIns="91440" bIns="45720" anchor="b"/>
          <a:lstStyle/>
          <a:p>
            <a:pPr eaLnBrk="1" hangingPunct="1">
              <a:buClrTx/>
              <a:buSzTx/>
              <a:buFontTx/>
            </a:pPr>
            <a:r>
              <a:rPr kumimoji="1" lang="zh-CN" altLang="en-US" dirty="0"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21508" name="WordArt 4"/>
          <p:cNvSpPr>
            <a:spLocks noTextEdit="1"/>
          </p:cNvSpPr>
          <p:nvPr/>
        </p:nvSpPr>
        <p:spPr>
          <a:xfrm>
            <a:off x="2743200" y="1773238"/>
            <a:ext cx="3581400" cy="1104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痛  经</a:t>
            </a:r>
          </a:p>
        </p:txBody>
      </p:sp>
      <p:sp>
        <p:nvSpPr>
          <p:cNvPr id="21509" name="Text Box 5"/>
          <p:cNvSpPr txBox="1"/>
          <p:nvPr/>
        </p:nvSpPr>
        <p:spPr>
          <a:xfrm>
            <a:off x="3132138" y="4005263"/>
            <a:ext cx="3744912" cy="125095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EAEAEA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33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湖南省邵阳县中医院</a:t>
            </a:r>
          </a:p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03300"/>
                </a:solidFill>
                <a:latin typeface="宋体" panose="02010600030101010101" pitchFamily="2" charset="-122"/>
              </a:rPr>
              <a:t>周多艳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1296988" y="747713"/>
            <a:ext cx="3487737" cy="792162"/>
          </a:xfrm>
          <a:gradFill rotWithShape="1">
            <a:gsLst>
              <a:gs pos="0">
                <a:srgbClr val="D5A97D">
                  <a:alpha val="100000"/>
                </a:srgbClr>
              </a:gs>
              <a:gs pos="100000">
                <a:schemeClr val="bg1">
                  <a:alpha val="100000"/>
                </a:schemeClr>
              </a:gs>
            </a:gsLst>
            <a:lin ang="0" scaled="1"/>
            <a:tileRect/>
          </a:gradFill>
          <a:ln/>
        </p:spPr>
        <p:txBody>
          <a:bodyPr vert="horz" wrap="square" lIns="91440" tIns="45720" rIns="91440" bIns="45720" anchor="b"/>
          <a:lstStyle/>
          <a:p>
            <a:pPr eaLnBrk="1" hangingPunct="1"/>
            <a:r>
              <a:rPr lang="zh-CN" altLang="en-US" b="1" dirty="0"/>
              <a:t>定 义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>
          <a:xfrm>
            <a:off x="1668463" y="2371725"/>
            <a:ext cx="2379663" cy="3011488"/>
          </a:xfr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2700000" scaled="1"/>
          </a:gradFill>
          <a:ln>
            <a:solidFill>
              <a:schemeClr val="folHlink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/>
            </a:pPr>
            <a:r>
              <a:rPr kumimoji="1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灸法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/>
            </a:pPr>
            <a:r>
              <a:rPr kumimoji="1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艾灸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/>
            </a:pPr>
            <a:r>
              <a:rPr kumimoji="1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灯火灸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/>
            </a:pPr>
            <a:r>
              <a:rPr kumimoji="1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天灸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/>
            </a:pPr>
            <a:r>
              <a:rPr kumimoji="1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外治方法 </a:t>
            </a:r>
          </a:p>
        </p:txBody>
      </p:sp>
      <p:pic>
        <p:nvPicPr>
          <p:cNvPr id="4100" name="Picture 4" descr="纯艾条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6313" y="928688"/>
            <a:ext cx="3384550" cy="2381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3" y="3500438"/>
            <a:ext cx="3397250" cy="3000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b"/>
          <a:lstStyle/>
          <a:p>
            <a:pPr eaLnBrk="1" hangingPunct="1"/>
            <a:r>
              <a:rPr lang="zh-CN" altLang="en-US" sz="6000" b="1" dirty="0"/>
              <a:t>主要内容</a:t>
            </a:r>
          </a:p>
        </p:txBody>
      </p:sp>
      <p:sp>
        <p:nvSpPr>
          <p:cNvPr id="22531" name="Rectangle 3"/>
          <p:cNvSpPr>
            <a:spLocks noGrp="1"/>
          </p:cNvSpPr>
          <p:nvPr>
            <p:ph idx="1"/>
          </p:nvPr>
        </p:nvSpPr>
        <p:spPr>
          <a:xfrm>
            <a:off x="1182688" y="2266950"/>
            <a:ext cx="3460750" cy="4114800"/>
          </a:xfrm>
          <a:ln/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4800" b="1" dirty="0"/>
              <a:t>痛经概述</a:t>
            </a:r>
          </a:p>
          <a:p>
            <a:pPr eaLnBrk="1" hangingPunct="1"/>
            <a:r>
              <a:rPr lang="zh-CN" altLang="en-US" sz="4800" b="1" dirty="0"/>
              <a:t>诊断要点</a:t>
            </a:r>
          </a:p>
          <a:p>
            <a:pPr eaLnBrk="1" hangingPunct="1"/>
            <a:r>
              <a:rPr lang="zh-CN" altLang="en-US" sz="4800" b="1" dirty="0"/>
              <a:t>中医治疗</a:t>
            </a:r>
          </a:p>
          <a:p>
            <a:pPr eaLnBrk="1" hangingPunct="1"/>
            <a:r>
              <a:rPr lang="zh-CN" altLang="en-US" sz="4800" b="1" dirty="0"/>
              <a:t>注意事项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2232025" y="981075"/>
            <a:ext cx="2052638" cy="779463"/>
          </a:xfrm>
          <a:gradFill rotWithShape="1">
            <a:gsLst>
              <a:gs pos="0">
                <a:schemeClr val="accent2">
                  <a:alpha val="100000"/>
                </a:schemeClr>
              </a:gs>
              <a:gs pos="100000">
                <a:schemeClr val="bg1">
                  <a:alpha val="100000"/>
                </a:schemeClr>
              </a:gs>
            </a:gsLst>
            <a:lin ang="5400000" scaled="1"/>
            <a:tileRect/>
          </a:gradFill>
          <a:ln/>
        </p:spPr>
        <p:txBody>
          <a:bodyPr vert="horz" wrap="square" lIns="91440" tIns="45720" rIns="91440" bIns="45720" anchor="b"/>
          <a:lstStyle/>
          <a:p>
            <a:pPr algn="ctr" eaLnBrk="1" hangingPunct="1"/>
            <a:r>
              <a:rPr lang="zh-CN" altLang="en-US" b="1" dirty="0"/>
              <a:t>概  述</a:t>
            </a:r>
          </a:p>
        </p:txBody>
      </p:sp>
      <p:sp>
        <p:nvSpPr>
          <p:cNvPr id="23555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</a:pPr>
            <a:r>
              <a:rPr lang="zh-CN" altLang="en-US" sz="3600" b="1" dirty="0"/>
              <a:t>定义：</a:t>
            </a:r>
            <a:r>
              <a:rPr lang="zh-CN" altLang="en-US" b="1" dirty="0">
                <a:latin typeface="Times New Roman" panose="02020603050405020304" pitchFamily="18" charset="0"/>
              </a:rPr>
              <a:t>“</a:t>
            </a:r>
            <a:r>
              <a:rPr lang="zh-CN" altLang="en-US" b="1" dirty="0"/>
              <a:t>经行腹痛</a:t>
            </a:r>
            <a:r>
              <a:rPr lang="zh-CN" altLang="en-US" b="1" dirty="0">
                <a:latin typeface="Times New Roman" panose="02020603050405020304" pitchFamily="18" charset="0"/>
              </a:rPr>
              <a:t>”</a:t>
            </a:r>
            <a:r>
              <a:rPr lang="zh-CN" altLang="en-US" dirty="0"/>
              <a:t> ，</a:t>
            </a:r>
            <a:r>
              <a:rPr lang="zh-CN" altLang="en-US" sz="2800" dirty="0">
                <a:solidFill>
                  <a:srgbClr val="0033CC"/>
                </a:solidFill>
              </a:rPr>
              <a:t>是指经期或行经前后出现的周期性小腹疼痛。</a:t>
            </a:r>
            <a:r>
              <a:rPr lang="zh-CN" altLang="en-US" dirty="0"/>
              <a:t> </a:t>
            </a:r>
            <a:endParaRPr lang="zh-CN" altLang="en-US" sz="3600" b="1" dirty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v"/>
            </a:pPr>
            <a:r>
              <a:rPr lang="zh-CN" altLang="en-US" sz="3600" b="1" dirty="0"/>
              <a:t>对象：</a:t>
            </a:r>
            <a:r>
              <a:rPr lang="zh-CN" altLang="en-US" sz="3600" b="1" dirty="0">
                <a:latin typeface="Times New Roman" panose="02020603050405020304" pitchFamily="18" charset="0"/>
              </a:rPr>
              <a:t>初潮后至绝经前时期的女性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v"/>
            </a:pPr>
            <a:r>
              <a:rPr lang="zh-CN" altLang="en-US" sz="3600" b="1" dirty="0"/>
              <a:t>时间：</a:t>
            </a:r>
            <a:r>
              <a:rPr lang="zh-CN" altLang="en-US" sz="3600" b="1" dirty="0">
                <a:latin typeface="Times New Roman" panose="02020603050405020304" pitchFamily="18" charset="0"/>
              </a:rPr>
              <a:t>经前——经期——经后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v"/>
            </a:pPr>
            <a:r>
              <a:rPr lang="zh-CN" altLang="en-US" sz="3600" b="1" dirty="0"/>
              <a:t>部位：</a:t>
            </a:r>
            <a:r>
              <a:rPr lang="zh-CN" altLang="en-US" sz="3600" b="1" dirty="0">
                <a:latin typeface="Times New Roman" panose="02020603050405020304" pitchFamily="18" charset="0"/>
              </a:rPr>
              <a:t>小腹（或少腹）、腰骶部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v"/>
            </a:pPr>
            <a:r>
              <a:rPr lang="zh-CN" altLang="en-US" sz="3600" b="1" dirty="0"/>
              <a:t>程度：</a:t>
            </a:r>
            <a:r>
              <a:rPr lang="zh-CN" altLang="en-US" sz="3600" b="1" dirty="0">
                <a:latin typeface="Times New Roman" panose="02020603050405020304" pitchFamily="18" charset="0"/>
              </a:rPr>
              <a:t>影响到正常的生活、工作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v"/>
            </a:pPr>
            <a:r>
              <a:rPr lang="zh-CN" altLang="en-US" sz="3600" b="1" dirty="0">
                <a:latin typeface="Times New Roman" panose="02020603050405020304" pitchFamily="18" charset="0"/>
              </a:rPr>
              <a:t>好发对象：青年妇女</a:t>
            </a:r>
            <a:endParaRPr lang="zh-CN" altLang="en-US" sz="3600" b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Grp="1"/>
          </p:cNvSpPr>
          <p:nvPr>
            <p:ph idx="1"/>
          </p:nvPr>
        </p:nvSpPr>
        <p:spPr>
          <a:xfrm>
            <a:off x="838200" y="2044700"/>
            <a:ext cx="8116888" cy="3760788"/>
          </a:xfrm>
          <a:ln/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sz="2800" dirty="0"/>
              <a:t>           </a:t>
            </a:r>
            <a:r>
              <a:rPr lang="zh-CN" altLang="en-US" b="1" dirty="0"/>
              <a:t>原发性痛经---生殖器官无器质性</a:t>
            </a:r>
          </a:p>
          <a:p>
            <a:pPr eaLnBrk="1" hangingPunct="1">
              <a:buNone/>
            </a:pPr>
            <a:r>
              <a:rPr lang="zh-CN" altLang="en-US" b="1" dirty="0"/>
              <a:t>分类        病变，常于婚后或分娩后自行消失</a:t>
            </a:r>
          </a:p>
          <a:p>
            <a:pPr eaLnBrk="1" hangingPunct="1">
              <a:buNone/>
            </a:pPr>
            <a:r>
              <a:rPr lang="zh-CN" altLang="en-US" b="1" dirty="0"/>
              <a:t>          继发性痛经---常见于</a:t>
            </a:r>
            <a:r>
              <a:rPr lang="zh-CN" altLang="en-US" b="1" dirty="0">
                <a:solidFill>
                  <a:srgbClr val="FF0000"/>
                </a:solidFill>
              </a:rPr>
              <a:t>子宫内膜异位症、</a:t>
            </a:r>
          </a:p>
          <a:p>
            <a:pPr eaLnBrk="1" hangingPunct="1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              急慢性盆腔器官炎症</a:t>
            </a:r>
            <a:r>
              <a:rPr lang="zh-CN" altLang="en-US" b="1" dirty="0"/>
              <a:t>或</a:t>
            </a:r>
            <a:r>
              <a:rPr lang="zh-CN" altLang="en-US" b="1" dirty="0">
                <a:solidFill>
                  <a:srgbClr val="FF0000"/>
                </a:solidFill>
              </a:rPr>
              <a:t>子宫颈狭窄</a:t>
            </a:r>
          </a:p>
          <a:p>
            <a:pPr eaLnBrk="1" hangingPunct="1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               阻塞</a:t>
            </a:r>
            <a:r>
              <a:rPr lang="zh-CN" altLang="en-US" b="1" dirty="0"/>
              <a:t>、</a:t>
            </a:r>
            <a:r>
              <a:rPr lang="zh-CN" altLang="en-US" b="1" dirty="0">
                <a:solidFill>
                  <a:srgbClr val="FF0000"/>
                </a:solidFill>
              </a:rPr>
              <a:t>子宫内膜增厚、子宫前倾</a:t>
            </a:r>
          </a:p>
          <a:p>
            <a:pPr eaLnBrk="1" hangingPunct="1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               或后倾、</a:t>
            </a:r>
            <a:r>
              <a:rPr lang="zh-CN" altLang="en-US" b="1" dirty="0"/>
              <a:t>子宫腺肌病等。</a:t>
            </a:r>
          </a:p>
        </p:txBody>
      </p:sp>
      <p:sp>
        <p:nvSpPr>
          <p:cNvPr id="24579" name="AutoShape 4"/>
          <p:cNvSpPr/>
          <p:nvPr/>
        </p:nvSpPr>
        <p:spPr>
          <a:xfrm>
            <a:off x="1905000" y="2349500"/>
            <a:ext cx="152400" cy="1295400"/>
          </a:xfrm>
          <a:prstGeom prst="leftBrace">
            <a:avLst>
              <a:gd name="adj1" fmla="val 7083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24580" name="Rectangle 8"/>
          <p:cNvSpPr/>
          <p:nvPr/>
        </p:nvSpPr>
        <p:spPr>
          <a:xfrm>
            <a:off x="2195513" y="993775"/>
            <a:ext cx="2052637" cy="779463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noFill/>
          </a:ln>
        </p:spPr>
        <p:txBody>
          <a:bodyPr anchor="b"/>
          <a:lstStyle/>
          <a:p>
            <a:pPr algn="ctr"/>
            <a:r>
              <a:rPr lang="zh-CN" altLang="en-US" sz="4400" b="1" dirty="0">
                <a:solidFill>
                  <a:schemeClr val="tx2"/>
                </a:solidFill>
                <a:latin typeface="Tahoma" panose="020B0604030504040204" pitchFamily="34" charset="0"/>
              </a:rPr>
              <a:t>概  述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1763713" y="981075"/>
            <a:ext cx="3960812" cy="576263"/>
          </a:xfrm>
          <a:ln/>
        </p:spPr>
        <p:txBody>
          <a:bodyPr vert="horz" wrap="square" lIns="91440" tIns="45720" rIns="91440" bIns="45720" anchor="b"/>
          <a:lstStyle/>
          <a:p>
            <a:pPr eaLnBrk="1" hangingPunct="1"/>
            <a:r>
              <a:rPr lang="zh-CN" altLang="en-US" b="1" dirty="0"/>
              <a:t>主要病因病机</a:t>
            </a:r>
            <a:endParaRPr lang="zh-CN" altLang="en-US" dirty="0"/>
          </a:p>
        </p:txBody>
      </p:sp>
      <p:sp>
        <p:nvSpPr>
          <p:cNvPr id="25603" name="Rectangle 3"/>
          <p:cNvSpPr>
            <a:spLocks noGrp="1"/>
          </p:cNvSpPr>
          <p:nvPr>
            <p:ph idx="1"/>
          </p:nvPr>
        </p:nvSpPr>
        <p:spPr>
          <a:xfrm>
            <a:off x="1182688" y="2376488"/>
            <a:ext cx="6197600" cy="3716337"/>
          </a:xfrm>
          <a:ln>
            <a:solidFill>
              <a:schemeClr val="hlink">
                <a:alpha val="100000"/>
              </a:schemeClr>
            </a:solidFill>
            <a:miter/>
          </a:ln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3600" b="1" dirty="0"/>
              <a:t>不通则痛---</a:t>
            </a:r>
          </a:p>
          <a:p>
            <a:pPr eaLnBrk="1" hangingPunct="1">
              <a:buNone/>
            </a:pPr>
            <a:r>
              <a:rPr lang="zh-CN" altLang="en-US" sz="3600" b="1" dirty="0"/>
              <a:t>          实证（气滞、寒凝）</a:t>
            </a:r>
          </a:p>
          <a:p>
            <a:pPr eaLnBrk="1" hangingPunct="1">
              <a:buNone/>
            </a:pPr>
            <a:endParaRPr lang="zh-CN" altLang="en-US" sz="3600" b="1" dirty="0"/>
          </a:p>
          <a:p>
            <a:pPr eaLnBrk="1" hangingPunct="1"/>
            <a:r>
              <a:rPr lang="zh-CN" altLang="en-US" sz="3600" b="1" dirty="0"/>
              <a:t>不荣则痛---</a:t>
            </a:r>
          </a:p>
          <a:p>
            <a:pPr eaLnBrk="1" hangingPunct="1">
              <a:buNone/>
            </a:pPr>
            <a:r>
              <a:rPr lang="zh-CN" altLang="en-US" sz="3600" b="1" dirty="0"/>
              <a:t>          虚证（气血不足)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908175" y="836613"/>
            <a:ext cx="3060700" cy="779463"/>
          </a:xfrm>
          <a:gradFill rotWithShape="1">
            <a:gsLst>
              <a:gs pos="0">
                <a:srgbClr val="0033CC"/>
              </a:gs>
              <a:gs pos="50000">
                <a:schemeClr val="bg1"/>
              </a:gs>
              <a:gs pos="100000">
                <a:srgbClr val="0033CC"/>
              </a:gs>
            </a:gsLst>
            <a:lin ang="5400000" scaled="1"/>
          </a:gradFill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1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诊断要点</a:t>
            </a:r>
            <a:r>
              <a:rPr kumimoji="1" lang="zh-CN" altLang="en-US" sz="4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1182688" y="2451100"/>
            <a:ext cx="6269037" cy="3498850"/>
          </a:xfrm>
          <a:ln/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en-US" altLang="zh-CN" b="1" dirty="0"/>
              <a:t>1</a:t>
            </a:r>
            <a:r>
              <a:rPr lang="zh-CN" altLang="en-US" b="1" dirty="0"/>
              <a:t>、经期或行经前后小腹疼痛，随着月经周期而发作。</a:t>
            </a:r>
          </a:p>
          <a:p>
            <a:pPr eaLnBrk="1" hangingPunct="1">
              <a:buNone/>
            </a:pPr>
            <a:endParaRPr lang="zh-CN" altLang="en-US" b="1" dirty="0"/>
          </a:p>
          <a:p>
            <a:pPr eaLnBrk="1" hangingPunct="1"/>
            <a:r>
              <a:rPr lang="en-US" altLang="zh-CN" b="1" dirty="0"/>
              <a:t>2</a:t>
            </a:r>
            <a:r>
              <a:rPr lang="zh-CN" altLang="en-US" b="1" dirty="0"/>
              <a:t>、疼痛可放射到胁肋、乳房、腰骶部、股内侧、阴道或肛门等处。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1267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1908175" y="836613"/>
            <a:ext cx="3060700" cy="779463"/>
          </a:xfrm>
          <a:gradFill rotWithShape="1">
            <a:gsLst>
              <a:gs pos="0">
                <a:srgbClr val="0033CC"/>
              </a:gs>
              <a:gs pos="50000">
                <a:schemeClr val="bg1"/>
              </a:gs>
              <a:gs pos="100000">
                <a:srgbClr val="0033CC"/>
              </a:gs>
            </a:gsLst>
            <a:lin ang="5400000" scaled="1"/>
          </a:gradFill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1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诊断要点</a:t>
            </a:r>
            <a:r>
              <a:rPr kumimoji="1" lang="zh-CN" altLang="en-US" sz="4400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32771" name="Rectangle 3"/>
          <p:cNvSpPr>
            <a:spLocks noGrp="1"/>
          </p:cNvSpPr>
          <p:nvPr>
            <p:ph idx="1"/>
          </p:nvPr>
        </p:nvSpPr>
        <p:spPr>
          <a:xfrm>
            <a:off x="1182688" y="2017713"/>
            <a:ext cx="6484937" cy="4114800"/>
          </a:xfrm>
          <a:ln/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en-US" altLang="zh-CN" b="1" dirty="0"/>
              <a:t>3</a:t>
            </a:r>
            <a:r>
              <a:rPr lang="zh-CN" altLang="en-US" b="1" dirty="0"/>
              <a:t>、一般于经期来潮前数小时即已感到疼痛，成为月经来潮之先兆。甚者疼痛难忍，面青肢冷，呕吐汗出，周身无力，甚至晕厥。</a:t>
            </a:r>
          </a:p>
          <a:p>
            <a:pPr eaLnBrk="1" hangingPunct="1">
              <a:buNone/>
            </a:pPr>
            <a:endParaRPr lang="zh-CN" altLang="en-US" b="1" dirty="0"/>
          </a:p>
          <a:p>
            <a:pPr eaLnBrk="1" hangingPunct="1"/>
            <a:r>
              <a:rPr lang="en-US" altLang="zh-CN" b="1" dirty="0"/>
              <a:t>4</a:t>
            </a:r>
            <a:r>
              <a:rPr lang="zh-CN" altLang="en-US" b="1" dirty="0"/>
              <a:t>、妇科检查、盆腔</a:t>
            </a:r>
            <a:r>
              <a:rPr lang="en-US" altLang="zh-CN" b="1" dirty="0"/>
              <a:t>B</a:t>
            </a:r>
            <a:r>
              <a:rPr lang="zh-CN" altLang="en-US" b="1" dirty="0"/>
              <a:t>超扫描和腹腔镜检查有助于诊断。</a:t>
            </a:r>
            <a:r>
              <a:rPr lang="zh-CN" altLang="en-US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/>
          </p:cNvSpPr>
          <p:nvPr>
            <p:ph type="title"/>
          </p:nvPr>
        </p:nvSpPr>
        <p:spPr>
          <a:xfrm>
            <a:off x="1727200" y="765175"/>
            <a:ext cx="3852863" cy="779463"/>
          </a:xfrm>
          <a:ln/>
        </p:spPr>
        <p:txBody>
          <a:bodyPr vert="horz" wrap="square" lIns="91440" tIns="45720" rIns="91440" bIns="45720" anchor="b"/>
          <a:lstStyle/>
          <a:p>
            <a:pPr algn="ctr" eaLnBrk="1" hangingPunct="1"/>
            <a:r>
              <a:rPr lang="zh-CN" altLang="en-US" b="1" dirty="0"/>
              <a:t>痛经虚实辨别</a:t>
            </a:r>
          </a:p>
        </p:txBody>
      </p:sp>
      <p:sp>
        <p:nvSpPr>
          <p:cNvPr id="28675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3600" b="1" u="sng" dirty="0">
                <a:solidFill>
                  <a:schemeClr val="hlink"/>
                </a:solidFill>
              </a:rPr>
              <a:t>实证特点：</a:t>
            </a:r>
            <a:r>
              <a:rPr lang="zh-CN" altLang="en-US" sz="3600" b="1" dirty="0"/>
              <a:t> </a:t>
            </a:r>
          </a:p>
          <a:p>
            <a:pPr eaLnBrk="1" hangingPunct="1">
              <a:buNone/>
            </a:pPr>
            <a:r>
              <a:rPr lang="zh-CN" altLang="en-US" sz="3600" b="1" dirty="0"/>
              <a:t>   行经前期或经期、剧烈、拒按、经色紫红或紫黑</a:t>
            </a:r>
          </a:p>
          <a:p>
            <a:pPr eaLnBrk="1" hangingPunct="1"/>
            <a:r>
              <a:rPr lang="zh-CN" altLang="en-US" sz="3600" b="1" u="sng" dirty="0">
                <a:solidFill>
                  <a:schemeClr val="hlink"/>
                </a:solidFill>
              </a:rPr>
              <a:t>虚证特点：</a:t>
            </a:r>
          </a:p>
          <a:p>
            <a:pPr eaLnBrk="1" hangingPunct="1">
              <a:buNone/>
            </a:pPr>
            <a:r>
              <a:rPr lang="zh-CN" altLang="en-US" sz="3600" b="1" dirty="0"/>
              <a:t>   行经后期、隐痛、喜按、色淡、量少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>
          <a:xfrm>
            <a:off x="2051050" y="908050"/>
            <a:ext cx="1981200" cy="852488"/>
          </a:xfrm>
          <a:ln/>
        </p:spPr>
        <p:txBody>
          <a:bodyPr vert="horz" wrap="square" lIns="91440" tIns="45720" rIns="91440" bIns="45720" anchor="b"/>
          <a:lstStyle/>
          <a:p>
            <a:pPr algn="ctr" eaLnBrk="1" hangingPunct="1"/>
            <a:r>
              <a:rPr lang="zh-CN" altLang="en-US" sz="4800" b="1" dirty="0"/>
              <a:t>辨  证</a:t>
            </a:r>
          </a:p>
        </p:txBody>
      </p:sp>
      <p:sp>
        <p:nvSpPr>
          <p:cNvPr id="15363" name="Rectangle 3"/>
          <p:cNvSpPr>
            <a:spLocks noGrp="1"/>
          </p:cNvSpPr>
          <p:nvPr>
            <p:ph idx="1"/>
          </p:nvPr>
        </p:nvSpPr>
        <p:spPr>
          <a:xfrm>
            <a:off x="611188" y="1844675"/>
            <a:ext cx="7993062" cy="4608513"/>
          </a:xfrm>
          <a:ln/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sz="3600" b="1" dirty="0"/>
              <a:t> </a:t>
            </a:r>
            <a:r>
              <a:rPr lang="zh-CN" altLang="en-US" sz="2800" b="1" dirty="0"/>
              <a:t>  </a:t>
            </a:r>
            <a:r>
              <a:rPr lang="zh-CN" altLang="en-US" sz="2800" b="1" u="sng" dirty="0">
                <a:solidFill>
                  <a:schemeClr val="hlink"/>
                </a:solidFill>
              </a:rPr>
              <a:t>实证</a:t>
            </a:r>
            <a:endParaRPr lang="zh-CN" altLang="en-US" sz="2800" b="1" dirty="0"/>
          </a:p>
          <a:p>
            <a:pPr eaLnBrk="1" hangingPunct="1">
              <a:buFont typeface="Wingdings" panose="05000000000000000000" pitchFamily="2" charset="2"/>
              <a:buChar char="v"/>
            </a:pPr>
            <a:r>
              <a:rPr lang="zh-CN" altLang="en-US" sz="2800" b="1" dirty="0"/>
              <a:t>气滞血瘀：有血块，排出痛减，伴乳胀痛、舌有瘀斑、脉细弦。</a:t>
            </a:r>
          </a:p>
          <a:p>
            <a:pPr eaLnBrk="1" hangingPunct="1">
              <a:buFont typeface="Wingdings" panose="05000000000000000000" pitchFamily="2" charset="2"/>
              <a:buChar char="v"/>
            </a:pPr>
            <a:r>
              <a:rPr lang="zh-CN" altLang="en-US" sz="2800" b="1" dirty="0"/>
              <a:t>寒湿凝滞：得热则舒，伴便溏、怕冷，腰脊痛，苔白腻，脉沉紧。</a:t>
            </a:r>
          </a:p>
          <a:p>
            <a:pPr eaLnBrk="1" hangingPunct="1">
              <a:buNone/>
            </a:pPr>
            <a:r>
              <a:rPr lang="zh-CN" altLang="en-US" sz="2800" b="1" dirty="0">
                <a:solidFill>
                  <a:schemeClr val="hlink"/>
                </a:solidFill>
              </a:rPr>
              <a:t>   </a:t>
            </a:r>
            <a:r>
              <a:rPr lang="zh-CN" altLang="en-US" sz="2800" b="1" u="sng" dirty="0">
                <a:solidFill>
                  <a:schemeClr val="hlink"/>
                </a:solidFill>
              </a:rPr>
              <a:t>虚证</a:t>
            </a:r>
          </a:p>
          <a:p>
            <a:pPr eaLnBrk="1" hangingPunct="1">
              <a:buFont typeface="Wingdings" panose="05000000000000000000" pitchFamily="2" charset="2"/>
              <a:buChar char="v"/>
            </a:pPr>
            <a:r>
              <a:rPr lang="zh-CN" altLang="en-US" sz="2800" b="1" dirty="0"/>
              <a:t>气血不足：面色苍白，乏力，懒言，舌淡，舌体胖大边有齿痕，脉细弱。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>
          <a:xfrm>
            <a:off x="2124075" y="908050"/>
            <a:ext cx="2989263" cy="852488"/>
          </a:xfrm>
          <a:gradFill rotWithShape="1">
            <a:gsLst>
              <a:gs pos="0">
                <a:schemeClr val="bg1">
                  <a:alpha val="100000"/>
                </a:schemeClr>
              </a:gs>
              <a:gs pos="100000">
                <a:srgbClr val="FF8F8F">
                  <a:alpha val="100000"/>
                </a:srgbClr>
              </a:gs>
            </a:gsLst>
            <a:lin ang="18900000" scaled="1"/>
            <a:tileRect/>
          </a:gradFill>
          <a:ln/>
        </p:spPr>
        <p:txBody>
          <a:bodyPr vert="horz" wrap="square" lIns="91440" tIns="45720" rIns="91440" bIns="45720" anchor="b"/>
          <a:lstStyle/>
          <a:p>
            <a:pPr algn="ctr" eaLnBrk="1" hangingPunct="1"/>
            <a:r>
              <a:rPr lang="zh-CN" altLang="en-US" sz="4800" b="1" dirty="0"/>
              <a:t>中医治疗</a:t>
            </a:r>
          </a:p>
        </p:txBody>
      </p:sp>
      <p:sp>
        <p:nvSpPr>
          <p:cNvPr id="33795" name="Rectangle 3"/>
          <p:cNvSpPr>
            <a:spLocks noGrp="1"/>
          </p:cNvSpPr>
          <p:nvPr>
            <p:ph idx="1"/>
          </p:nvPr>
        </p:nvSpPr>
        <p:spPr>
          <a:xfrm>
            <a:off x="1182688" y="2305050"/>
            <a:ext cx="3965575" cy="3716338"/>
          </a:xfrm>
          <a:ln>
            <a:solidFill>
              <a:srgbClr val="0033CC">
                <a:alpha val="100000"/>
              </a:srgbClr>
            </a:solidFill>
            <a:miter/>
          </a:ln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3600" b="1" dirty="0"/>
              <a:t>针灸治疗</a:t>
            </a:r>
          </a:p>
          <a:p>
            <a:pPr eaLnBrk="1" hangingPunct="1">
              <a:buNone/>
            </a:pPr>
            <a:r>
              <a:rPr lang="zh-CN" altLang="en-US" sz="3600" b="1" dirty="0"/>
              <a:t>          体针疗法</a:t>
            </a:r>
          </a:p>
          <a:p>
            <a:pPr eaLnBrk="1" hangingPunct="1">
              <a:buNone/>
            </a:pPr>
            <a:r>
              <a:rPr lang="zh-CN" altLang="en-US" sz="3600" b="1" dirty="0"/>
              <a:t>          其他疗法</a:t>
            </a:r>
          </a:p>
          <a:p>
            <a:pPr eaLnBrk="1" hangingPunct="1">
              <a:buNone/>
            </a:pPr>
            <a:endParaRPr lang="zh-CN" altLang="en-US" sz="3600" b="1" dirty="0"/>
          </a:p>
          <a:p>
            <a:pPr eaLnBrk="1" hangingPunct="1"/>
            <a:r>
              <a:rPr lang="zh-CN" altLang="en-US" sz="3600" b="1" dirty="0"/>
              <a:t>辨证论治（中药）</a:t>
            </a:r>
          </a:p>
        </p:txBody>
      </p:sp>
      <p:pic>
        <p:nvPicPr>
          <p:cNvPr id="30724" name="Picture 5" descr="img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0063" y="3213100"/>
            <a:ext cx="2592387" cy="1071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5" name="Rectangle 6"/>
          <p:cNvSpPr/>
          <p:nvPr/>
        </p:nvSpPr>
        <p:spPr>
          <a:xfrm>
            <a:off x="5148263" y="4724400"/>
            <a:ext cx="3455987" cy="1296988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/>
          </p:cNvSpPr>
          <p:nvPr>
            <p:ph type="title"/>
          </p:nvPr>
        </p:nvSpPr>
        <p:spPr>
          <a:xfrm>
            <a:off x="2124075" y="908050"/>
            <a:ext cx="2989263" cy="852488"/>
          </a:xfrm>
          <a:gradFill rotWithShape="1">
            <a:gsLst>
              <a:gs pos="0">
                <a:schemeClr val="bg1">
                  <a:alpha val="100000"/>
                </a:schemeClr>
              </a:gs>
              <a:gs pos="100000">
                <a:srgbClr val="FF8F8F">
                  <a:alpha val="100000"/>
                </a:srgbClr>
              </a:gs>
            </a:gsLst>
            <a:lin ang="18900000" scaled="1"/>
            <a:tileRect/>
          </a:gradFill>
          <a:ln/>
        </p:spPr>
        <p:txBody>
          <a:bodyPr vert="horz" wrap="square" lIns="91440" tIns="45720" rIns="91440" bIns="45720" anchor="b"/>
          <a:lstStyle/>
          <a:p>
            <a:pPr algn="ctr" eaLnBrk="1" hangingPunct="1"/>
            <a:r>
              <a:rPr lang="zh-CN" altLang="en-US" sz="4800" b="1" dirty="0"/>
              <a:t>中医治疗</a:t>
            </a:r>
          </a:p>
        </p:txBody>
      </p:sp>
      <p:sp>
        <p:nvSpPr>
          <p:cNvPr id="35843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  <a:buNone/>
            </a:pPr>
            <a:r>
              <a:rPr lang="zh-CN" altLang="en-US" b="1" dirty="0"/>
              <a:t>   </a:t>
            </a:r>
            <a:r>
              <a:rPr lang="zh-CN" altLang="en-US" sz="4000" b="1" dirty="0">
                <a:latin typeface="隶书" panose="02010509060101010101" pitchFamily="49" charset="-122"/>
                <a:ea typeface="隶书" panose="02010509060101010101" pitchFamily="49" charset="-122"/>
              </a:rPr>
              <a:t>治 法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b="1" dirty="0"/>
              <a:t>寒湿凝滞、气滞血瘀</a:t>
            </a:r>
            <a:r>
              <a:rPr lang="en-US" altLang="zh-CN" b="1" dirty="0"/>
              <a:t>---- 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b="1" dirty="0"/>
              <a:t>                    温经散寒、化瘀止痛，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b="1" dirty="0"/>
              <a:t>                    针灸并用，泻法；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b="1" dirty="0"/>
              <a:t>气血不足</a:t>
            </a:r>
            <a:r>
              <a:rPr lang="en-US" altLang="zh-CN" b="1" dirty="0"/>
              <a:t>----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b="1" dirty="0"/>
              <a:t>                    益气养血、调补冲任，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b="1" dirty="0"/>
              <a:t>                    针灸并用，补法。</a:t>
            </a:r>
          </a:p>
        </p:txBody>
      </p:sp>
      <p:sp>
        <p:nvSpPr>
          <p:cNvPr id="31748" name="Text Box 5"/>
          <p:cNvSpPr txBox="1"/>
          <p:nvPr/>
        </p:nvSpPr>
        <p:spPr>
          <a:xfrm>
            <a:off x="6115050" y="1216025"/>
            <a:ext cx="1622425" cy="528638"/>
          </a:xfrm>
          <a:prstGeom prst="rect">
            <a:avLst/>
          </a:prstGeom>
          <a:noFill/>
          <a:ln w="9525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hlink"/>
                </a:solidFill>
                <a:latin typeface="Tahoma" panose="020B0604030504040204" pitchFamily="34" charset="0"/>
              </a:rPr>
              <a:t>针灸治疗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/>
          </p:cNvSpPr>
          <p:nvPr>
            <p:ph type="title"/>
          </p:nvPr>
        </p:nvSpPr>
        <p:spPr>
          <a:xfrm>
            <a:off x="1228725" y="747713"/>
            <a:ext cx="5602288" cy="792162"/>
          </a:xfrm>
          <a:gradFill rotWithShape="1">
            <a:gsLst>
              <a:gs pos="0">
                <a:srgbClr val="D5A97D">
                  <a:alpha val="100000"/>
                </a:srgbClr>
              </a:gs>
              <a:gs pos="100000">
                <a:schemeClr val="bg1">
                  <a:alpha val="100000"/>
                </a:schemeClr>
              </a:gs>
            </a:gsLst>
            <a:lin ang="0" scaled="1"/>
            <a:tileRect/>
          </a:gradFill>
          <a:ln/>
        </p:spPr>
        <p:txBody>
          <a:bodyPr vert="horz" wrap="square" lIns="91440" tIns="45720" rIns="91440" bIns="45720" anchor="b"/>
          <a:lstStyle/>
          <a:p>
            <a:pPr eaLnBrk="1" hangingPunct="1"/>
            <a:r>
              <a:rPr lang="zh-CN" altLang="en-US" b="1" dirty="0"/>
              <a:t>艾灸疗法的作用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idx="1"/>
          </p:nvPr>
        </p:nvSpPr>
        <p:spPr>
          <a:xfrm>
            <a:off x="2757488" y="2698750"/>
            <a:ext cx="4284663" cy="2357438"/>
          </a:xfrm>
          <a:gradFill rotWithShape="1">
            <a:gsLst>
              <a:gs pos="0">
                <a:srgbClr val="CC99FF"/>
              </a:gs>
              <a:gs pos="50000">
                <a:schemeClr val="bg1"/>
              </a:gs>
              <a:gs pos="100000">
                <a:srgbClr val="CC99FF"/>
              </a:gs>
            </a:gsLst>
            <a:lin ang="5400000" scaled="1"/>
          </a:gradFill>
          <a:ln>
            <a:solidFill>
              <a:srgbClr val="C0C0C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/>
            </a:pPr>
            <a:r>
              <a:rPr kumimoji="1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疏风解表，温散寒邪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/>
            </a:pPr>
            <a:r>
              <a:rPr kumimoji="1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温通经络，活血通痹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/>
            </a:pPr>
            <a:r>
              <a:rPr kumimoji="1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回阳固脱，消瘀散结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/>
            </a:pPr>
            <a:r>
              <a:rPr kumimoji="1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防病保健 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2124075" y="908050"/>
            <a:ext cx="2989263" cy="852488"/>
          </a:xfrm>
          <a:gradFill rotWithShape="1">
            <a:gsLst>
              <a:gs pos="0">
                <a:schemeClr val="bg1">
                  <a:alpha val="100000"/>
                </a:schemeClr>
              </a:gs>
              <a:gs pos="100000">
                <a:srgbClr val="FF8F8F">
                  <a:alpha val="100000"/>
                </a:srgbClr>
              </a:gs>
            </a:gsLst>
            <a:lin ang="18900000" scaled="1"/>
            <a:tileRect/>
          </a:gradFill>
          <a:ln/>
        </p:spPr>
        <p:txBody>
          <a:bodyPr vert="horz" wrap="square" lIns="91440" tIns="45720" rIns="91440" bIns="45720" anchor="b"/>
          <a:lstStyle/>
          <a:p>
            <a:pPr algn="ctr" eaLnBrk="1" hangingPunct="1"/>
            <a:r>
              <a:rPr lang="zh-CN" altLang="en-US" sz="4800" b="1" dirty="0"/>
              <a:t>中医治疗</a:t>
            </a:r>
          </a:p>
        </p:txBody>
      </p:sp>
      <p:sp>
        <p:nvSpPr>
          <p:cNvPr id="37891" name="Rectangle 3"/>
          <p:cNvSpPr>
            <a:spLocks noGrp="1"/>
          </p:cNvSpPr>
          <p:nvPr>
            <p:ph idx="1"/>
          </p:nvPr>
        </p:nvSpPr>
        <p:spPr>
          <a:xfrm>
            <a:off x="971550" y="2205038"/>
            <a:ext cx="7772400" cy="3932237"/>
          </a:xfrm>
          <a:ln/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80000"/>
              </a:lnSpc>
              <a:buNone/>
            </a:pPr>
            <a:r>
              <a:rPr lang="zh-CN" altLang="en-US" sz="4000" b="1" dirty="0">
                <a:latin typeface="隶书" panose="02010509060101010101" pitchFamily="49" charset="-122"/>
                <a:ea typeface="隶书" panose="02010509060101010101" pitchFamily="49" charset="-122"/>
              </a:rPr>
              <a:t>穴 位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/>
              <a:t>以足太阴经腧穴和任脉腧穴为主。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/>
              <a:t>关元，三阴交，地机，十七椎</a:t>
            </a:r>
          </a:p>
          <a:p>
            <a:pPr eaLnBrk="1" hangingPunct="1">
              <a:lnSpc>
                <a:spcPct val="80000"/>
              </a:lnSpc>
              <a:buNone/>
            </a:pPr>
            <a:endParaRPr lang="zh-CN" altLang="en-US" sz="28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4000" b="1" dirty="0">
                <a:ea typeface="隶书" panose="02010509060101010101" pitchFamily="49" charset="-122"/>
              </a:rPr>
              <a:t>穴位加减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/>
              <a:t>寒湿凝滞</a:t>
            </a:r>
            <a:r>
              <a:rPr lang="zh-CN" altLang="en-US" sz="2800" b="1" dirty="0">
                <a:solidFill>
                  <a:schemeClr val="hlink"/>
                </a:solidFill>
              </a:rPr>
              <a:t>加灸</a:t>
            </a:r>
            <a:r>
              <a:rPr lang="zh-CN" altLang="en-US" sz="2800" b="1" dirty="0"/>
              <a:t>水道温经止痛；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/>
              <a:t>气血瘀滞</a:t>
            </a:r>
            <a:r>
              <a:rPr lang="zh-CN" altLang="en-US" sz="2800" b="1" dirty="0">
                <a:solidFill>
                  <a:schemeClr val="hlink"/>
                </a:solidFill>
              </a:rPr>
              <a:t>加</a:t>
            </a:r>
            <a:r>
              <a:rPr lang="zh-CN" altLang="en-US" sz="2800" b="1" dirty="0"/>
              <a:t>合谷、太冲、次髎调气活血；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/>
              <a:t>气血不足</a:t>
            </a:r>
            <a:r>
              <a:rPr lang="zh-CN" altLang="en-US" sz="2800" b="1" dirty="0">
                <a:solidFill>
                  <a:schemeClr val="hlink"/>
                </a:solidFill>
              </a:rPr>
              <a:t>加</a:t>
            </a:r>
            <a:r>
              <a:rPr lang="zh-CN" altLang="en-US" sz="2800" b="1" dirty="0"/>
              <a:t>血海、脾俞、足三里益气养血止痛</a:t>
            </a:r>
          </a:p>
        </p:txBody>
      </p:sp>
      <p:sp>
        <p:nvSpPr>
          <p:cNvPr id="32772" name="Text Box 4"/>
          <p:cNvSpPr txBox="1"/>
          <p:nvPr/>
        </p:nvSpPr>
        <p:spPr>
          <a:xfrm>
            <a:off x="6115050" y="1216025"/>
            <a:ext cx="1622425" cy="528638"/>
          </a:xfrm>
          <a:prstGeom prst="rect">
            <a:avLst/>
          </a:prstGeom>
          <a:noFill/>
          <a:ln w="9525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hlink"/>
                </a:solidFill>
                <a:latin typeface="Tahoma" panose="020B0604030504040204" pitchFamily="34" charset="0"/>
              </a:rPr>
              <a:t>针灸治疗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/>
          </p:nvPr>
        </p:nvSpPr>
        <p:spPr>
          <a:xfrm>
            <a:off x="2124075" y="908050"/>
            <a:ext cx="2989263" cy="852488"/>
          </a:xfrm>
          <a:gradFill rotWithShape="1">
            <a:gsLst>
              <a:gs pos="0">
                <a:schemeClr val="bg1">
                  <a:alpha val="100000"/>
                </a:schemeClr>
              </a:gs>
              <a:gs pos="100000">
                <a:srgbClr val="FF8F8F">
                  <a:alpha val="100000"/>
                </a:srgbClr>
              </a:gs>
            </a:gsLst>
            <a:lin ang="18900000" scaled="1"/>
            <a:tileRect/>
          </a:gradFill>
          <a:ln/>
        </p:spPr>
        <p:txBody>
          <a:bodyPr vert="horz" wrap="square" lIns="91440" tIns="45720" rIns="91440" bIns="45720" anchor="b"/>
          <a:lstStyle/>
          <a:p>
            <a:pPr algn="ctr" eaLnBrk="1" hangingPunct="1"/>
            <a:r>
              <a:rPr lang="zh-CN" altLang="en-US" sz="4800" b="1" dirty="0"/>
              <a:t>中医治疗</a:t>
            </a:r>
          </a:p>
        </p:txBody>
      </p:sp>
      <p:sp>
        <p:nvSpPr>
          <p:cNvPr id="1027" name="Rectangle 3"/>
          <p:cNvSpPr>
            <a:spLocks noGrp="1"/>
          </p:cNvSpPr>
          <p:nvPr>
            <p:ph idx="1"/>
          </p:nvPr>
        </p:nvSpPr>
        <p:spPr>
          <a:xfrm>
            <a:off x="1182688" y="2520950"/>
            <a:ext cx="7772400" cy="3716338"/>
          </a:xfrm>
          <a:ln/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b="1" dirty="0"/>
              <a:t>            </a:t>
            </a:r>
            <a:r>
              <a:rPr lang="zh-CN" altLang="en-US" b="1" u="sng" dirty="0">
                <a:solidFill>
                  <a:schemeClr val="hlink"/>
                </a:solidFill>
              </a:rPr>
              <a:t>关元</a:t>
            </a:r>
            <a:r>
              <a:rPr lang="zh-CN" altLang="en-US" b="1" dirty="0">
                <a:latin typeface="Times New Roman" panose="02020603050405020304" pitchFamily="18" charset="0"/>
              </a:rPr>
              <a:t>—</a:t>
            </a:r>
            <a:r>
              <a:rPr lang="zh-CN" altLang="en-US" b="1" dirty="0"/>
              <a:t>任脉穴，通调冲任之气，</a:t>
            </a:r>
          </a:p>
          <a:p>
            <a:pPr eaLnBrk="1" hangingPunct="1">
              <a:buNone/>
            </a:pPr>
            <a:r>
              <a:rPr lang="zh-CN" altLang="en-US" b="1" dirty="0"/>
              <a:t>                     散寒行气。(局部取穴)</a:t>
            </a:r>
          </a:p>
          <a:p>
            <a:pPr eaLnBrk="1" hangingPunct="1">
              <a:buNone/>
            </a:pPr>
            <a:r>
              <a:rPr lang="zh-CN" altLang="en-US" b="1" dirty="0"/>
              <a:t>            </a:t>
            </a:r>
            <a:r>
              <a:rPr lang="zh-CN" altLang="en-US" b="1" dirty="0">
                <a:hlinkClick r:id="" action="ppaction://noaction"/>
              </a:rPr>
              <a:t>三阴交</a:t>
            </a:r>
            <a:r>
              <a:rPr lang="zh-CN" altLang="en-US" b="1" dirty="0">
                <a:latin typeface="Times New Roman" panose="02020603050405020304" pitchFamily="18" charset="0"/>
              </a:rPr>
              <a:t>—</a:t>
            </a:r>
            <a:r>
              <a:rPr lang="zh-CN" altLang="en-US" b="1" dirty="0"/>
              <a:t>足三阴经交会穴，可通经</a:t>
            </a:r>
          </a:p>
          <a:p>
            <a:pPr eaLnBrk="1" hangingPunct="1">
              <a:buNone/>
            </a:pPr>
            <a:r>
              <a:rPr lang="zh-CN" altLang="en-US" b="1" dirty="0"/>
              <a:t>                        止痛。(远部取穴)</a:t>
            </a:r>
          </a:p>
          <a:p>
            <a:pPr eaLnBrk="1" hangingPunct="1">
              <a:buNone/>
            </a:pPr>
            <a:r>
              <a:rPr lang="zh-CN" altLang="en-US" b="1" dirty="0"/>
              <a:t>            </a:t>
            </a:r>
            <a:r>
              <a:rPr lang="zh-CN" altLang="en-US" b="1" u="sng" dirty="0">
                <a:solidFill>
                  <a:schemeClr val="hlink"/>
                </a:solidFill>
              </a:rPr>
              <a:t>地机</a:t>
            </a:r>
            <a:r>
              <a:rPr lang="zh-CN" altLang="en-US" b="1" dirty="0">
                <a:latin typeface="Times New Roman" panose="02020603050405020304" pitchFamily="18" charset="0"/>
              </a:rPr>
              <a:t>—</a:t>
            </a:r>
            <a:r>
              <a:rPr lang="zh-CN" altLang="en-US" b="1" dirty="0"/>
              <a:t>足太阴脾经郄穴，止痛效穴</a:t>
            </a:r>
            <a:endParaRPr lang="en-US" altLang="zh-CN" b="1" u="sng" dirty="0">
              <a:solidFill>
                <a:schemeClr val="hlink"/>
              </a:solidFill>
            </a:endParaRPr>
          </a:p>
          <a:p>
            <a:pPr eaLnBrk="1" hangingPunct="1">
              <a:buNone/>
            </a:pPr>
            <a:r>
              <a:rPr lang="zh-CN" altLang="en-US" b="1" dirty="0"/>
              <a:t>            </a:t>
            </a:r>
            <a:r>
              <a:rPr lang="zh-CN" altLang="en-US" b="1" u="sng" dirty="0">
                <a:solidFill>
                  <a:schemeClr val="hlink"/>
                </a:solidFill>
              </a:rPr>
              <a:t>十七椎</a:t>
            </a:r>
            <a:r>
              <a:rPr lang="zh-CN" altLang="en-US" b="1" dirty="0">
                <a:latin typeface="Times New Roman" panose="02020603050405020304" pitchFamily="18" charset="0"/>
              </a:rPr>
              <a:t>—</a:t>
            </a:r>
            <a:r>
              <a:rPr lang="zh-CN" altLang="en-US" b="1" dirty="0"/>
              <a:t>活血调经止痛(经验穴)</a:t>
            </a:r>
          </a:p>
        </p:txBody>
      </p:sp>
      <p:sp>
        <p:nvSpPr>
          <p:cNvPr id="33796" name="AutoShape 5"/>
          <p:cNvSpPr/>
          <p:nvPr/>
        </p:nvSpPr>
        <p:spPr>
          <a:xfrm>
            <a:off x="2339975" y="2708275"/>
            <a:ext cx="287338" cy="3168650"/>
          </a:xfrm>
          <a:prstGeom prst="leftBrace">
            <a:avLst>
              <a:gd name="adj1" fmla="val 91896"/>
              <a:gd name="adj2" fmla="val 48856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33797" name="Text Box 6"/>
          <p:cNvSpPr txBox="1"/>
          <p:nvPr/>
        </p:nvSpPr>
        <p:spPr>
          <a:xfrm>
            <a:off x="6115050" y="1216025"/>
            <a:ext cx="1622425" cy="528638"/>
          </a:xfrm>
          <a:prstGeom prst="rect">
            <a:avLst/>
          </a:prstGeom>
          <a:noFill/>
          <a:ln w="9525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hlink"/>
                </a:solidFill>
                <a:latin typeface="Tahoma" panose="020B0604030504040204" pitchFamily="34" charset="0"/>
              </a:rPr>
              <a:t>针灸治疗</a:t>
            </a:r>
          </a:p>
        </p:txBody>
      </p:sp>
      <p:sp>
        <p:nvSpPr>
          <p:cNvPr id="33798" name="Text Box 7"/>
          <p:cNvSpPr txBox="1"/>
          <p:nvPr/>
        </p:nvSpPr>
        <p:spPr>
          <a:xfrm>
            <a:off x="755650" y="3573463"/>
            <a:ext cx="1368425" cy="1200150"/>
          </a:xfrm>
          <a:prstGeom prst="rect">
            <a:avLst/>
          </a:prstGeom>
          <a:noFill/>
          <a:ln w="9525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dirty="0">
                <a:latin typeface="Tahoma" panose="020B0604030504040204" pitchFamily="34" charset="0"/>
                <a:ea typeface="隶书" panose="02010509060101010101" pitchFamily="49" charset="-122"/>
              </a:rPr>
              <a:t>主 穴释 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/>
          </p:cNvSpPr>
          <p:nvPr>
            <p:ph idx="1"/>
          </p:nvPr>
        </p:nvSpPr>
        <p:spPr>
          <a:xfrm>
            <a:off x="990600" y="2852738"/>
            <a:ext cx="5668963" cy="2490787"/>
          </a:xfrm>
          <a:ln/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b="1" dirty="0"/>
              <a:t>随证配穴：</a:t>
            </a:r>
          </a:p>
          <a:p>
            <a:pPr eaLnBrk="1" hangingPunct="1">
              <a:buNone/>
            </a:pPr>
            <a:r>
              <a:rPr lang="zh-CN" altLang="en-US" b="1" dirty="0"/>
              <a:t>   腹胀----天枢，大肠募穴。</a:t>
            </a:r>
          </a:p>
          <a:p>
            <a:pPr eaLnBrk="1" hangingPunct="1">
              <a:buNone/>
            </a:pPr>
            <a:r>
              <a:rPr lang="zh-CN" altLang="en-US" b="1" dirty="0"/>
              <a:t>   胁痛----阳陵泉、光明。</a:t>
            </a:r>
          </a:p>
          <a:p>
            <a:pPr eaLnBrk="1" hangingPunct="1">
              <a:buNone/>
            </a:pPr>
            <a:r>
              <a:rPr lang="zh-CN" altLang="en-US" b="1" dirty="0"/>
              <a:t>   胸闷----内关</a:t>
            </a:r>
          </a:p>
        </p:txBody>
      </p:sp>
      <p:sp>
        <p:nvSpPr>
          <p:cNvPr id="34819" name="Rectangle 5"/>
          <p:cNvSpPr>
            <a:spLocks noGrp="1"/>
          </p:cNvSpPr>
          <p:nvPr>
            <p:ph type="title"/>
          </p:nvPr>
        </p:nvSpPr>
        <p:spPr>
          <a:xfrm>
            <a:off x="2124075" y="908050"/>
            <a:ext cx="2989263" cy="852488"/>
          </a:xfrm>
          <a:gradFill rotWithShape="1">
            <a:gsLst>
              <a:gs pos="0">
                <a:schemeClr val="bg1">
                  <a:alpha val="100000"/>
                </a:schemeClr>
              </a:gs>
              <a:gs pos="100000">
                <a:srgbClr val="FF8F8F">
                  <a:alpha val="100000"/>
                </a:srgbClr>
              </a:gs>
            </a:gsLst>
            <a:lin ang="18900000" scaled="1"/>
            <a:tileRect/>
          </a:gradFill>
          <a:ln/>
        </p:spPr>
        <p:txBody>
          <a:bodyPr vert="horz" wrap="square" lIns="91440" tIns="45720" rIns="91440" bIns="45720" anchor="b"/>
          <a:lstStyle/>
          <a:p>
            <a:pPr algn="ctr" eaLnBrk="1" hangingPunct="1"/>
            <a:r>
              <a:rPr lang="zh-CN" altLang="en-US" b="1" dirty="0"/>
              <a:t>中医治疗</a:t>
            </a:r>
          </a:p>
        </p:txBody>
      </p:sp>
      <p:sp>
        <p:nvSpPr>
          <p:cNvPr id="34820" name="Text Box 6"/>
          <p:cNvSpPr txBox="1"/>
          <p:nvPr/>
        </p:nvSpPr>
        <p:spPr>
          <a:xfrm>
            <a:off x="6115050" y="1216025"/>
            <a:ext cx="1622425" cy="528638"/>
          </a:xfrm>
          <a:prstGeom prst="rect">
            <a:avLst/>
          </a:prstGeom>
          <a:noFill/>
          <a:ln w="9525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hlink"/>
                </a:solidFill>
                <a:latin typeface="Tahoma" panose="020B0604030504040204" pitchFamily="34" charset="0"/>
              </a:rPr>
              <a:t>针灸治疗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/>
          </p:cNvSpPr>
          <p:nvPr>
            <p:ph idx="1"/>
          </p:nvPr>
        </p:nvSpPr>
        <p:spPr>
          <a:xfrm>
            <a:off x="827088" y="2809875"/>
            <a:ext cx="7772400" cy="2779713"/>
          </a:xfrm>
          <a:ln/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3600" b="1" dirty="0"/>
              <a:t>实证操作：毫针泻法，寒邪甚者可用艾灸。</a:t>
            </a:r>
          </a:p>
          <a:p>
            <a:pPr eaLnBrk="1" hangingPunct="1">
              <a:buNone/>
            </a:pPr>
            <a:endParaRPr lang="zh-CN" altLang="en-US" sz="3600" b="1" dirty="0"/>
          </a:p>
          <a:p>
            <a:pPr eaLnBrk="1" hangingPunct="1"/>
            <a:r>
              <a:rPr lang="zh-CN" altLang="en-US" sz="3600" b="1" dirty="0"/>
              <a:t>虚证操作：毫刺补法，加用灸法。</a:t>
            </a:r>
          </a:p>
        </p:txBody>
      </p:sp>
      <p:sp>
        <p:nvSpPr>
          <p:cNvPr id="35843" name="Rectangle 6"/>
          <p:cNvSpPr>
            <a:spLocks noGrp="1"/>
          </p:cNvSpPr>
          <p:nvPr>
            <p:ph type="title"/>
          </p:nvPr>
        </p:nvSpPr>
        <p:spPr>
          <a:xfrm>
            <a:off x="2124075" y="908050"/>
            <a:ext cx="2989263" cy="852488"/>
          </a:xfrm>
          <a:gradFill rotWithShape="1">
            <a:gsLst>
              <a:gs pos="0">
                <a:schemeClr val="bg1">
                  <a:alpha val="100000"/>
                </a:schemeClr>
              </a:gs>
              <a:gs pos="100000">
                <a:srgbClr val="FF8F8F">
                  <a:alpha val="100000"/>
                </a:srgbClr>
              </a:gs>
            </a:gsLst>
            <a:lin ang="18900000" scaled="1"/>
            <a:tileRect/>
          </a:gradFill>
          <a:ln/>
        </p:spPr>
        <p:txBody>
          <a:bodyPr vert="horz" wrap="square" lIns="91440" tIns="45720" rIns="91440" bIns="45720" anchor="b"/>
          <a:lstStyle/>
          <a:p>
            <a:pPr algn="ctr" eaLnBrk="1" hangingPunct="1"/>
            <a:r>
              <a:rPr lang="zh-CN" altLang="en-US" b="1" dirty="0"/>
              <a:t>中医治疗</a:t>
            </a:r>
          </a:p>
        </p:txBody>
      </p:sp>
      <p:sp>
        <p:nvSpPr>
          <p:cNvPr id="35844" name="Text Box 7"/>
          <p:cNvSpPr txBox="1"/>
          <p:nvPr/>
        </p:nvSpPr>
        <p:spPr>
          <a:xfrm>
            <a:off x="6115050" y="1216025"/>
            <a:ext cx="1622425" cy="528638"/>
          </a:xfrm>
          <a:prstGeom prst="rect">
            <a:avLst/>
          </a:prstGeom>
          <a:noFill/>
          <a:ln w="9525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hlink"/>
                </a:solidFill>
                <a:latin typeface="Tahoma" panose="020B0604030504040204" pitchFamily="34" charset="0"/>
              </a:rPr>
              <a:t>针灸治疗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/>
          </p:cNvSpPr>
          <p:nvPr>
            <p:ph idx="1"/>
          </p:nvPr>
        </p:nvSpPr>
        <p:spPr>
          <a:xfrm>
            <a:off x="827088" y="2133600"/>
            <a:ext cx="7772400" cy="4248150"/>
          </a:xfrm>
          <a:ln/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b="1" dirty="0"/>
              <a:t>   </a:t>
            </a:r>
            <a:r>
              <a:rPr lang="zh-CN" altLang="en-US" sz="4000" b="1" dirty="0">
                <a:ea typeface="隶书" panose="02010509060101010101" pitchFamily="49" charset="-122"/>
              </a:rPr>
              <a:t>针刺操作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针刺关元，宜用连续捻转手法，使针感向下传导；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针后在小腹部穴位施加灸法。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发作期每日治疗</a:t>
            </a:r>
            <a:r>
              <a:rPr lang="en-US" altLang="zh-CN" b="1" dirty="0"/>
              <a:t>1</a:t>
            </a:r>
            <a:r>
              <a:rPr lang="zh-CN" altLang="en-US" b="1" dirty="0"/>
              <a:t>～</a:t>
            </a:r>
            <a:r>
              <a:rPr lang="en-US" altLang="zh-CN" b="1" dirty="0"/>
              <a:t>2</a:t>
            </a:r>
            <a:r>
              <a:rPr lang="zh-CN" altLang="en-US" b="1" dirty="0"/>
              <a:t>次，间歇期可隔日</a:t>
            </a:r>
            <a:r>
              <a:rPr lang="en-US" altLang="zh-CN" b="1" dirty="0"/>
              <a:t>1</a:t>
            </a:r>
            <a:r>
              <a:rPr lang="zh-CN" altLang="en-US" b="1" dirty="0"/>
              <a:t>次，月经来潮前</a:t>
            </a:r>
            <a:r>
              <a:rPr lang="en-US" altLang="zh-CN" b="1" dirty="0"/>
              <a:t>3</a:t>
            </a:r>
            <a:r>
              <a:rPr lang="zh-CN" altLang="en-US" b="1" dirty="0"/>
              <a:t>天开始治疗。</a:t>
            </a:r>
            <a:r>
              <a:rPr lang="zh-CN" altLang="en-US" dirty="0"/>
              <a:t> </a:t>
            </a:r>
          </a:p>
        </p:txBody>
      </p:sp>
      <p:sp>
        <p:nvSpPr>
          <p:cNvPr id="36867" name="Rectangle 3"/>
          <p:cNvSpPr>
            <a:spLocks noGrp="1"/>
          </p:cNvSpPr>
          <p:nvPr>
            <p:ph type="title"/>
          </p:nvPr>
        </p:nvSpPr>
        <p:spPr>
          <a:xfrm>
            <a:off x="2124075" y="908050"/>
            <a:ext cx="2989263" cy="852488"/>
          </a:xfrm>
          <a:gradFill rotWithShape="1">
            <a:gsLst>
              <a:gs pos="0">
                <a:schemeClr val="bg1">
                  <a:alpha val="100000"/>
                </a:schemeClr>
              </a:gs>
              <a:gs pos="100000">
                <a:srgbClr val="FF8F8F">
                  <a:alpha val="100000"/>
                </a:srgbClr>
              </a:gs>
            </a:gsLst>
            <a:lin ang="18900000" scaled="1"/>
            <a:tileRect/>
          </a:gradFill>
          <a:ln/>
        </p:spPr>
        <p:txBody>
          <a:bodyPr vert="horz" wrap="square" lIns="91440" tIns="45720" rIns="91440" bIns="45720" anchor="b"/>
          <a:lstStyle/>
          <a:p>
            <a:pPr algn="ctr" eaLnBrk="1" hangingPunct="1"/>
            <a:r>
              <a:rPr lang="zh-CN" altLang="en-US" b="1" dirty="0"/>
              <a:t>中医治疗</a:t>
            </a:r>
          </a:p>
        </p:txBody>
      </p:sp>
      <p:sp>
        <p:nvSpPr>
          <p:cNvPr id="36868" name="Text Box 4"/>
          <p:cNvSpPr txBox="1"/>
          <p:nvPr/>
        </p:nvSpPr>
        <p:spPr>
          <a:xfrm>
            <a:off x="6115050" y="1216025"/>
            <a:ext cx="1622425" cy="528638"/>
          </a:xfrm>
          <a:prstGeom prst="rect">
            <a:avLst/>
          </a:prstGeom>
          <a:noFill/>
          <a:ln w="9525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hlink"/>
                </a:solidFill>
                <a:latin typeface="Tahoma" panose="020B0604030504040204" pitchFamily="34" charset="0"/>
              </a:rPr>
              <a:t>针灸治疗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idx="1"/>
          </p:nvPr>
        </p:nvSpPr>
        <p:spPr>
          <a:xfrm>
            <a:off x="827088" y="2809875"/>
            <a:ext cx="7772400" cy="2779713"/>
          </a:xfrm>
          <a:ln/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50000"/>
              </a:lnSpc>
            </a:pPr>
            <a:r>
              <a:rPr lang="zh-CN" altLang="en-US" b="1" u="sng" dirty="0">
                <a:solidFill>
                  <a:schemeClr val="hlink"/>
                </a:solidFill>
              </a:rPr>
              <a:t>穴位贴敷</a:t>
            </a:r>
            <a:r>
              <a:rPr lang="zh-CN" altLang="en-US" b="1" dirty="0">
                <a:solidFill>
                  <a:schemeClr val="hlink"/>
                </a:solidFill>
              </a:rPr>
              <a:t>：</a:t>
            </a:r>
            <a:r>
              <a:rPr lang="zh-CN" altLang="en-US" b="1" dirty="0"/>
              <a:t>取中极、关元、三阴交、肾俞、次髎、阿是穴。经前或经期用</a:t>
            </a:r>
            <a:r>
              <a:rPr lang="en-US" altLang="zh-CN" b="1" dirty="0"/>
              <a:t>2cm</a:t>
            </a:r>
            <a:r>
              <a:rPr lang="zh-CN" altLang="en-US" b="1" dirty="0"/>
              <a:t>见方的</a:t>
            </a:r>
            <a:r>
              <a:rPr lang="zh-CN" altLang="en-US" b="1" dirty="0">
                <a:latin typeface="Times New Roman" panose="02020603050405020304" pitchFamily="18" charset="0"/>
              </a:rPr>
              <a:t>“</a:t>
            </a:r>
            <a:r>
              <a:rPr lang="zh-CN" altLang="en-US" b="1" dirty="0"/>
              <a:t>代温灸膏</a:t>
            </a:r>
            <a:r>
              <a:rPr lang="zh-CN" altLang="en-US" b="1" dirty="0">
                <a:latin typeface="Times New Roman" panose="02020603050405020304" pitchFamily="18" charset="0"/>
              </a:rPr>
              <a:t>”</a:t>
            </a:r>
            <a:r>
              <a:rPr lang="zh-CN" altLang="en-US" b="1" dirty="0"/>
              <a:t>贴敷。每日换</a:t>
            </a:r>
            <a:r>
              <a:rPr lang="en-US" altLang="zh-CN" b="1" dirty="0"/>
              <a:t>l</a:t>
            </a:r>
            <a:r>
              <a:rPr lang="zh-CN" altLang="en-US" b="1" dirty="0"/>
              <a:t>次。</a:t>
            </a:r>
            <a:r>
              <a:rPr lang="zh-CN" altLang="en-US" dirty="0"/>
              <a:t> </a:t>
            </a:r>
          </a:p>
        </p:txBody>
      </p:sp>
      <p:sp>
        <p:nvSpPr>
          <p:cNvPr id="37891" name="Rectangle 3"/>
          <p:cNvSpPr>
            <a:spLocks noGrp="1"/>
          </p:cNvSpPr>
          <p:nvPr>
            <p:ph type="title"/>
          </p:nvPr>
        </p:nvSpPr>
        <p:spPr>
          <a:xfrm>
            <a:off x="2124075" y="908050"/>
            <a:ext cx="2989263" cy="852488"/>
          </a:xfrm>
          <a:gradFill rotWithShape="1">
            <a:gsLst>
              <a:gs pos="0">
                <a:schemeClr val="bg1">
                  <a:alpha val="100000"/>
                </a:schemeClr>
              </a:gs>
              <a:gs pos="100000">
                <a:srgbClr val="FF8F8F">
                  <a:alpha val="100000"/>
                </a:srgbClr>
              </a:gs>
            </a:gsLst>
            <a:lin ang="18900000" scaled="1"/>
            <a:tileRect/>
          </a:gradFill>
          <a:ln/>
        </p:spPr>
        <p:txBody>
          <a:bodyPr vert="horz" wrap="square" lIns="91440" tIns="45720" rIns="91440" bIns="45720" anchor="b"/>
          <a:lstStyle/>
          <a:p>
            <a:pPr algn="ctr" eaLnBrk="1" hangingPunct="1"/>
            <a:r>
              <a:rPr lang="zh-CN" altLang="en-US" b="1" dirty="0"/>
              <a:t>中医治疗</a:t>
            </a:r>
          </a:p>
        </p:txBody>
      </p:sp>
      <p:sp>
        <p:nvSpPr>
          <p:cNvPr id="37892" name="Text Box 4"/>
          <p:cNvSpPr txBox="1"/>
          <p:nvPr/>
        </p:nvSpPr>
        <p:spPr>
          <a:xfrm>
            <a:off x="6115050" y="1228725"/>
            <a:ext cx="1849438" cy="528638"/>
          </a:xfrm>
          <a:prstGeom prst="rect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33CC"/>
                </a:solidFill>
                <a:latin typeface="Tahoma" panose="020B0604030504040204" pitchFamily="34" charset="0"/>
              </a:rPr>
              <a:t>其他疗法</a:t>
            </a:r>
            <a:r>
              <a:rPr lang="en-US" altLang="zh-CN" sz="2800" b="1" dirty="0">
                <a:solidFill>
                  <a:srgbClr val="0033CC"/>
                </a:solidFill>
                <a:latin typeface="Tahoma" panose="020B0604030504040204" pitchFamily="34" charset="0"/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/>
          </p:cNvSpPr>
          <p:nvPr>
            <p:ph idx="1"/>
          </p:nvPr>
        </p:nvSpPr>
        <p:spPr>
          <a:xfrm>
            <a:off x="1187450" y="2276475"/>
            <a:ext cx="5976938" cy="3673475"/>
          </a:xfrm>
          <a:ln/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u="sng" dirty="0">
                <a:solidFill>
                  <a:schemeClr val="hlink"/>
                </a:solidFill>
              </a:rPr>
              <a:t>皮肤针法</a:t>
            </a:r>
            <a:r>
              <a:rPr lang="zh-CN" altLang="en-US" sz="2800" b="1" dirty="0"/>
              <a:t>：叩刺少腹部任脉、肾经、脾经和腹股沟部，腰骶部督脉、膀胱经，用皮肤针循经叩刺，中等刺激，腹部和背部交替进行，中度刺激，以皮肤潮红为度。隔日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次。 </a:t>
            </a:r>
          </a:p>
        </p:txBody>
      </p:sp>
      <p:sp>
        <p:nvSpPr>
          <p:cNvPr id="38915" name="Rectangle 3"/>
          <p:cNvSpPr>
            <a:spLocks noGrp="1"/>
          </p:cNvSpPr>
          <p:nvPr>
            <p:ph type="title"/>
          </p:nvPr>
        </p:nvSpPr>
        <p:spPr>
          <a:xfrm>
            <a:off x="2124075" y="908050"/>
            <a:ext cx="2989263" cy="852488"/>
          </a:xfrm>
          <a:gradFill rotWithShape="1">
            <a:gsLst>
              <a:gs pos="0">
                <a:schemeClr val="bg1">
                  <a:alpha val="100000"/>
                </a:schemeClr>
              </a:gs>
              <a:gs pos="100000">
                <a:srgbClr val="FF8F8F">
                  <a:alpha val="100000"/>
                </a:srgbClr>
              </a:gs>
            </a:gsLst>
            <a:lin ang="18900000" scaled="1"/>
            <a:tileRect/>
          </a:gradFill>
          <a:ln/>
        </p:spPr>
        <p:txBody>
          <a:bodyPr vert="horz" wrap="square" lIns="91440" tIns="45720" rIns="91440" bIns="45720" anchor="b"/>
          <a:lstStyle/>
          <a:p>
            <a:pPr algn="ctr" eaLnBrk="1" hangingPunct="1"/>
            <a:r>
              <a:rPr lang="zh-CN" altLang="en-US" b="1" dirty="0"/>
              <a:t>中医治疗</a:t>
            </a:r>
          </a:p>
        </p:txBody>
      </p:sp>
      <p:sp>
        <p:nvSpPr>
          <p:cNvPr id="38916" name="Text Box 4"/>
          <p:cNvSpPr txBox="1"/>
          <p:nvPr/>
        </p:nvSpPr>
        <p:spPr>
          <a:xfrm>
            <a:off x="6115050" y="1228725"/>
            <a:ext cx="1849438" cy="528638"/>
          </a:xfrm>
          <a:prstGeom prst="rect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33CC"/>
                </a:solidFill>
                <a:latin typeface="Tahoma" panose="020B0604030504040204" pitchFamily="34" charset="0"/>
              </a:rPr>
              <a:t>其他疗法</a:t>
            </a:r>
            <a:r>
              <a:rPr lang="en-US" altLang="zh-CN" sz="2800" b="1" dirty="0">
                <a:solidFill>
                  <a:srgbClr val="0033CC"/>
                </a:solidFill>
                <a:latin typeface="Tahoma" panose="020B0604030504040204" pitchFamily="34" charset="0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/>
          </p:cNvSpPr>
          <p:nvPr>
            <p:ph idx="1"/>
          </p:nvPr>
        </p:nvSpPr>
        <p:spPr>
          <a:xfrm>
            <a:off x="1258888" y="2349500"/>
            <a:ext cx="6769100" cy="3643313"/>
          </a:xfrm>
          <a:ln/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u="sng" dirty="0">
                <a:solidFill>
                  <a:schemeClr val="hlink"/>
                </a:solidFill>
              </a:rPr>
              <a:t>耳针疗法</a:t>
            </a:r>
            <a:r>
              <a:rPr lang="zh-CN" altLang="en-US" sz="2800" b="1" dirty="0"/>
              <a:t>：取内分泌、内生殖器、子宫、肝、肾、皮质下、肾上腺、神门。每次选</a:t>
            </a:r>
            <a:r>
              <a:rPr lang="en-US" altLang="zh-CN" sz="2800" b="1" dirty="0"/>
              <a:t>3</a:t>
            </a:r>
            <a:r>
              <a:rPr lang="zh-CN" altLang="en-US" sz="2800" b="1" dirty="0"/>
              <a:t>～</a:t>
            </a:r>
            <a:r>
              <a:rPr lang="en-US" altLang="zh-CN" sz="2800" b="1" dirty="0"/>
              <a:t>5</a:t>
            </a:r>
            <a:r>
              <a:rPr lang="zh-CN" altLang="en-US" sz="2800" b="1" dirty="0"/>
              <a:t>穴，中度刺激，留针</a:t>
            </a:r>
            <a:r>
              <a:rPr lang="en-US" altLang="zh-CN" sz="2800" b="1" dirty="0"/>
              <a:t>15</a:t>
            </a:r>
            <a:r>
              <a:rPr lang="zh-CN" altLang="en-US" sz="2800" b="1" dirty="0"/>
              <a:t>～</a:t>
            </a:r>
            <a:r>
              <a:rPr lang="en-US" altLang="zh-CN" sz="2800" b="1" dirty="0"/>
              <a:t>30</a:t>
            </a:r>
            <a:r>
              <a:rPr lang="zh-CN" altLang="en-US" sz="2800" b="1" dirty="0"/>
              <a:t>分钟；也可行埋针、药丸贴压法。 </a:t>
            </a:r>
          </a:p>
        </p:txBody>
      </p:sp>
      <p:sp>
        <p:nvSpPr>
          <p:cNvPr id="39939" name="Rectangle 3"/>
          <p:cNvSpPr>
            <a:spLocks noGrp="1"/>
          </p:cNvSpPr>
          <p:nvPr>
            <p:ph type="title"/>
          </p:nvPr>
        </p:nvSpPr>
        <p:spPr>
          <a:xfrm>
            <a:off x="2124075" y="908050"/>
            <a:ext cx="2989263" cy="852488"/>
          </a:xfrm>
          <a:gradFill rotWithShape="1">
            <a:gsLst>
              <a:gs pos="0">
                <a:schemeClr val="bg1">
                  <a:alpha val="100000"/>
                </a:schemeClr>
              </a:gs>
              <a:gs pos="100000">
                <a:srgbClr val="FF8F8F">
                  <a:alpha val="100000"/>
                </a:srgbClr>
              </a:gs>
            </a:gsLst>
            <a:lin ang="18900000" scaled="1"/>
            <a:tileRect/>
          </a:gradFill>
          <a:ln/>
        </p:spPr>
        <p:txBody>
          <a:bodyPr vert="horz" wrap="square" lIns="91440" tIns="45720" rIns="91440" bIns="45720" anchor="b"/>
          <a:lstStyle/>
          <a:p>
            <a:pPr algn="ctr" eaLnBrk="1" hangingPunct="1"/>
            <a:r>
              <a:rPr lang="zh-CN" altLang="en-US" b="1" dirty="0"/>
              <a:t>中医治疗</a:t>
            </a:r>
          </a:p>
        </p:txBody>
      </p:sp>
      <p:sp>
        <p:nvSpPr>
          <p:cNvPr id="39940" name="Text Box 4"/>
          <p:cNvSpPr txBox="1"/>
          <p:nvPr/>
        </p:nvSpPr>
        <p:spPr>
          <a:xfrm>
            <a:off x="6115050" y="1228725"/>
            <a:ext cx="1849438" cy="528638"/>
          </a:xfrm>
          <a:prstGeom prst="rect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33CC"/>
                </a:solidFill>
                <a:latin typeface="Tahoma" panose="020B0604030504040204" pitchFamily="34" charset="0"/>
              </a:rPr>
              <a:t>其他疗法</a:t>
            </a:r>
            <a:r>
              <a:rPr lang="en-US" altLang="zh-CN" sz="2800" b="1" dirty="0">
                <a:solidFill>
                  <a:srgbClr val="0033CC"/>
                </a:solidFill>
                <a:latin typeface="Tahoma" panose="020B0604030504040204" pitchFamily="34" charset="0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/>
          </p:cNvSpPr>
          <p:nvPr>
            <p:ph idx="1"/>
          </p:nvPr>
        </p:nvSpPr>
        <p:spPr>
          <a:xfrm>
            <a:off x="1187450" y="2492375"/>
            <a:ext cx="6624638" cy="3714750"/>
          </a:xfrm>
          <a:ln/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u="sng" dirty="0">
                <a:solidFill>
                  <a:schemeClr val="hlink"/>
                </a:solidFill>
              </a:rPr>
              <a:t>穴位注射</a:t>
            </a:r>
            <a:r>
              <a:rPr lang="zh-CN" altLang="en-US" sz="2800" b="1" dirty="0"/>
              <a:t>：取肝俞、肾俞、脾俞、气海、关元、归来、足三里、三阴交。每次选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～</a:t>
            </a:r>
            <a:r>
              <a:rPr lang="en-US" altLang="zh-CN" sz="2800" b="1" dirty="0"/>
              <a:t>3</a:t>
            </a:r>
            <a:r>
              <a:rPr lang="zh-CN" altLang="en-US" sz="2800" b="1" dirty="0"/>
              <a:t>穴，用黄芪、当归、红花注射液等中药制剂或维生素</a:t>
            </a:r>
            <a:r>
              <a:rPr lang="en-US" altLang="zh-CN" sz="2800" b="1" dirty="0"/>
              <a:t>B12</a:t>
            </a:r>
            <a:r>
              <a:rPr lang="zh-CN" altLang="en-US" sz="2800" b="1" dirty="0"/>
              <a:t>注射液，每穴注入药液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～</a:t>
            </a:r>
            <a:r>
              <a:rPr lang="en-US" altLang="zh-CN" sz="2800" b="1" dirty="0"/>
              <a:t>2ml</a:t>
            </a:r>
            <a:r>
              <a:rPr lang="zh-CN" altLang="en-US" sz="2800" b="1" dirty="0"/>
              <a:t>。</a:t>
            </a:r>
            <a:r>
              <a:rPr lang="zh-CN" altLang="en-US" sz="2800" dirty="0"/>
              <a:t> </a:t>
            </a:r>
          </a:p>
        </p:txBody>
      </p:sp>
      <p:sp>
        <p:nvSpPr>
          <p:cNvPr id="40963" name="Rectangle 3"/>
          <p:cNvSpPr>
            <a:spLocks noGrp="1"/>
          </p:cNvSpPr>
          <p:nvPr>
            <p:ph type="title"/>
          </p:nvPr>
        </p:nvSpPr>
        <p:spPr>
          <a:xfrm>
            <a:off x="2124075" y="908050"/>
            <a:ext cx="2989263" cy="852488"/>
          </a:xfrm>
          <a:gradFill rotWithShape="1">
            <a:gsLst>
              <a:gs pos="0">
                <a:schemeClr val="bg1">
                  <a:alpha val="100000"/>
                </a:schemeClr>
              </a:gs>
              <a:gs pos="100000">
                <a:srgbClr val="FF8F8F">
                  <a:alpha val="100000"/>
                </a:srgbClr>
              </a:gs>
            </a:gsLst>
            <a:lin ang="18900000" scaled="1"/>
            <a:tileRect/>
          </a:gradFill>
          <a:ln/>
        </p:spPr>
        <p:txBody>
          <a:bodyPr vert="horz" wrap="square" lIns="91440" tIns="45720" rIns="91440" bIns="45720" anchor="b"/>
          <a:lstStyle/>
          <a:p>
            <a:pPr algn="ctr" eaLnBrk="1" hangingPunct="1"/>
            <a:r>
              <a:rPr lang="zh-CN" altLang="en-US" b="1" dirty="0"/>
              <a:t>中医治疗</a:t>
            </a:r>
          </a:p>
        </p:txBody>
      </p:sp>
      <p:sp>
        <p:nvSpPr>
          <p:cNvPr id="40964" name="Text Box 4"/>
          <p:cNvSpPr txBox="1"/>
          <p:nvPr/>
        </p:nvSpPr>
        <p:spPr>
          <a:xfrm>
            <a:off x="6115050" y="1228725"/>
            <a:ext cx="1849438" cy="528638"/>
          </a:xfrm>
          <a:prstGeom prst="rect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33CC"/>
                </a:solidFill>
                <a:latin typeface="Tahoma" panose="020B0604030504040204" pitchFamily="34" charset="0"/>
              </a:rPr>
              <a:t>其他疗法</a:t>
            </a:r>
            <a:r>
              <a:rPr lang="en-US" altLang="zh-CN" sz="2800" b="1" dirty="0">
                <a:solidFill>
                  <a:srgbClr val="0033CC"/>
                </a:solidFill>
                <a:latin typeface="Tahoma" panose="020B0604030504040204" pitchFamily="34" charset="0"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/>
          </p:cNvSpPr>
          <p:nvPr>
            <p:ph idx="1"/>
          </p:nvPr>
        </p:nvSpPr>
        <p:spPr>
          <a:xfrm>
            <a:off x="1187450" y="2205038"/>
            <a:ext cx="6624638" cy="3744912"/>
          </a:xfrm>
          <a:ln/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3600" b="1" dirty="0"/>
              <a:t>皮内针法：气海、三阴交、阿是穴、地机。月经前1-2天，每月一次，连续3个月</a:t>
            </a:r>
          </a:p>
          <a:p>
            <a:pPr eaLnBrk="1" hangingPunct="1"/>
            <a:r>
              <a:rPr lang="zh-CN" altLang="en-US" sz="3600" b="1" dirty="0"/>
              <a:t>悬灸</a:t>
            </a:r>
          </a:p>
          <a:p>
            <a:pPr eaLnBrk="1" hangingPunct="1"/>
            <a:r>
              <a:rPr lang="zh-CN" altLang="en-US" sz="3600" b="1" dirty="0"/>
              <a:t>拔罐</a:t>
            </a:r>
          </a:p>
          <a:p>
            <a:pPr eaLnBrk="1" hangingPunct="1"/>
            <a:r>
              <a:rPr lang="zh-CN" altLang="en-US" sz="3600" b="1" dirty="0"/>
              <a:t>头皮针：双侧生殖区</a:t>
            </a:r>
          </a:p>
        </p:txBody>
      </p:sp>
      <p:sp>
        <p:nvSpPr>
          <p:cNvPr id="41987" name="Rectangle 3"/>
          <p:cNvSpPr>
            <a:spLocks noGrp="1"/>
          </p:cNvSpPr>
          <p:nvPr>
            <p:ph type="title"/>
          </p:nvPr>
        </p:nvSpPr>
        <p:spPr>
          <a:xfrm>
            <a:off x="2124075" y="908050"/>
            <a:ext cx="2989263" cy="852488"/>
          </a:xfrm>
          <a:gradFill rotWithShape="1">
            <a:gsLst>
              <a:gs pos="0">
                <a:schemeClr val="bg1">
                  <a:alpha val="100000"/>
                </a:schemeClr>
              </a:gs>
              <a:gs pos="100000">
                <a:srgbClr val="FF8F8F">
                  <a:alpha val="100000"/>
                </a:srgbClr>
              </a:gs>
            </a:gsLst>
            <a:lin ang="18900000" scaled="1"/>
            <a:tileRect/>
          </a:gradFill>
          <a:ln/>
        </p:spPr>
        <p:txBody>
          <a:bodyPr vert="horz" wrap="square" lIns="91440" tIns="45720" rIns="91440" bIns="45720" anchor="b"/>
          <a:lstStyle/>
          <a:p>
            <a:pPr algn="ctr" eaLnBrk="1" hangingPunct="1"/>
            <a:r>
              <a:rPr lang="zh-CN" altLang="en-US" b="1" dirty="0"/>
              <a:t>中医治疗</a:t>
            </a:r>
          </a:p>
        </p:txBody>
      </p:sp>
      <p:sp>
        <p:nvSpPr>
          <p:cNvPr id="41988" name="Text Box 4"/>
          <p:cNvSpPr txBox="1"/>
          <p:nvPr/>
        </p:nvSpPr>
        <p:spPr>
          <a:xfrm>
            <a:off x="6115050" y="1228725"/>
            <a:ext cx="1849438" cy="528638"/>
          </a:xfrm>
          <a:prstGeom prst="rect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33CC"/>
                </a:solidFill>
                <a:latin typeface="Tahoma" panose="020B0604030504040204" pitchFamily="34" charset="0"/>
              </a:rPr>
              <a:t>其他疗法</a:t>
            </a:r>
            <a:r>
              <a:rPr lang="en-US" altLang="zh-CN" sz="2800" b="1" dirty="0">
                <a:solidFill>
                  <a:srgbClr val="0033CC"/>
                </a:solidFill>
                <a:latin typeface="Tahoma" panose="020B0604030504040204" pitchFamily="34" charset="0"/>
              </a:rPr>
              <a:t>5</a:t>
            </a:r>
          </a:p>
        </p:txBody>
      </p:sp>
      <p:pic>
        <p:nvPicPr>
          <p:cNvPr id="41989" name="Picture 5" descr="拔火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2588" y="3573463"/>
            <a:ext cx="1944687" cy="2447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/>
          </p:cNvSpPr>
          <p:nvPr>
            <p:ph type="title"/>
          </p:nvPr>
        </p:nvSpPr>
        <p:spPr>
          <a:xfrm>
            <a:off x="1193800" y="736600"/>
            <a:ext cx="4443413" cy="777875"/>
          </a:xfrm>
          <a:gradFill rotWithShape="1">
            <a:gsLst>
              <a:gs pos="0">
                <a:srgbClr val="D5A97D">
                  <a:alpha val="100000"/>
                </a:srgbClr>
              </a:gs>
              <a:gs pos="100000">
                <a:schemeClr val="bg1">
                  <a:alpha val="100000"/>
                </a:schemeClr>
              </a:gs>
            </a:gsLst>
            <a:lin ang="0" scaled="1"/>
            <a:tileRect/>
          </a:gradFill>
          <a:ln/>
        </p:spPr>
        <p:txBody>
          <a:bodyPr vert="horz" wrap="square" lIns="91440" tIns="45720" rIns="91440" bIns="45720" anchor="b"/>
          <a:lstStyle/>
          <a:p>
            <a:pPr eaLnBrk="1" hangingPunct="1"/>
            <a:r>
              <a:rPr lang="zh-CN" altLang="en-US" b="1" dirty="0"/>
              <a:t>艾灸疗法的分类</a:t>
            </a:r>
            <a:r>
              <a:rPr lang="zh-CN" altLang="en-US" dirty="0"/>
              <a:t> </a:t>
            </a:r>
          </a:p>
        </p:txBody>
      </p:sp>
      <p:graphicFrame>
        <p:nvGraphicFramePr>
          <p:cNvPr id="53251" name="Group 3"/>
          <p:cNvGraphicFramePr>
            <a:graphicFrameLocks noGrp="1"/>
          </p:cNvGraphicFramePr>
          <p:nvPr>
            <p:ph sz="half" idx="1"/>
          </p:nvPr>
        </p:nvGraphicFramePr>
        <p:xfrm>
          <a:off x="1871663" y="2239963"/>
          <a:ext cx="6461125" cy="3983038"/>
        </p:xfrm>
        <a:graphic>
          <a:graphicData uri="http://schemas.openxmlformats.org/drawingml/2006/table">
            <a:tbl>
              <a:tblPr/>
              <a:tblGrid>
                <a:gridCol w="742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0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5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5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161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艾柱灸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直接灸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化脓灸、非化脓灸 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9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灸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艾  灸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间接灸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隔姜、隔蒜、隔盐、隔附子饼灸 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5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艾条灸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  温和灸、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回旋灸、雀啄灸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5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法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温针灸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针</a:t>
                      </a:r>
                      <a:r>
                        <a:rPr kumimoji="1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+</a:t>
                      </a:r>
                      <a:r>
                        <a:rPr kumimoji="1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灸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其他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灸法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灯火灸</a:t>
                      </a:r>
                      <a:r>
                        <a:rPr kumimoji="1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、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天灸等</a:t>
                      </a: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1" lang="zh-CN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3300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/>
          </p:cNvSpPr>
          <p:nvPr>
            <p:ph idx="1"/>
          </p:nvPr>
        </p:nvSpPr>
        <p:spPr>
          <a:xfrm>
            <a:off x="900113" y="2205038"/>
            <a:ext cx="6048375" cy="4248150"/>
          </a:xfrm>
          <a:ln/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2800" b="1" u="sng" dirty="0">
                <a:solidFill>
                  <a:srgbClr val="FF9900"/>
                </a:solidFill>
              </a:rPr>
              <a:t>寒湿凝滞</a:t>
            </a:r>
          </a:p>
          <a:p>
            <a:pPr eaLnBrk="1" hangingPunct="1">
              <a:buNone/>
            </a:pPr>
            <a:r>
              <a:rPr lang="zh-CN" altLang="en-US" sz="2800" b="1" dirty="0"/>
              <a:t>   治宜温经散寒，方用温经汤加减。</a:t>
            </a:r>
          </a:p>
          <a:p>
            <a:pPr eaLnBrk="1" hangingPunct="1"/>
            <a:r>
              <a:rPr lang="zh-CN" altLang="en-US" sz="2800" b="1" u="sng" dirty="0">
                <a:solidFill>
                  <a:srgbClr val="FF9900"/>
                </a:solidFill>
              </a:rPr>
              <a:t>气滞血瘀</a:t>
            </a:r>
          </a:p>
          <a:p>
            <a:pPr eaLnBrk="1" hangingPunct="1">
              <a:buNone/>
            </a:pPr>
            <a:r>
              <a:rPr lang="zh-CN" altLang="en-US" sz="2800" b="1" dirty="0"/>
              <a:t>   治宜理气活血，逐瘀止痛，</a:t>
            </a:r>
          </a:p>
          <a:p>
            <a:pPr eaLnBrk="1" hangingPunct="1">
              <a:buNone/>
            </a:pPr>
            <a:r>
              <a:rPr lang="zh-CN" altLang="en-US" sz="2800" b="1" dirty="0"/>
              <a:t>   方用膈下逐瘀汤加减。</a:t>
            </a:r>
          </a:p>
          <a:p>
            <a:pPr eaLnBrk="1" hangingPunct="1"/>
            <a:r>
              <a:rPr lang="zh-CN" altLang="en-US" sz="2800" b="1" u="sng" dirty="0">
                <a:solidFill>
                  <a:srgbClr val="FF9900"/>
                </a:solidFill>
              </a:rPr>
              <a:t>气血不足</a:t>
            </a:r>
          </a:p>
          <a:p>
            <a:pPr eaLnBrk="1" hangingPunct="1">
              <a:buNone/>
            </a:pPr>
            <a:r>
              <a:rPr lang="zh-CN" altLang="en-US" sz="2800" b="1" dirty="0"/>
              <a:t>   治宜益气养血，温经止痛，</a:t>
            </a:r>
          </a:p>
          <a:p>
            <a:pPr eaLnBrk="1" hangingPunct="1">
              <a:buNone/>
            </a:pPr>
            <a:r>
              <a:rPr lang="zh-CN" altLang="en-US" sz="2800" b="1" dirty="0"/>
              <a:t>   方用圣愈汤加减。</a:t>
            </a:r>
            <a:r>
              <a:rPr lang="zh-CN" altLang="en-US" sz="2800" dirty="0"/>
              <a:t> </a:t>
            </a:r>
          </a:p>
        </p:txBody>
      </p:sp>
      <p:sp>
        <p:nvSpPr>
          <p:cNvPr id="43011" name="Rectangle 3"/>
          <p:cNvSpPr>
            <a:spLocks noGrp="1"/>
          </p:cNvSpPr>
          <p:nvPr>
            <p:ph type="title"/>
          </p:nvPr>
        </p:nvSpPr>
        <p:spPr>
          <a:xfrm>
            <a:off x="2124075" y="908050"/>
            <a:ext cx="2989263" cy="852488"/>
          </a:xfrm>
          <a:gradFill rotWithShape="1">
            <a:gsLst>
              <a:gs pos="0">
                <a:schemeClr val="bg1">
                  <a:alpha val="100000"/>
                </a:schemeClr>
              </a:gs>
              <a:gs pos="100000">
                <a:srgbClr val="FF8F8F">
                  <a:alpha val="100000"/>
                </a:srgbClr>
              </a:gs>
            </a:gsLst>
            <a:lin ang="18900000" scaled="1"/>
            <a:tileRect/>
          </a:gradFill>
          <a:ln/>
        </p:spPr>
        <p:txBody>
          <a:bodyPr vert="horz" wrap="square" lIns="91440" tIns="45720" rIns="91440" bIns="45720" anchor="b"/>
          <a:lstStyle/>
          <a:p>
            <a:pPr algn="ctr" eaLnBrk="1" hangingPunct="1"/>
            <a:r>
              <a:rPr lang="zh-CN" altLang="en-US" b="1" dirty="0"/>
              <a:t>中医治疗</a:t>
            </a:r>
          </a:p>
        </p:txBody>
      </p:sp>
      <p:sp>
        <p:nvSpPr>
          <p:cNvPr id="43012" name="Text Box 4"/>
          <p:cNvSpPr txBox="1"/>
          <p:nvPr/>
        </p:nvSpPr>
        <p:spPr>
          <a:xfrm>
            <a:off x="6115050" y="1228725"/>
            <a:ext cx="1727200" cy="528638"/>
          </a:xfrm>
          <a:prstGeom prst="rect">
            <a:avLst/>
          </a:prstGeom>
          <a:noFill/>
          <a:ln w="9525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9900"/>
                </a:solidFill>
                <a:latin typeface="Tahoma" panose="020B0604030504040204" pitchFamily="34" charset="0"/>
              </a:rPr>
              <a:t>中药治疗</a:t>
            </a:r>
            <a:r>
              <a:rPr lang="zh-CN" altLang="en-US" sz="2800" b="1" dirty="0">
                <a:solidFill>
                  <a:srgbClr val="0033CC"/>
                </a:solidFill>
                <a:latin typeface="Tahoma" panose="020B0604030504040204" pitchFamily="34" charset="0"/>
              </a:rPr>
              <a:t> </a:t>
            </a:r>
            <a:endParaRPr lang="en-US" altLang="zh-CN" sz="2800" b="1" dirty="0">
              <a:solidFill>
                <a:srgbClr val="0033CC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1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1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1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81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81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1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1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81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81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/>
          </p:cNvSpPr>
          <p:nvPr>
            <p:ph type="title"/>
          </p:nvPr>
        </p:nvSpPr>
        <p:spPr>
          <a:xfrm>
            <a:off x="1870075" y="692150"/>
            <a:ext cx="3133725" cy="852488"/>
          </a:xfrm>
          <a:gradFill rotWithShape="1">
            <a:gsLst>
              <a:gs pos="0">
                <a:schemeClr val="bg1">
                  <a:alpha val="100000"/>
                </a:schemeClr>
              </a:gs>
              <a:gs pos="100000">
                <a:srgbClr val="FF9900">
                  <a:alpha val="100000"/>
                </a:srgbClr>
              </a:gs>
            </a:gsLst>
            <a:lin ang="5400000" scaled="1"/>
            <a:tileRect/>
          </a:gradFill>
          <a:ln/>
        </p:spPr>
        <p:txBody>
          <a:bodyPr vert="horz" wrap="square" lIns="91440" tIns="45720" rIns="91440" bIns="45720" anchor="b"/>
          <a:lstStyle/>
          <a:p>
            <a:pPr algn="ctr" eaLnBrk="1" hangingPunct="1"/>
            <a:r>
              <a:rPr lang="zh-CN" altLang="en-US" sz="4800" b="1" dirty="0"/>
              <a:t>注意事项</a:t>
            </a:r>
          </a:p>
        </p:txBody>
      </p:sp>
      <p:sp>
        <p:nvSpPr>
          <p:cNvPr id="25603" name="Rectangle 3"/>
          <p:cNvSpPr>
            <a:spLocks noGrp="1"/>
          </p:cNvSpPr>
          <p:nvPr>
            <p:ph idx="1"/>
          </p:nvPr>
        </p:nvSpPr>
        <p:spPr>
          <a:xfrm>
            <a:off x="971550" y="1773238"/>
            <a:ext cx="7772400" cy="4579937"/>
          </a:xfrm>
          <a:ln/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30000"/>
              </a:lnSpc>
            </a:pPr>
            <a:r>
              <a:rPr lang="zh-CN" altLang="en-US" b="1" dirty="0"/>
              <a:t>针灸对原发性痛经有良好的疗效。</a:t>
            </a:r>
          </a:p>
          <a:p>
            <a:pPr eaLnBrk="1" hangingPunct="1">
              <a:lnSpc>
                <a:spcPct val="130000"/>
              </a:lnSpc>
              <a:buNone/>
            </a:pPr>
            <a:r>
              <a:rPr lang="zh-CN" altLang="en-US" b="1" dirty="0"/>
              <a:t>   对继发性痛经、运用针灸减轻症状后，应诊断清楚</a:t>
            </a:r>
            <a:r>
              <a:rPr lang="zh-CN" altLang="en-US" b="1" u="sng" dirty="0"/>
              <a:t>原发病</a:t>
            </a:r>
            <a:r>
              <a:rPr lang="zh-CN" altLang="en-US" b="1" dirty="0"/>
              <a:t>，针对原发病治疗。</a:t>
            </a:r>
          </a:p>
          <a:p>
            <a:pPr eaLnBrk="1" hangingPunct="1">
              <a:lnSpc>
                <a:spcPct val="130000"/>
              </a:lnSpc>
              <a:buNone/>
            </a:pPr>
            <a:endParaRPr lang="zh-CN" altLang="en-US" b="1" dirty="0"/>
          </a:p>
          <a:p>
            <a:pPr eaLnBrk="1" hangingPunct="1">
              <a:lnSpc>
                <a:spcPct val="130000"/>
              </a:lnSpc>
            </a:pPr>
            <a:r>
              <a:rPr lang="zh-CN" altLang="en-US" b="1" dirty="0"/>
              <a:t>诊治时要认真，必要时可请妇科会诊，切勿将</a:t>
            </a:r>
            <a:r>
              <a:rPr lang="zh-CN" altLang="en-US" b="1" u="sng" dirty="0"/>
              <a:t>宫外孕</a:t>
            </a:r>
            <a:r>
              <a:rPr lang="zh-CN" altLang="en-US" b="1" dirty="0"/>
              <a:t>当成痛经治疗。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/>
          </p:cNvSpPr>
          <p:nvPr>
            <p:ph type="title"/>
          </p:nvPr>
        </p:nvSpPr>
        <p:spPr>
          <a:xfrm>
            <a:off x="1870075" y="692150"/>
            <a:ext cx="3133725" cy="852488"/>
          </a:xfrm>
          <a:gradFill rotWithShape="1">
            <a:gsLst>
              <a:gs pos="0">
                <a:schemeClr val="bg1">
                  <a:alpha val="100000"/>
                </a:schemeClr>
              </a:gs>
              <a:gs pos="100000">
                <a:srgbClr val="FF9900">
                  <a:alpha val="100000"/>
                </a:srgbClr>
              </a:gs>
            </a:gsLst>
            <a:lin ang="5400000" scaled="1"/>
            <a:tileRect/>
          </a:gradFill>
          <a:ln/>
        </p:spPr>
        <p:txBody>
          <a:bodyPr vert="horz" wrap="square" lIns="91440" tIns="45720" rIns="91440" bIns="45720" anchor="b"/>
          <a:lstStyle/>
          <a:p>
            <a:pPr algn="ctr" eaLnBrk="1" hangingPunct="1"/>
            <a:r>
              <a:rPr lang="zh-CN" altLang="en-US" sz="4800" b="1" dirty="0"/>
              <a:t>注意事项</a:t>
            </a:r>
          </a:p>
        </p:txBody>
      </p:sp>
      <p:sp>
        <p:nvSpPr>
          <p:cNvPr id="49155" name="Rectangle 3"/>
          <p:cNvSpPr>
            <a:spLocks noGrp="1"/>
          </p:cNvSpPr>
          <p:nvPr>
            <p:ph idx="1"/>
          </p:nvPr>
        </p:nvSpPr>
        <p:spPr>
          <a:xfrm>
            <a:off x="1182688" y="2017713"/>
            <a:ext cx="7350125" cy="4114800"/>
          </a:xfrm>
          <a:ln/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30000"/>
              </a:lnSpc>
            </a:pPr>
            <a:r>
              <a:rPr lang="zh-CN" altLang="en-US" b="1" dirty="0">
                <a:latin typeface="Times New Roman" panose="02020603050405020304" pitchFamily="18" charset="0"/>
              </a:rPr>
              <a:t>治疗宜从经前</a:t>
            </a:r>
            <a:r>
              <a:rPr lang="en-US" altLang="zh-CN" b="1" dirty="0">
                <a:latin typeface="Times New Roman" panose="02020603050405020304" pitchFamily="18" charset="0"/>
              </a:rPr>
              <a:t>3</a:t>
            </a:r>
            <a:r>
              <a:rPr lang="zh-CN" altLang="en-US" b="1" dirty="0">
                <a:latin typeface="Times New Roman" panose="02020603050405020304" pitchFamily="18" charset="0"/>
              </a:rPr>
              <a:t>～</a:t>
            </a:r>
            <a:r>
              <a:rPr lang="en-US" altLang="zh-CN" b="1" dirty="0">
                <a:latin typeface="Times New Roman" panose="02020603050405020304" pitchFamily="18" charset="0"/>
              </a:rPr>
              <a:t>5</a:t>
            </a:r>
            <a:r>
              <a:rPr lang="zh-CN" altLang="en-US" b="1" dirty="0">
                <a:latin typeface="Times New Roman" panose="02020603050405020304" pitchFamily="18" charset="0"/>
              </a:rPr>
              <a:t>天开始，直到月经期末。连续治疗</a:t>
            </a:r>
            <a:r>
              <a:rPr lang="en-US" altLang="zh-CN" b="1" dirty="0">
                <a:latin typeface="Times New Roman" panose="02020603050405020304" pitchFamily="18" charset="0"/>
              </a:rPr>
              <a:t>2</a:t>
            </a:r>
            <a:r>
              <a:rPr lang="zh-CN" altLang="en-US" b="1" dirty="0">
                <a:latin typeface="Times New Roman" panose="02020603050405020304" pitchFamily="18" charset="0"/>
              </a:rPr>
              <a:t>～</a:t>
            </a:r>
            <a:r>
              <a:rPr lang="en-US" altLang="zh-CN" b="1" dirty="0">
                <a:latin typeface="Times New Roman" panose="02020603050405020304" pitchFamily="18" charset="0"/>
              </a:rPr>
              <a:t>3</a:t>
            </a:r>
            <a:r>
              <a:rPr lang="zh-CN" altLang="en-US" b="1" dirty="0">
                <a:latin typeface="Times New Roman" panose="02020603050405020304" pitchFamily="18" charset="0"/>
              </a:rPr>
              <a:t>个月经周期。一般连续治疗</a:t>
            </a:r>
            <a:r>
              <a:rPr lang="en-US" altLang="zh-CN" b="1" dirty="0">
                <a:latin typeface="Times New Roman" panose="02020603050405020304" pitchFamily="18" charset="0"/>
              </a:rPr>
              <a:t>2</a:t>
            </a:r>
            <a:r>
              <a:rPr lang="zh-CN" altLang="en-US" b="1" dirty="0">
                <a:latin typeface="Times New Roman" panose="02020603050405020304" pitchFamily="18" charset="0"/>
              </a:rPr>
              <a:t>～</a:t>
            </a:r>
            <a:r>
              <a:rPr lang="en-US" altLang="zh-CN" b="1" dirty="0">
                <a:latin typeface="Times New Roman" panose="02020603050405020304" pitchFamily="18" charset="0"/>
              </a:rPr>
              <a:t>4</a:t>
            </a:r>
            <a:r>
              <a:rPr lang="zh-CN" altLang="en-US" b="1" dirty="0">
                <a:latin typeface="Times New Roman" panose="02020603050405020304" pitchFamily="18" charset="0"/>
              </a:rPr>
              <a:t>个周期能基本痊愈。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b="1" dirty="0">
                <a:latin typeface="Times New Roman" panose="02020603050405020304" pitchFamily="18" charset="0"/>
              </a:rPr>
              <a:t>注意经期卫生，经期避免重体力劳动或过度劳累、避免剧烈运动和精神刺激，防止受凉过食生冷。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WordArt 5"/>
          <p:cNvSpPr>
            <a:spLocks noTextEdit="1"/>
          </p:cNvSpPr>
          <p:nvPr/>
        </p:nvSpPr>
        <p:spPr>
          <a:xfrm>
            <a:off x="2674938" y="2438400"/>
            <a:ext cx="3984625" cy="27432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521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eaLnBrk="0" hangingPunct="0"/>
            <a:r>
              <a:rPr lang="zh-CN" altLang="en-US" sz="36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谢谢！</a:t>
            </a:r>
          </a:p>
        </p:txBody>
      </p:sp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4" descr="痛经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913" y="620713"/>
            <a:ext cx="6953250" cy="568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7" name="AutoShape 5">
            <a:hlinkClick r:id="" action="ppaction://noaction"/>
          </p:cNvPr>
          <p:cNvSpPr/>
          <p:nvPr/>
        </p:nvSpPr>
        <p:spPr>
          <a:xfrm>
            <a:off x="395288" y="5445125"/>
            <a:ext cx="611187" cy="504825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4" descr="痛经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913" y="620713"/>
            <a:ext cx="6985000" cy="571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1" name="AutoShape 5">
            <a:hlinkClick r:id="" action="ppaction://noaction"/>
          </p:cNvPr>
          <p:cNvSpPr/>
          <p:nvPr/>
        </p:nvSpPr>
        <p:spPr>
          <a:xfrm>
            <a:off x="323850" y="6092825"/>
            <a:ext cx="611188" cy="493713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4" descr="痛经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8888" y="404813"/>
            <a:ext cx="7169150" cy="5865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5" name="AutoShape 5">
            <a:hlinkClick r:id="" action="ppaction://noaction"/>
          </p:cNvPr>
          <p:cNvSpPr/>
          <p:nvPr/>
        </p:nvSpPr>
        <p:spPr>
          <a:xfrm>
            <a:off x="323850" y="6092825"/>
            <a:ext cx="576263" cy="493713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4" descr="痛经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8888" y="620713"/>
            <a:ext cx="6913562" cy="5656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79" name="AutoShape 5">
            <a:hlinkClick r:id="" action="ppaction://noaction"/>
          </p:cNvPr>
          <p:cNvSpPr/>
          <p:nvPr/>
        </p:nvSpPr>
        <p:spPr>
          <a:xfrm>
            <a:off x="395288" y="6092825"/>
            <a:ext cx="503237" cy="503238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2"/>
          <p:cNvSpPr>
            <a:spLocks noTextEdit="1"/>
          </p:cNvSpPr>
          <p:nvPr/>
        </p:nvSpPr>
        <p:spPr>
          <a:xfrm>
            <a:off x="1130300" y="3121660"/>
            <a:ext cx="6883400" cy="104584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600" b="1">
                <a:solidFill>
                  <a:srgbClr val="E6002C"/>
                </a:solidFill>
                <a:effectLst/>
                <a:latin typeface="方正兰亭粗黑简体" panose="02000000000000000000" charset="-122"/>
                <a:ea typeface="方正兰亭粗黑简体" panose="02000000000000000000" charset="-122"/>
              </a:rPr>
              <a:t>养生艾灸疗法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xfrm>
            <a:off x="1228725" y="747713"/>
            <a:ext cx="5602288" cy="792162"/>
          </a:xfrm>
          <a:gradFill rotWithShape="1">
            <a:gsLst>
              <a:gs pos="0">
                <a:srgbClr val="D5A97D">
                  <a:alpha val="100000"/>
                </a:srgbClr>
              </a:gs>
              <a:gs pos="100000">
                <a:schemeClr val="bg1">
                  <a:alpha val="100000"/>
                </a:schemeClr>
              </a:gs>
            </a:gsLst>
            <a:lin ang="0" scaled="1"/>
            <a:tileRect/>
          </a:gradFill>
          <a:ln/>
        </p:spPr>
        <p:txBody>
          <a:bodyPr vert="horz" wrap="square" lIns="91440" tIns="45720" rIns="91440" bIns="45720" anchor="b"/>
          <a:lstStyle/>
          <a:p>
            <a:pPr eaLnBrk="1" hangingPunct="1"/>
            <a:r>
              <a:rPr lang="zh-CN" altLang="en-US" b="1" dirty="0"/>
              <a:t>艾灸发展</a:t>
            </a:r>
            <a:endParaRPr lang="zh-CN" altLang="en-US" dirty="0"/>
          </a:p>
        </p:txBody>
      </p:sp>
      <p:sp>
        <p:nvSpPr>
          <p:cNvPr id="7171" name="内容占位符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1800" b="1" dirty="0"/>
              <a:t>从治疗发展为保健</a:t>
            </a:r>
            <a:endParaRPr lang="en-US" altLang="zh-CN" sz="1800" b="1" dirty="0"/>
          </a:p>
          <a:p>
            <a:pPr eaLnBrk="1" hangingPunct="1"/>
            <a:r>
              <a:rPr lang="zh-CN" altLang="en-US" sz="1800" b="1" dirty="0"/>
              <a:t>从医用发展为家用</a:t>
            </a:r>
            <a:endParaRPr lang="en-US" altLang="zh-CN" sz="1800" b="1" dirty="0"/>
          </a:p>
          <a:p>
            <a:pPr eaLnBrk="1" hangingPunct="1">
              <a:buNone/>
            </a:pPr>
            <a:endParaRPr lang="en-US" altLang="zh-CN" dirty="0"/>
          </a:p>
          <a:p>
            <a:pPr eaLnBrk="1" hangingPunct="1">
              <a:buNone/>
            </a:pPr>
            <a:endParaRPr lang="en-US" altLang="zh-CN" dirty="0"/>
          </a:p>
          <a:p>
            <a:pPr eaLnBrk="1" hangingPunct="1">
              <a:buNone/>
            </a:pPr>
            <a:endParaRPr lang="en-US" altLang="zh-CN" dirty="0"/>
          </a:p>
          <a:p>
            <a:pPr eaLnBrk="1" hangingPunct="1">
              <a:buNone/>
            </a:pPr>
            <a:endParaRPr lang="en-US" altLang="zh-CN" dirty="0"/>
          </a:p>
          <a:p>
            <a:pPr eaLnBrk="1" hangingPunct="1">
              <a:buNone/>
            </a:pPr>
            <a:r>
              <a:rPr lang="zh-CN" altLang="en-US" sz="2800" dirty="0"/>
              <a:t>容易上手，无副作用加速了艾灸产业推广</a:t>
            </a:r>
            <a:endParaRPr lang="en-US" altLang="zh-CN" sz="2800" dirty="0"/>
          </a:p>
          <a:p>
            <a:pPr eaLnBrk="1" hangingPunct="1">
              <a:buNone/>
            </a:pPr>
            <a:r>
              <a:rPr lang="zh-CN" altLang="en-US" sz="2800" dirty="0"/>
              <a:t>家庭使用推荐无火艾灸安全</a:t>
            </a:r>
          </a:p>
        </p:txBody>
      </p:sp>
      <p:pic>
        <p:nvPicPr>
          <p:cNvPr id="7172" name="Picture 3" descr="C:\Users\charlie\Desktop\艾灸策划\IMG_087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13" y="2143125"/>
            <a:ext cx="5072062" cy="27924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>
          <a:xfrm>
            <a:off x="1228725" y="747713"/>
            <a:ext cx="5602288" cy="792162"/>
          </a:xfrm>
          <a:gradFill rotWithShape="1">
            <a:gsLst>
              <a:gs pos="0">
                <a:srgbClr val="D5A97D">
                  <a:alpha val="100000"/>
                </a:srgbClr>
              </a:gs>
              <a:gs pos="100000">
                <a:schemeClr val="bg1">
                  <a:alpha val="100000"/>
                </a:schemeClr>
              </a:gs>
            </a:gsLst>
            <a:lin ang="0" scaled="1"/>
            <a:tileRect/>
          </a:gradFill>
          <a:ln/>
        </p:spPr>
        <p:txBody>
          <a:bodyPr vert="horz" wrap="square" lIns="91440" tIns="45720" rIns="91440" bIns="45720" anchor="b"/>
          <a:lstStyle/>
          <a:p>
            <a:pPr eaLnBrk="1" hangingPunct="1"/>
            <a:r>
              <a:rPr lang="zh-CN" altLang="en-US" b="1" dirty="0"/>
              <a:t>常用灸法操作</a:t>
            </a:r>
            <a:r>
              <a:rPr lang="zh-CN" altLang="en-US" dirty="0"/>
              <a:t> </a:t>
            </a:r>
          </a:p>
        </p:txBody>
      </p:sp>
      <p:sp>
        <p:nvSpPr>
          <p:cNvPr id="8195" name="Rectangle 3"/>
          <p:cNvSpPr>
            <a:spLocks noGrp="1"/>
          </p:cNvSpPr>
          <p:nvPr>
            <p:ph idx="1"/>
          </p:nvPr>
        </p:nvSpPr>
        <p:spPr>
          <a:xfrm>
            <a:off x="1736725" y="2501900"/>
            <a:ext cx="5780088" cy="2319338"/>
          </a:xfrm>
          <a:gradFill rotWithShape="1">
            <a:gsLst>
              <a:gs pos="0">
                <a:schemeClr val="bg1">
                  <a:alpha val="100000"/>
                </a:schemeClr>
              </a:gs>
              <a:gs pos="100000">
                <a:srgbClr val="CC9900">
                  <a:alpha val="100000"/>
                </a:srgbClr>
              </a:gs>
            </a:gsLst>
            <a:lin ang="0" scaled="1"/>
            <a:tileRect/>
          </a:gradFill>
          <a:ln>
            <a:solidFill>
              <a:srgbClr val="996633">
                <a:alpha val="100000"/>
              </a:srgbClr>
            </a:solidFill>
            <a:miter/>
          </a:ln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b="1" dirty="0">
                <a:solidFill>
                  <a:srgbClr val="CC3300"/>
                </a:solidFill>
              </a:rPr>
              <a:t>直接灸</a:t>
            </a:r>
            <a:r>
              <a:rPr lang="zh-CN" altLang="en-US" b="1" dirty="0"/>
              <a:t>：</a:t>
            </a:r>
          </a:p>
          <a:p>
            <a:pPr eaLnBrk="1" hangingPunct="1"/>
            <a:r>
              <a:rPr lang="zh-CN" altLang="en-US" b="1" dirty="0"/>
              <a:t>是把艾绒直接放在皮肤上施灸。</a:t>
            </a:r>
          </a:p>
          <a:p>
            <a:pPr eaLnBrk="1" hangingPunct="1">
              <a:buNone/>
            </a:pPr>
            <a:r>
              <a:rPr lang="zh-CN" altLang="en-US" b="1" dirty="0">
                <a:solidFill>
                  <a:srgbClr val="CC3300"/>
                </a:solidFill>
              </a:rPr>
              <a:t>      化脓灸</a:t>
            </a:r>
            <a:endParaRPr lang="zh-CN" altLang="en-US" b="1" dirty="0"/>
          </a:p>
          <a:p>
            <a:pPr eaLnBrk="1" hangingPunct="1">
              <a:buNone/>
            </a:pPr>
            <a:r>
              <a:rPr lang="zh-CN" altLang="en-US" b="1" dirty="0">
                <a:solidFill>
                  <a:srgbClr val="CC3300"/>
                </a:solidFill>
              </a:rPr>
              <a:t>      非化脓灸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/>
          </p:cNvSpPr>
          <p:nvPr>
            <p:ph type="title"/>
          </p:nvPr>
        </p:nvSpPr>
        <p:spPr>
          <a:xfrm>
            <a:off x="1228725" y="747713"/>
            <a:ext cx="5602288" cy="792162"/>
          </a:xfrm>
          <a:gradFill rotWithShape="1">
            <a:gsLst>
              <a:gs pos="0">
                <a:srgbClr val="D5A97D">
                  <a:alpha val="100000"/>
                </a:srgbClr>
              </a:gs>
              <a:gs pos="100000">
                <a:schemeClr val="bg1">
                  <a:alpha val="100000"/>
                </a:schemeClr>
              </a:gs>
            </a:gsLst>
            <a:lin ang="0" scaled="1"/>
            <a:tileRect/>
          </a:gradFill>
          <a:ln/>
        </p:spPr>
        <p:txBody>
          <a:bodyPr vert="horz" wrap="square" lIns="91440" tIns="45720" rIns="91440" bIns="45720" anchor="b"/>
          <a:lstStyle/>
          <a:p>
            <a:pPr eaLnBrk="1" hangingPunct="1"/>
            <a:r>
              <a:rPr lang="zh-CN" altLang="en-US" b="1" dirty="0"/>
              <a:t>常用灸法操作</a:t>
            </a:r>
            <a:r>
              <a:rPr lang="zh-CN" altLang="en-US" dirty="0"/>
              <a:t> </a:t>
            </a:r>
          </a:p>
        </p:txBody>
      </p:sp>
      <p:sp>
        <p:nvSpPr>
          <p:cNvPr id="9219" name="Rectangle 3"/>
          <p:cNvSpPr>
            <a:spLocks noGrp="1"/>
          </p:cNvSpPr>
          <p:nvPr>
            <p:ph idx="1"/>
          </p:nvPr>
        </p:nvSpPr>
        <p:spPr>
          <a:xfrm>
            <a:off x="1668463" y="2082800"/>
            <a:ext cx="6664325" cy="549275"/>
          </a:xfrm>
          <a:gradFill rotWithShape="1">
            <a:gsLst>
              <a:gs pos="0">
                <a:srgbClr val="D9ECFF">
                  <a:alpha val="100000"/>
                </a:srgbClr>
              </a:gs>
              <a:gs pos="100000">
                <a:srgbClr val="0000FF">
                  <a:alpha val="100000"/>
                </a:srgbClr>
              </a:gs>
            </a:gsLst>
            <a:lin ang="5400000" scaled="1"/>
            <a:tileRect/>
          </a:gradFill>
          <a:ln>
            <a:solidFill>
              <a:srgbClr val="996633">
                <a:alpha val="100000"/>
              </a:srgbClr>
            </a:solidFill>
            <a:miter/>
          </a:ln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b="1" dirty="0"/>
              <a:t>隔姜灸：适应于一切虚寒病症。</a:t>
            </a:r>
          </a:p>
        </p:txBody>
      </p:sp>
      <p:sp>
        <p:nvSpPr>
          <p:cNvPr id="9220" name="Rectangle 4"/>
          <p:cNvSpPr/>
          <p:nvPr/>
        </p:nvSpPr>
        <p:spPr>
          <a:xfrm>
            <a:off x="971550" y="2708275"/>
            <a:ext cx="7056438" cy="604838"/>
          </a:xfrm>
          <a:prstGeom prst="rect">
            <a:avLst/>
          </a:prstGeom>
          <a:gradFill rotWithShape="1">
            <a:gsLst>
              <a:gs pos="0">
                <a:srgbClr val="D9ECFF"/>
              </a:gs>
              <a:gs pos="100000">
                <a:srgbClr val="0000FF"/>
              </a:gs>
            </a:gsLst>
            <a:lin ang="5400000" scaled="1"/>
            <a:tileRect/>
          </a:gradFill>
          <a:ln w="9525" cap="flat" cmpd="sng">
            <a:solidFill>
              <a:srgbClr val="996633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</a:pPr>
            <a:r>
              <a:rPr lang="zh-CN" altLang="en-US" sz="3200" b="1" dirty="0">
                <a:latin typeface="Tahoma" panose="020B0604030504040204" pitchFamily="34" charset="0"/>
              </a:rPr>
              <a:t>隔蒜灸：可治痈疽肿毒、未溃疮疖。</a:t>
            </a:r>
          </a:p>
        </p:txBody>
      </p:sp>
      <p:sp>
        <p:nvSpPr>
          <p:cNvPr id="9221" name="Rectangle 5"/>
          <p:cNvSpPr/>
          <p:nvPr/>
        </p:nvSpPr>
        <p:spPr>
          <a:xfrm>
            <a:off x="971550" y="3759200"/>
            <a:ext cx="7200900" cy="677863"/>
          </a:xfrm>
          <a:prstGeom prst="rect">
            <a:avLst/>
          </a:prstGeom>
          <a:gradFill rotWithShape="1">
            <a:gsLst>
              <a:gs pos="0">
                <a:srgbClr val="D9ECFF"/>
              </a:gs>
              <a:gs pos="100000">
                <a:srgbClr val="0000FF"/>
              </a:gs>
            </a:gsLst>
            <a:lin ang="5400000" scaled="1"/>
            <a:tileRect/>
          </a:gradFill>
          <a:ln w="9525" cap="flat" cmpd="sng">
            <a:solidFill>
              <a:srgbClr val="996633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</a:pPr>
            <a:r>
              <a:rPr lang="zh-CN" altLang="en-US" sz="3200" b="1" dirty="0">
                <a:latin typeface="Tahoma" panose="020B0604030504040204" pitchFamily="34" charset="0"/>
              </a:rPr>
              <a:t>隔盐灸：有回阳、救逆、固脱之功效。</a:t>
            </a:r>
          </a:p>
        </p:txBody>
      </p:sp>
      <p:sp>
        <p:nvSpPr>
          <p:cNvPr id="9222" name="Rectangle 6"/>
          <p:cNvSpPr/>
          <p:nvPr/>
        </p:nvSpPr>
        <p:spPr>
          <a:xfrm>
            <a:off x="971550" y="4911725"/>
            <a:ext cx="7200900" cy="604838"/>
          </a:xfrm>
          <a:prstGeom prst="rect">
            <a:avLst/>
          </a:prstGeom>
          <a:gradFill rotWithShape="1">
            <a:gsLst>
              <a:gs pos="0">
                <a:srgbClr val="D9ECFF"/>
              </a:gs>
              <a:gs pos="100000">
                <a:srgbClr val="0000FF"/>
              </a:gs>
            </a:gsLst>
            <a:lin ang="5400000" scaled="1"/>
            <a:tileRect/>
          </a:gradFill>
          <a:ln w="9525" cap="flat" cmpd="sng">
            <a:solidFill>
              <a:srgbClr val="996633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</a:pPr>
            <a:r>
              <a:rPr lang="zh-CN" altLang="en-US" sz="3200" b="1" dirty="0">
                <a:latin typeface="Tahoma" panose="020B0604030504040204" pitchFamily="34" charset="0"/>
              </a:rPr>
              <a:t>隔附子饼灸：用治各种阳虚病症。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/>
          </p:cNvSpPr>
          <p:nvPr>
            <p:ph type="title"/>
          </p:nvPr>
        </p:nvSpPr>
        <p:spPr>
          <a:xfrm>
            <a:off x="1228725" y="747713"/>
            <a:ext cx="5602288" cy="792162"/>
          </a:xfrm>
          <a:gradFill rotWithShape="1">
            <a:gsLst>
              <a:gs pos="0">
                <a:srgbClr val="D5A97D">
                  <a:alpha val="100000"/>
                </a:srgbClr>
              </a:gs>
              <a:gs pos="100000">
                <a:schemeClr val="bg1">
                  <a:alpha val="100000"/>
                </a:schemeClr>
              </a:gs>
            </a:gsLst>
            <a:lin ang="0" scaled="1"/>
            <a:tileRect/>
          </a:gradFill>
          <a:ln/>
        </p:spPr>
        <p:txBody>
          <a:bodyPr vert="horz" wrap="square" lIns="91440" tIns="45720" rIns="91440" bIns="45720" anchor="b"/>
          <a:lstStyle/>
          <a:p>
            <a:pPr eaLnBrk="1" hangingPunct="1"/>
            <a:r>
              <a:rPr lang="zh-CN" altLang="en-US" b="1" dirty="0"/>
              <a:t>常用灸法操作</a:t>
            </a:r>
            <a:r>
              <a:rPr lang="zh-CN" altLang="en-US" dirty="0"/>
              <a:t> </a:t>
            </a:r>
          </a:p>
        </p:txBody>
      </p:sp>
      <p:sp>
        <p:nvSpPr>
          <p:cNvPr id="10243" name="Rectangle 3"/>
          <p:cNvSpPr>
            <a:spLocks noGrp="1"/>
          </p:cNvSpPr>
          <p:nvPr>
            <p:ph idx="1"/>
          </p:nvPr>
        </p:nvSpPr>
        <p:spPr>
          <a:xfrm>
            <a:off x="1668463" y="2082800"/>
            <a:ext cx="6664325" cy="549275"/>
          </a:xfrm>
          <a:gradFill rotWithShape="1">
            <a:gsLst>
              <a:gs pos="0">
                <a:srgbClr val="D9ECFF">
                  <a:alpha val="100000"/>
                </a:srgbClr>
              </a:gs>
              <a:gs pos="100000">
                <a:srgbClr val="0000FF">
                  <a:alpha val="100000"/>
                </a:srgbClr>
              </a:gs>
            </a:gsLst>
            <a:lin ang="5400000" scaled="1"/>
            <a:tileRect/>
          </a:gradFill>
          <a:ln>
            <a:solidFill>
              <a:srgbClr val="996633">
                <a:alpha val="100000"/>
              </a:srgbClr>
            </a:solidFill>
            <a:miter/>
          </a:ln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b="1" dirty="0"/>
              <a:t>隔姜灸：适应于一切虚寒病症。</a:t>
            </a:r>
          </a:p>
        </p:txBody>
      </p:sp>
      <p:sp>
        <p:nvSpPr>
          <p:cNvPr id="10244" name="Rectangle 4"/>
          <p:cNvSpPr/>
          <p:nvPr/>
        </p:nvSpPr>
        <p:spPr>
          <a:xfrm>
            <a:off x="971550" y="2708275"/>
            <a:ext cx="7056438" cy="604838"/>
          </a:xfrm>
          <a:prstGeom prst="rect">
            <a:avLst/>
          </a:prstGeom>
          <a:gradFill rotWithShape="1">
            <a:gsLst>
              <a:gs pos="0">
                <a:srgbClr val="D9ECFF"/>
              </a:gs>
              <a:gs pos="100000">
                <a:srgbClr val="0000FF"/>
              </a:gs>
            </a:gsLst>
            <a:lin ang="5400000" scaled="1"/>
            <a:tileRect/>
          </a:gradFill>
          <a:ln w="9525" cap="flat" cmpd="sng">
            <a:solidFill>
              <a:srgbClr val="996633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</a:pPr>
            <a:r>
              <a:rPr lang="zh-CN" altLang="en-US" sz="3200" b="1" dirty="0">
                <a:latin typeface="Tahoma" panose="020B0604030504040204" pitchFamily="34" charset="0"/>
              </a:rPr>
              <a:t>隔蒜灸：可治痈疽肿毒、未溃疮疖。</a:t>
            </a:r>
          </a:p>
        </p:txBody>
      </p:sp>
      <p:sp>
        <p:nvSpPr>
          <p:cNvPr id="10245" name="Rectangle 5"/>
          <p:cNvSpPr/>
          <p:nvPr/>
        </p:nvSpPr>
        <p:spPr>
          <a:xfrm>
            <a:off x="971550" y="3759200"/>
            <a:ext cx="7200900" cy="677863"/>
          </a:xfrm>
          <a:prstGeom prst="rect">
            <a:avLst/>
          </a:prstGeom>
          <a:gradFill rotWithShape="1">
            <a:gsLst>
              <a:gs pos="0">
                <a:srgbClr val="D9ECFF"/>
              </a:gs>
              <a:gs pos="100000">
                <a:srgbClr val="0000FF"/>
              </a:gs>
            </a:gsLst>
            <a:lin ang="5400000" scaled="1"/>
            <a:tileRect/>
          </a:gradFill>
          <a:ln w="9525" cap="flat" cmpd="sng">
            <a:solidFill>
              <a:srgbClr val="996633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</a:pPr>
            <a:r>
              <a:rPr lang="zh-CN" altLang="en-US" sz="3200" b="1" dirty="0">
                <a:latin typeface="Tahoma" panose="020B0604030504040204" pitchFamily="34" charset="0"/>
              </a:rPr>
              <a:t>隔盐灸：有回阳、救逆、固脱之功效。</a:t>
            </a:r>
          </a:p>
        </p:txBody>
      </p:sp>
      <p:sp>
        <p:nvSpPr>
          <p:cNvPr id="10246" name="Rectangle 6"/>
          <p:cNvSpPr/>
          <p:nvPr/>
        </p:nvSpPr>
        <p:spPr>
          <a:xfrm>
            <a:off x="971550" y="4911725"/>
            <a:ext cx="7200900" cy="604838"/>
          </a:xfrm>
          <a:prstGeom prst="rect">
            <a:avLst/>
          </a:prstGeom>
          <a:gradFill rotWithShape="1">
            <a:gsLst>
              <a:gs pos="0">
                <a:srgbClr val="D9ECFF"/>
              </a:gs>
              <a:gs pos="100000">
                <a:srgbClr val="0000FF"/>
              </a:gs>
            </a:gsLst>
            <a:lin ang="5400000" scaled="1"/>
            <a:tileRect/>
          </a:gradFill>
          <a:ln w="9525" cap="flat" cmpd="sng">
            <a:solidFill>
              <a:srgbClr val="996633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</a:pPr>
            <a:r>
              <a:rPr lang="zh-CN" altLang="en-US" sz="3200" b="1" dirty="0">
                <a:latin typeface="Tahoma" panose="020B0604030504040204" pitchFamily="34" charset="0"/>
              </a:rPr>
              <a:t>隔附子饼灸：用治各种阳虚病症。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idx="1"/>
          </p:nvPr>
        </p:nvSpPr>
        <p:spPr>
          <a:xfrm>
            <a:off x="1182688" y="2017713"/>
            <a:ext cx="4838700" cy="1073150"/>
          </a:xfrm>
          <a:ln>
            <a:solidFill>
              <a:srgbClr val="996633">
                <a:alpha val="100000"/>
              </a:srgbClr>
            </a:solidFill>
            <a:miter/>
          </a:ln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b="1" dirty="0"/>
              <a:t>艾条灸：点燃一端艾卷，在穴位和患处熏灸。</a:t>
            </a:r>
          </a:p>
        </p:txBody>
      </p:sp>
      <p:sp>
        <p:nvSpPr>
          <p:cNvPr id="11267" name="Rectangle 3"/>
          <p:cNvSpPr/>
          <p:nvPr/>
        </p:nvSpPr>
        <p:spPr>
          <a:xfrm>
            <a:off x="539750" y="404813"/>
            <a:ext cx="5915025" cy="792162"/>
          </a:xfrm>
          <a:prstGeom prst="rect">
            <a:avLst/>
          </a:prstGeom>
          <a:gradFill rotWithShape="1">
            <a:gsLst>
              <a:gs pos="0">
                <a:srgbClr val="D5A97D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/>
          <a:lstStyle/>
          <a:p>
            <a:r>
              <a:rPr lang="zh-CN" altLang="en-US" sz="4400" b="1" dirty="0">
                <a:solidFill>
                  <a:schemeClr val="tx2"/>
                </a:solidFill>
                <a:latin typeface="Tahoma" panose="020B0604030504040204" pitchFamily="34" charset="0"/>
              </a:rPr>
              <a:t>常用灸法操作</a:t>
            </a:r>
            <a:r>
              <a:rPr lang="zh-CN" altLang="en-US" sz="4400" dirty="0">
                <a:solidFill>
                  <a:schemeClr val="tx2"/>
                </a:solidFill>
                <a:latin typeface="Tahoma" panose="020B0604030504040204" pitchFamily="34" charset="0"/>
              </a:rPr>
              <a:t> </a:t>
            </a:r>
          </a:p>
        </p:txBody>
      </p:sp>
      <p:pic>
        <p:nvPicPr>
          <p:cNvPr id="11268" name="Picture 4" descr="灸法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900" y="3141663"/>
            <a:ext cx="4081463" cy="2674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Picture 5" descr="灸法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113" y="3141663"/>
            <a:ext cx="3251200" cy="2659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Designs\Blends.pot</Template>
  <TotalTime>0</TotalTime>
  <Words>1830</Words>
  <Application>Microsoft Office PowerPoint</Application>
  <PresentationFormat>全屏显示(4:3)</PresentationFormat>
  <Paragraphs>221</Paragraphs>
  <Slides>48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48</vt:i4>
      </vt:variant>
    </vt:vector>
  </HeadingPairs>
  <TitlesOfParts>
    <vt:vector size="58" baseType="lpstr">
      <vt:lpstr>方正兰亭粗黑简体</vt:lpstr>
      <vt:lpstr>华文仿宋</vt:lpstr>
      <vt:lpstr>隶书</vt:lpstr>
      <vt:lpstr>宋体</vt:lpstr>
      <vt:lpstr>Arial</vt:lpstr>
      <vt:lpstr>Tahoma</vt:lpstr>
      <vt:lpstr>Times New Roman</vt:lpstr>
      <vt:lpstr>Wingdings</vt:lpstr>
      <vt:lpstr>Blends</vt:lpstr>
      <vt:lpstr>1_Blends</vt:lpstr>
      <vt:lpstr>PowerPoint 演示文稿</vt:lpstr>
      <vt:lpstr>定 义</vt:lpstr>
      <vt:lpstr>艾灸疗法的作用</vt:lpstr>
      <vt:lpstr>艾灸疗法的分类 </vt:lpstr>
      <vt:lpstr>艾灸发展</vt:lpstr>
      <vt:lpstr>常用灸法操作 </vt:lpstr>
      <vt:lpstr>常用灸法操作 </vt:lpstr>
      <vt:lpstr>常用灸法操作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</vt:lpstr>
      <vt:lpstr>主要内容</vt:lpstr>
      <vt:lpstr>概  述</vt:lpstr>
      <vt:lpstr>PowerPoint 演示文稿</vt:lpstr>
      <vt:lpstr>主要病因病机</vt:lpstr>
      <vt:lpstr>诊断要点 </vt:lpstr>
      <vt:lpstr>诊断要点 </vt:lpstr>
      <vt:lpstr>痛经虚实辨别</vt:lpstr>
      <vt:lpstr>辨  证</vt:lpstr>
      <vt:lpstr>中医治疗</vt:lpstr>
      <vt:lpstr>中医治疗</vt:lpstr>
      <vt:lpstr>中医治疗</vt:lpstr>
      <vt:lpstr>中医治疗</vt:lpstr>
      <vt:lpstr>中医治疗</vt:lpstr>
      <vt:lpstr>中医治疗</vt:lpstr>
      <vt:lpstr>中医治疗</vt:lpstr>
      <vt:lpstr>中医治疗</vt:lpstr>
      <vt:lpstr>中医治疗</vt:lpstr>
      <vt:lpstr>中医治疗</vt:lpstr>
      <vt:lpstr>中医治疗</vt:lpstr>
      <vt:lpstr>中医治疗</vt:lpstr>
      <vt:lpstr>中医治疗</vt:lpstr>
      <vt:lpstr>注意事项</vt:lpstr>
      <vt:lpstr>注意事项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/>
  <cp:lastModifiedBy>Windows 用户</cp:lastModifiedBy>
  <cp:revision>36</cp:revision>
  <dcterms:created xsi:type="dcterms:W3CDTF">2020-03-05T03:01:04Z</dcterms:created>
  <dcterms:modified xsi:type="dcterms:W3CDTF">2020-04-06T12:05:42Z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