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slides/slide76.xml" ContentType="application/vnd.openxmlformats-officedocument.presentationml.slide+xml"/>
  <Override PartName="/ppt/slides/slide94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s/slide83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slides/slide72.xml" ContentType="application/vnd.openxmlformats-officedocument.presentationml.slide+xml"/>
  <Override PartName="/ppt/slides/slide90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9.xml" ContentType="application/vnd.openxmlformats-officedocument.presentationml.slide+xml"/>
  <Override PartName="/ppt/slides/slide99.xml" ContentType="application/vnd.openxmlformats-officedocument.presentationml.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slides/slide77.xml" ContentType="application/vnd.openxmlformats-officedocument.presentationml.slide+xml"/>
  <Override PartName="/ppt/slides/slide88.xml" ContentType="application/vnd.openxmlformats-officedocument.presentationml.slide+xml"/>
  <Override PartName="/ppt/slides/slide9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s/slide75.xml" ContentType="application/vnd.openxmlformats-officedocument.presentationml.slide+xml"/>
  <Override PartName="/ppt/slides/slide86.xml" ContentType="application/vnd.openxmlformats-officedocument.presentationml.slide+xml"/>
  <Override PartName="/ppt/slides/slide9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slides/slide84.xml" ContentType="application/vnd.openxmlformats-officedocument.presentationml.slide+xml"/>
  <Override PartName="/ppt/slides/slide9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s/slide80.xml" ContentType="application/vnd.openxmlformats-officedocument.presentationml.slide+xml"/>
  <Override PartName="/ppt/slides/slide82.xml" ContentType="application/vnd.openxmlformats-officedocument.presentationml.slide+xml"/>
  <Override PartName="/ppt/slides/slide9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9.xml" ContentType="application/vnd.openxmlformats-officedocument.presentationml.slide+xml"/>
  <Override PartName="/ppt/slides/slide98.xml" ContentType="application/vnd.openxmlformats-officedocument.presentationml.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ppt/slides/slide78.xml" ContentType="application/vnd.openxmlformats-officedocument.presentationml.slide+xml"/>
  <Override PartName="/ppt/slides/slide87.xml" ContentType="application/vnd.openxmlformats-officedocument.presentationml.slide+xml"/>
  <Override PartName="/ppt/slides/slide96.xml" ContentType="application/vnd.openxmlformats-officedocument.presentationml.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s/slide67.xml" ContentType="application/vnd.openxmlformats-officedocument.presentationml.slide+xml"/>
  <Override PartName="/ppt/slides/slide85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s/slide74.xml" ContentType="application/vnd.openxmlformats-officedocument.presentationml.slide+xml"/>
  <Override PartName="/ppt/slides/slide92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81.xml" ContentType="application/vnd.openxmlformats-officedocument.presentationml.slide+xml"/>
  <Override PartName="/ppt/slides/slide100.xml" ContentType="application/vnd.openxmlformats-officedocument.presentationml.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slides/slide70.xml" ContentType="application/vnd.openxmlformats-officedocument.presentationml.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02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  <p:sldId id="320" r:id="rId66"/>
    <p:sldId id="321" r:id="rId67"/>
    <p:sldId id="322" r:id="rId68"/>
    <p:sldId id="323" r:id="rId69"/>
    <p:sldId id="324" r:id="rId70"/>
    <p:sldId id="325" r:id="rId71"/>
    <p:sldId id="326" r:id="rId72"/>
    <p:sldId id="327" r:id="rId73"/>
    <p:sldId id="328" r:id="rId74"/>
    <p:sldId id="329" r:id="rId75"/>
    <p:sldId id="330" r:id="rId76"/>
    <p:sldId id="331" r:id="rId77"/>
    <p:sldId id="332" r:id="rId78"/>
    <p:sldId id="333" r:id="rId79"/>
    <p:sldId id="334" r:id="rId80"/>
    <p:sldId id="335" r:id="rId81"/>
    <p:sldId id="336" r:id="rId82"/>
    <p:sldId id="337" r:id="rId83"/>
    <p:sldId id="338" r:id="rId84"/>
    <p:sldId id="339" r:id="rId85"/>
    <p:sldId id="340" r:id="rId86"/>
    <p:sldId id="341" r:id="rId87"/>
    <p:sldId id="342" r:id="rId88"/>
    <p:sldId id="343" r:id="rId89"/>
    <p:sldId id="344" r:id="rId90"/>
    <p:sldId id="345" r:id="rId91"/>
    <p:sldId id="346" r:id="rId92"/>
    <p:sldId id="347" r:id="rId93"/>
    <p:sldId id="348" r:id="rId94"/>
    <p:sldId id="349" r:id="rId95"/>
    <p:sldId id="350" r:id="rId96"/>
    <p:sldId id="351" r:id="rId97"/>
    <p:sldId id="352" r:id="rId98"/>
    <p:sldId id="353" r:id="rId99"/>
    <p:sldId id="354" r:id="rId100"/>
    <p:sldId id="355" r:id="rId101"/>
  </p:sldIdLst>
  <p:sldSz cx="16256000" cy="10160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0" d="100"/>
          <a:sy n="60" d="100"/>
        </p:scale>
        <p:origin x="-84" y="-324"/>
      </p:cViewPr>
      <p:guideLst>
        <p:guide orient="horz" pos="3200"/>
        <p:guide pos="512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" d="100"/>
        <a:sy n="2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presProps" Target="pres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A097ED-73E9-4225-8454-9C161E09352A}" type="datetimeFigureOut">
              <a:rPr lang="zh-CN" altLang="en-US" smtClean="0"/>
              <a:pPr/>
              <a:t>2016/2/20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5AE05B-3EF3-4E7B-AF4C-9AD1A151EE0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4464123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3" Type="http://schemas.openxmlformats.org/officeDocument/2006/relationships/hyperlink" Target="http://www.1ppt.com/moban/" TargetMode="External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slide" Target="../slides/slide31.xml"/><Relationship Id="rId16" Type="http://schemas.openxmlformats.org/officeDocument/2006/relationships/hyperlink" Target="http://www.1ppt.com/shit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www.1ppt.com/hangye/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www.1ppt.com/jieri/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www.1ppt.com/word/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www.1ppt.com/excel/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15AE05B-3EF3-4E7B-AF4C-9AD1A151EE0D}" type="slidenum">
              <a:rPr lang="zh-CN" altLang="en-US" smtClean="0"/>
              <a:pPr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6570052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19200" y="3156187"/>
            <a:ext cx="13817600" cy="217781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438400" y="5757334"/>
            <a:ext cx="11379200" cy="25964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pPr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674066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pPr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36305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11785600" y="602074"/>
            <a:ext cx="3657600" cy="1284346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12800" y="602074"/>
            <a:ext cx="10701867" cy="1284346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pPr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517182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pPr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9682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284112" y="6528742"/>
            <a:ext cx="13817600" cy="2017889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284112" y="4306243"/>
            <a:ext cx="13817600" cy="2222499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pPr/>
              <a:t>2016/2/20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1287989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12800" y="3511316"/>
            <a:ext cx="7179733" cy="99342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263467" y="3511316"/>
            <a:ext cx="7179733" cy="993422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pPr/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941433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800" y="406872"/>
            <a:ext cx="14630400" cy="1693333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800" y="2274241"/>
            <a:ext cx="7182556" cy="94779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12800" y="3222037"/>
            <a:ext cx="7182556" cy="58537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8257825" y="2274241"/>
            <a:ext cx="7185378" cy="947796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8257825" y="3222037"/>
            <a:ext cx="7185378" cy="58537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pPr/>
              <a:t>2016/2/20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8037050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pPr/>
              <a:t>2016/2/20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5663258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pPr/>
              <a:t>2016/2/20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5934689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12803" y="404518"/>
            <a:ext cx="5348112" cy="1721556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355644" y="404520"/>
            <a:ext cx="9087556" cy="867127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12803" y="2126076"/>
            <a:ext cx="5348112" cy="694972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pPr/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0239617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186290" y="7112000"/>
            <a:ext cx="9753600" cy="83961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186290" y="907815"/>
            <a:ext cx="9753600" cy="60960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186290" y="7951612"/>
            <a:ext cx="9753600" cy="119238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06A456-D1DA-4141-A9C4-75775BA81B90}" type="datetimeFigureOut">
              <a:rPr lang="zh-CN" altLang="en-US" smtClean="0"/>
              <a:pPr/>
              <a:t>2016/2/20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63A9F4D-917D-4974-9709-D234C3F5BDA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703534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12800" y="406872"/>
            <a:ext cx="14630400" cy="169333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dirty="0" smtClean="0"/>
              <a:t>单击此处编辑母版标题样式</a:t>
            </a:r>
            <a:endParaRPr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12800" y="2370668"/>
            <a:ext cx="14630400" cy="67051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12800" y="9416816"/>
            <a:ext cx="3793067" cy="5409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2406A456-D1DA-4141-A9C4-75775BA81B90}" type="datetimeFigureOut">
              <a:rPr lang="zh-CN" altLang="en-US" smtClean="0"/>
              <a:pPr/>
              <a:t>2016/2/20</a:t>
            </a:fld>
            <a:endParaRPr lang="zh-CN" altLang="en-US" dirty="0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5554134" y="9416816"/>
            <a:ext cx="5147733" cy="5409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11650133" y="9416816"/>
            <a:ext cx="3793067" cy="54092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ea typeface="微软雅黑" pitchFamily="34" charset="-122"/>
              </a:defRPr>
            </a:lvl1pPr>
          </a:lstStyle>
          <a:p>
            <a:fld id="{263A9F4D-917D-4974-9709-D234C3F5BDA8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35609309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image" Target="../media/image1.jpeg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0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image" Target="../media/image59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7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7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6.jpeg"/><Relationship Id="rId1" Type="http://schemas.openxmlformats.org/officeDocument/2006/relationships/slideLayout" Target="../slideLayouts/slideLayout7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7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7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0.jpeg"/><Relationship Id="rId1" Type="http://schemas.openxmlformats.org/officeDocument/2006/relationships/slideLayout" Target="../slideLayouts/slideLayout7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7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3.jpeg"/><Relationship Id="rId1" Type="http://schemas.openxmlformats.org/officeDocument/2006/relationships/slideLayout" Target="../slideLayouts/slideLayout7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4.jpeg"/><Relationship Id="rId1" Type="http://schemas.openxmlformats.org/officeDocument/2006/relationships/slideLayout" Target="../slideLayouts/slideLayout7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7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7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7.xml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1.jpeg"/><Relationship Id="rId1" Type="http://schemas.openxmlformats.org/officeDocument/2006/relationships/slideLayout" Target="../slideLayouts/slideLayout7.xml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7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7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4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7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7.jpeg"/><Relationship Id="rId1" Type="http://schemas.openxmlformats.org/officeDocument/2006/relationships/slideLayout" Target="../slideLayouts/slideLayout7.xml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7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0.jpeg"/><Relationship Id="rId1" Type="http://schemas.openxmlformats.org/officeDocument/2006/relationships/slideLayout" Target="../slideLayouts/slideLayout7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1.jpeg"/><Relationship Id="rId1" Type="http://schemas.openxmlformats.org/officeDocument/2006/relationships/slideLayout" Target="../slideLayouts/slideLayout7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2.jpeg"/><Relationship Id="rId1" Type="http://schemas.openxmlformats.org/officeDocument/2006/relationships/slideLayout" Target="../slideLayouts/slideLayout7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7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7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5.jpeg"/><Relationship Id="rId1" Type="http://schemas.openxmlformats.org/officeDocument/2006/relationships/slideLayout" Target="../slideLayouts/slideLayout7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7.xml"/></Relationships>
</file>

<file path=ppt/slides/_rels/slide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7.xml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8.jpeg"/><Relationship Id="rId1" Type="http://schemas.openxmlformats.org/officeDocument/2006/relationships/slideLayout" Target="../slideLayouts/slideLayout7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2" Type="http://schemas.openxmlformats.org/officeDocument/2006/relationships/image" Target="../media/image10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251521" y="1412776"/>
            <a:ext cx="648071" cy="14401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2"/>
              </a:rPr>
              <a:t>www.1ppt.com/moban/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行业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3"/>
              </a:rPr>
              <a:t>www.1ppt.com/hangye/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节日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4"/>
              </a:rPr>
              <a:t>www.1ppt.com/jieri/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素材下载：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5"/>
              </a:rPr>
              <a:t>www.1ppt.com/sucai/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背景图片：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6"/>
              </a:rPr>
              <a:t>www.1ppt.com/beijing/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图表下载：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7"/>
              </a:rPr>
              <a:t>www.1ppt.com/tubiao/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优秀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8"/>
              </a:rPr>
              <a:t>www.1ppt.com/xiazai/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9"/>
              </a:rPr>
              <a:t>www.1ppt.com/powerpoint/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Word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0"/>
              </a:rPr>
              <a:t>www.1ppt.com/word/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Excel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1"/>
              </a:rPr>
              <a:t>www.1ppt.com/excel/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2"/>
              </a:rPr>
              <a:t>www.1ppt.com/ziliao/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  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课件下载：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3"/>
              </a:rPr>
              <a:t>www.1ppt.com/kejian/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4"/>
              </a:rPr>
              <a:t>www.1ppt.com/fanwen/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5"/>
              </a:rPr>
              <a:t>www.1ppt.com/shiti/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6"/>
              </a:rPr>
              <a:t>www.1ppt.com/jiaoan/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  <a:endParaRPr kumimoji="0" lang="zh-CN" altLang="en-US" sz="1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17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897436" y="3571198"/>
            <a:ext cx="9957854" cy="125675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847"/>
              </a:lnSpc>
            </a:pPr>
            <a:r>
              <a:rPr lang="zh-CN" altLang="en-US" sz="8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小米</a:t>
            </a:r>
            <a:r>
              <a:rPr lang="en-US" altLang="zh-CN" sz="8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2012</a:t>
            </a:r>
            <a:r>
              <a:rPr lang="zh-CN" altLang="en-US" sz="8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新品发布会</a:t>
            </a:r>
            <a:endParaRPr lang="zh-CN" altLang="en-US" sz="8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483350" y="4942798"/>
            <a:ext cx="3308598" cy="125675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847"/>
              </a:lnSpc>
            </a:pPr>
            <a:r>
              <a:rPr lang="zh-CN" altLang="en-US" sz="8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完整版</a:t>
            </a:r>
            <a:endParaRPr lang="zh-CN" altLang="en-US" sz="8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62179" y="8036687"/>
            <a:ext cx="3747821" cy="32060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519"/>
              </a:lnSpc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2012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年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8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月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16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日 北京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798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艺术区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05666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06471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0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55345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86550" y="3978868"/>
            <a:ext cx="5437386" cy="155170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2137"/>
              </a:lnSpc>
            </a:pPr>
            <a:r>
              <a:rPr lang="zh-CN" altLang="en-US" sz="10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全新外观</a:t>
            </a:r>
            <a:endParaRPr lang="zh-CN" altLang="en-US" sz="10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968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1D1D1D"/>
          </a:solidFill>
          <a:ln w="12700" cap="flat" cmpd="sng" algn="ctr">
            <a:solidFill>
              <a:srgbClr val="1D1D1D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079750" y="0"/>
            <a:ext cx="13176250" cy="10007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14584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1D1D1D"/>
          </a:solidFill>
          <a:ln w="12700" cap="flat" cmpd="sng" algn="ctr">
            <a:solidFill>
              <a:srgbClr val="1D1D1D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352550" y="3968750"/>
            <a:ext cx="14903450" cy="224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9284440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1D1D1D"/>
          </a:solidFill>
          <a:ln w="12700" cap="flat" cmpd="sng" algn="ctr">
            <a:solidFill>
              <a:srgbClr val="1D1D1D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741627" y="659128"/>
            <a:ext cx="767373" cy="88404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235303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1D1D1D"/>
          </a:solidFill>
          <a:ln w="12700" cap="flat" cmpd="sng" algn="ctr">
            <a:solidFill>
              <a:srgbClr val="1D1D1D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873750" y="590550"/>
            <a:ext cx="4502150" cy="956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39390369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1D1D1D"/>
          </a:solidFill>
          <a:ln w="12700" cap="flat" cmpd="sng" algn="ctr">
            <a:solidFill>
              <a:srgbClr val="1D1D1D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7740649" y="603250"/>
            <a:ext cx="768351" cy="8972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103437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1D1D1D"/>
          </a:solidFill>
          <a:ln w="12700" cap="flat" cmpd="sng" algn="ctr">
            <a:solidFill>
              <a:srgbClr val="1D1D1D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210050" y="4324350"/>
            <a:ext cx="7829550" cy="1327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8396603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1D1D1D"/>
          </a:solidFill>
          <a:ln w="12700" cap="flat" cmpd="sng" algn="ctr">
            <a:solidFill>
              <a:srgbClr val="1D1D1D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946150"/>
            <a:ext cx="13474700" cy="9213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8549106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1D1D1D"/>
          </a:solidFill>
          <a:ln w="12700" cap="flat" cmpd="sng" algn="ctr">
            <a:solidFill>
              <a:srgbClr val="1D1D1D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645150" y="323850"/>
            <a:ext cx="4959350" cy="9836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415619957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58359" y="7295854"/>
            <a:ext cx="3744615" cy="32060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519"/>
              </a:lnSpc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1000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张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199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元门票 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5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分钟内售罄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200650" y="7727654"/>
            <a:ext cx="5924699" cy="32060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519"/>
              </a:lnSpc>
            </a:pP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门票收入全部捐给了慈善机构（嫣然天使基金）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874191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1D1D1D"/>
          </a:solidFill>
          <a:ln w="12700" cap="flat" cmpd="sng" algn="ctr">
            <a:solidFill>
              <a:srgbClr val="1D1D1D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238750" y="539750"/>
            <a:ext cx="5568950" cy="9353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56579718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1D1D1D"/>
          </a:solidFill>
          <a:ln w="12700" cap="flat" cmpd="sng" algn="ctr">
            <a:solidFill>
              <a:srgbClr val="1D1D1D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870450" y="552450"/>
            <a:ext cx="6521450" cy="9277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542950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pic>
        <p:nvPicPr>
          <p:cNvPr id="3" name="图片 2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403850" y="869950"/>
            <a:ext cx="5708650" cy="81216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0528300" y="1204142"/>
            <a:ext cx="1282402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前置摄像头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718300" y="9165227"/>
            <a:ext cx="512961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菜单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975600" y="9165227"/>
            <a:ext cx="512961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桌面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248155" y="9165227"/>
            <a:ext cx="512961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返回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6537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pic>
        <p:nvPicPr>
          <p:cNvPr id="3" name="图片 2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181350" y="1682750"/>
            <a:ext cx="9899650" cy="84772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89600" y="1263409"/>
            <a:ext cx="1025922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外放音腔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484534" y="1263409"/>
            <a:ext cx="1282402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后置摄像头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372600" y="1263409"/>
            <a:ext cx="1853071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00"/>
              </a:lnSpc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闪光灯 降噪麦克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551131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pic>
        <p:nvPicPr>
          <p:cNvPr id="3" name="图片 2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352550" y="3968750"/>
            <a:ext cx="14903450" cy="286385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692900" y="6556285"/>
            <a:ext cx="1025922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音量键＋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715500" y="6557495"/>
            <a:ext cx="1025922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音量键－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52400" y="6570800"/>
            <a:ext cx="769441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电源键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1906400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pic>
        <p:nvPicPr>
          <p:cNvPr id="3" name="图片 2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35150" y="0"/>
            <a:ext cx="12579350" cy="74549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14682" y="7196124"/>
            <a:ext cx="1282402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手机挂绳口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70571" y="7196124"/>
            <a:ext cx="484107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MIC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76815" y="7196124"/>
            <a:ext cx="1782539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USB / MHL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接口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011329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1D1D1D"/>
          </a:solidFill>
          <a:ln w="12700" cap="flat" cmpd="sng" algn="ctr">
            <a:solidFill>
              <a:srgbClr val="1D1D1D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2012950" y="958850"/>
            <a:ext cx="12236450" cy="823595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139950" y="8380476"/>
            <a:ext cx="1077218" cy="538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尺寸</a:t>
            </a:r>
            <a:endParaRPr lang="zh-CN" altLang="en-US" sz="4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75190" y="8285988"/>
            <a:ext cx="7223131" cy="74379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808"/>
              </a:lnSpc>
            </a:pPr>
            <a:r>
              <a:rPr lang="en-US" altLang="zh-CN" sz="5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126 </a:t>
            </a:r>
            <a:r>
              <a:rPr lang="en-US" altLang="zh-CN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mm X </a:t>
            </a:r>
            <a:r>
              <a:rPr lang="en-US" altLang="zh-CN" sz="5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62 </a:t>
            </a:r>
            <a:r>
              <a:rPr lang="en-US" altLang="zh-CN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mm X </a:t>
            </a:r>
            <a:r>
              <a:rPr lang="en-US" altLang="zh-CN" sz="5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10.2 </a:t>
            </a:r>
            <a:r>
              <a:rPr lang="en-US" altLang="zh-CN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mm</a:t>
            </a:r>
            <a:endParaRPr lang="zh-CN" altLang="en-US" sz="4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36350" y="8380476"/>
            <a:ext cx="1077218" cy="538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200"/>
              </a:lnSpc>
            </a:pP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重量</a:t>
            </a:r>
            <a:endParaRPr lang="zh-CN" altLang="en-US" sz="4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2676429" y="8285988"/>
            <a:ext cx="1423467" cy="74379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808"/>
              </a:lnSpc>
            </a:pPr>
            <a:r>
              <a:rPr lang="en-US" altLang="zh-CN" sz="5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145 </a:t>
            </a:r>
            <a:r>
              <a:rPr lang="en-US" altLang="zh-CN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g</a:t>
            </a:r>
            <a:endParaRPr lang="zh-CN" altLang="en-US" sz="4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21290683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73250" y="1162050"/>
            <a:ext cx="13404850" cy="8997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6614994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73250" y="4298950"/>
            <a:ext cx="2952750" cy="552450"/>
          </a:xfrm>
          <a:prstGeom prst="rect">
            <a:avLst/>
          </a:prstGeom>
        </p:spPr>
      </p:pic>
      <p:pic>
        <p:nvPicPr>
          <p:cNvPr id="5" name="图片 4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5721350" y="1123950"/>
            <a:ext cx="9696450" cy="8896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189622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2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412750" y="895350"/>
            <a:ext cx="15843250" cy="8782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73065980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89600" y="2354242"/>
            <a:ext cx="4924425" cy="7053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496"/>
              </a:lnSpc>
            </a:pPr>
            <a:r>
              <a:rPr lang="zh-CN" altLang="en-US" sz="4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小米手机累计销量</a:t>
            </a:r>
            <a:endParaRPr lang="zh-CN" altLang="en-US" sz="48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76057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311150" y="1936750"/>
            <a:ext cx="14560550" cy="7029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41887474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873250" y="4298950"/>
            <a:ext cx="2952750" cy="552450"/>
          </a:xfrm>
          <a:prstGeom prst="rect">
            <a:avLst/>
          </a:prstGeom>
        </p:spPr>
      </p:pic>
      <p:pic>
        <p:nvPicPr>
          <p:cNvPr id="5" name="图片 4"/>
          <p:cNvPicPr>
            <a:picLocks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6026150" y="666749"/>
            <a:ext cx="8807450" cy="8820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1752797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321550" y="3978868"/>
            <a:ext cx="6796732" cy="155170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2137"/>
              </a:lnSpc>
            </a:pPr>
            <a:r>
              <a:rPr lang="zh-CN" altLang="en-US" sz="10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发烧级性能</a:t>
            </a:r>
            <a:endParaRPr lang="zh-CN" altLang="en-US" sz="10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8953556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360116" y="7363026"/>
            <a:ext cx="9962664" cy="111569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8702"/>
              </a:lnSpc>
            </a:pPr>
            <a:r>
              <a:rPr lang="zh-CN" altLang="en-US" sz="7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高通</a:t>
            </a:r>
            <a:r>
              <a:rPr lang="en-US" altLang="zh-CN" sz="7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APQ 8064</a:t>
            </a:r>
            <a:r>
              <a:rPr lang="zh-CN" altLang="en-US" sz="7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四核</a:t>
            </a:r>
            <a:r>
              <a:rPr lang="en-US" altLang="zh-CN" sz="7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1.5G</a:t>
            </a:r>
            <a:endParaRPr lang="zh-CN" altLang="en-US" sz="7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7106284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79579" y="7259447"/>
            <a:ext cx="9476953" cy="12054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389"/>
              </a:lnSpc>
            </a:pPr>
            <a:r>
              <a:rPr lang="zh-CN" altLang="en-US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最先进的</a:t>
            </a:r>
            <a:r>
              <a:rPr lang="en-US" altLang="zh-CN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28</a:t>
            </a:r>
            <a:r>
              <a:rPr lang="zh-CN" altLang="en-US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纳米技术</a:t>
            </a:r>
            <a:endParaRPr lang="zh-CN" altLang="en-US" sz="8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19315012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406900" y="6751625"/>
            <a:ext cx="7381829" cy="138499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0782"/>
              </a:lnSpc>
            </a:pPr>
            <a:r>
              <a:rPr lang="zh-CN" altLang="en-US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高通 </a:t>
            </a:r>
            <a:r>
              <a:rPr lang="en-US" altLang="zh-CN" sz="9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APQ 8064</a:t>
            </a:r>
            <a:endParaRPr lang="zh-CN" altLang="en-US" sz="9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593957" y="8147389"/>
            <a:ext cx="10301538" cy="4744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64"/>
              </a:lnSpc>
            </a:pPr>
            <a:r>
              <a:rPr lang="zh-CN" altLang="en-US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四核</a:t>
            </a:r>
            <a:r>
              <a:rPr lang="en-US" altLang="zh-CN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krait / </a:t>
            </a:r>
            <a:r>
              <a:rPr lang="en-US" altLang="zh-CN" sz="3200" dirty="0" err="1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Adreno</a:t>
            </a:r>
            <a:r>
              <a:rPr lang="en-US" altLang="zh-CN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 320</a:t>
            </a:r>
            <a:r>
              <a:rPr lang="zh-CN" altLang="en-US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图形芯片 </a:t>
            </a:r>
            <a:r>
              <a:rPr lang="en-US" altLang="zh-CN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/ 28</a:t>
            </a:r>
            <a:r>
              <a:rPr lang="zh-CN" altLang="en-US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纳米技术 </a:t>
            </a:r>
            <a:r>
              <a:rPr lang="en-US" altLang="zh-CN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/ </a:t>
            </a:r>
            <a:r>
              <a:rPr lang="zh-CN" altLang="en-US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双通道内存</a:t>
            </a:r>
            <a:endParaRPr lang="zh-CN" altLang="en-US" sz="3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7304734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4103026" y="2398118"/>
            <a:ext cx="10522028" cy="1"/>
          </a:xfrm>
          <a:custGeom>
            <a:avLst/>
            <a:gdLst/>
            <a:ahLst/>
            <a:cxnLst/>
            <a:rect l="0" t="0" r="0" b="0"/>
            <a:pathLst>
              <a:path w="10522028" h="1">
                <a:moveTo>
                  <a:pt x="0" y="0"/>
                </a:moveTo>
                <a:lnTo>
                  <a:pt x="10502977" y="0"/>
                </a:lnTo>
                <a:lnTo>
                  <a:pt x="10522027" y="0"/>
                </a:lnTo>
              </a:path>
            </a:pathLst>
          </a:custGeom>
          <a:ln w="0" cap="flat" cmpd="sng" algn="ctr">
            <a:solidFill>
              <a:srgbClr val="FFFFFF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4606003" y="2314298"/>
            <a:ext cx="139701" cy="167641"/>
          </a:xfrm>
          <a:custGeom>
            <a:avLst/>
            <a:gdLst/>
            <a:ahLst/>
            <a:cxnLst/>
            <a:rect l="0" t="0" r="0" b="0"/>
            <a:pathLst>
              <a:path w="139701" h="167641">
                <a:moveTo>
                  <a:pt x="0" y="167640"/>
                </a:moveTo>
                <a:lnTo>
                  <a:pt x="139700" y="83820"/>
                </a:lnTo>
                <a:lnTo>
                  <a:pt x="0" y="0"/>
                </a:lnTo>
              </a:path>
            </a:pathLst>
          </a:custGeom>
          <a:ln w="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14606003" y="2398118"/>
            <a:ext cx="139701" cy="1"/>
          </a:xfrm>
          <a:custGeom>
            <a:avLst/>
            <a:gdLst/>
            <a:ahLst/>
            <a:cxnLst/>
            <a:rect l="0" t="0" r="0" b="0"/>
            <a:pathLst>
              <a:path w="139701" h="1">
                <a:moveTo>
                  <a:pt x="0" y="0"/>
                </a:moveTo>
                <a:lnTo>
                  <a:pt x="139700" y="0"/>
                </a:lnTo>
              </a:path>
            </a:pathLst>
          </a:custGeom>
          <a:ln w="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149396" y="4907861"/>
            <a:ext cx="10461510" cy="1"/>
          </a:xfrm>
          <a:custGeom>
            <a:avLst/>
            <a:gdLst/>
            <a:ahLst/>
            <a:cxnLst/>
            <a:rect l="0" t="0" r="0" b="0"/>
            <a:pathLst>
              <a:path w="10461510" h="1">
                <a:moveTo>
                  <a:pt x="0" y="0"/>
                </a:moveTo>
                <a:lnTo>
                  <a:pt x="10442459" y="0"/>
                </a:lnTo>
                <a:lnTo>
                  <a:pt x="10461509" y="0"/>
                </a:lnTo>
              </a:path>
            </a:pathLst>
          </a:custGeom>
          <a:ln w="0" cap="flat" cmpd="sng" algn="ctr">
            <a:solidFill>
              <a:srgbClr val="FFFFFF"/>
            </a:solidFill>
            <a:prstDash val="dash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4591855" y="4824040"/>
            <a:ext cx="139701" cy="167641"/>
          </a:xfrm>
          <a:custGeom>
            <a:avLst/>
            <a:gdLst/>
            <a:ahLst/>
            <a:cxnLst/>
            <a:rect l="0" t="0" r="0" b="0"/>
            <a:pathLst>
              <a:path w="139701" h="167641">
                <a:moveTo>
                  <a:pt x="0" y="167640"/>
                </a:moveTo>
                <a:lnTo>
                  <a:pt x="139700" y="83821"/>
                </a:lnTo>
                <a:lnTo>
                  <a:pt x="0" y="0"/>
                </a:lnTo>
              </a:path>
            </a:pathLst>
          </a:custGeom>
          <a:ln w="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14591855" y="4907861"/>
            <a:ext cx="139701" cy="1"/>
          </a:xfrm>
          <a:custGeom>
            <a:avLst/>
            <a:gdLst/>
            <a:ahLst/>
            <a:cxnLst/>
            <a:rect l="0" t="0" r="0" b="0"/>
            <a:pathLst>
              <a:path w="139701" h="1">
                <a:moveTo>
                  <a:pt x="0" y="0"/>
                </a:moveTo>
                <a:lnTo>
                  <a:pt x="139700" y="0"/>
                </a:lnTo>
              </a:path>
            </a:pathLst>
          </a:custGeom>
          <a:ln w="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9" name="图片 8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947986" y="3444410"/>
            <a:ext cx="1914307" cy="60272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688"/>
              </a:lnSpc>
            </a:pPr>
            <a:r>
              <a:rPr lang="en-US" altLang="zh-CN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ARM V7</a:t>
            </a:r>
            <a:endParaRPr lang="zh-CN" altLang="en-US" sz="4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18619" y="2184282"/>
            <a:ext cx="1181414" cy="288540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502"/>
              </a:lnSpc>
            </a:pPr>
            <a:r>
              <a:rPr lang="en-US" altLang="zh-CN" sz="19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{</a:t>
            </a:r>
            <a:endParaRPr lang="zh-CN" altLang="en-US" sz="19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7111820" y="2712466"/>
            <a:ext cx="862416" cy="28212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2200" dirty="0" smtClean="0">
                <a:solidFill>
                  <a:srgbClr val="1A1A1A"/>
                </a:solidFill>
                <a:latin typeface="Times New Roman"/>
                <a:ea typeface="微软雅黑" pitchFamily="34" charset="-122"/>
              </a:rPr>
              <a:t>（</a:t>
            </a:r>
            <a:r>
              <a:rPr lang="en-US" altLang="zh-CN" sz="2200" dirty="0" smtClean="0">
                <a:solidFill>
                  <a:srgbClr val="1A1A1A"/>
                </a:solidFill>
                <a:latin typeface="Times New Roman"/>
                <a:ea typeface="微软雅黑" pitchFamily="34" charset="-122"/>
              </a:rPr>
              <a:t>S3</a:t>
            </a:r>
            <a:r>
              <a:rPr lang="zh-CN" altLang="en-US" sz="2200" dirty="0" smtClean="0">
                <a:solidFill>
                  <a:srgbClr val="1A1A1A"/>
                </a:solidFill>
                <a:latin typeface="Times New Roman"/>
                <a:ea typeface="微软雅黑" pitchFamily="34" charset="-122"/>
              </a:rPr>
              <a:t>）</a:t>
            </a:r>
            <a:endParaRPr lang="zh-CN" altLang="en-US" sz="2200" dirty="0">
              <a:solidFill>
                <a:srgbClr val="1A1A1A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3080820" y="2712466"/>
            <a:ext cx="862416" cy="28212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2200" dirty="0" smtClean="0">
                <a:solidFill>
                  <a:srgbClr val="1A1A1A"/>
                </a:solidFill>
                <a:latin typeface="Times New Roman"/>
                <a:ea typeface="微软雅黑" pitchFamily="34" charset="-122"/>
              </a:rPr>
              <a:t>（</a:t>
            </a:r>
            <a:r>
              <a:rPr lang="en-US" altLang="zh-CN" sz="2200" dirty="0" smtClean="0">
                <a:solidFill>
                  <a:srgbClr val="1A1A1A"/>
                </a:solidFill>
                <a:latin typeface="Times New Roman"/>
                <a:ea typeface="微软雅黑" pitchFamily="34" charset="-122"/>
              </a:rPr>
              <a:t>S4</a:t>
            </a:r>
            <a:r>
              <a:rPr lang="zh-CN" altLang="en-US" sz="2200" dirty="0" smtClean="0">
                <a:solidFill>
                  <a:srgbClr val="1A1A1A"/>
                </a:solidFill>
                <a:latin typeface="Times New Roman"/>
                <a:ea typeface="微软雅黑" pitchFamily="34" charset="-122"/>
              </a:rPr>
              <a:t>）</a:t>
            </a:r>
            <a:endParaRPr lang="zh-CN" altLang="en-US" sz="2200" dirty="0">
              <a:solidFill>
                <a:srgbClr val="1A1A1A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3206452" y="6614906"/>
            <a:ext cx="9845644" cy="28341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0079"/>
              </a:lnSpc>
              <a:buClrTx/>
              <a:buSzTx/>
              <a:buNone/>
              <a:tabLst>
                <a:tab pos="2273300" algn="l"/>
                <a:tab pos="37592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	</a:t>
            </a:r>
            <a:r>
              <a:rPr lang="en-US" altLang="zh-CN" sz="8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Krait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73300" algn="l"/>
                <a:tab pos="3759200" algn="l"/>
              </a:tabLst>
              <a:defRPr/>
            </a:pPr>
            <a:endParaRPr lang="en-US" altLang="zh-CN" sz="8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5035"/>
              </a:lnSpc>
              <a:buClrTx/>
              <a:buSzTx/>
              <a:buNone/>
              <a:tabLst>
                <a:tab pos="2273300" algn="l"/>
                <a:tab pos="3759200" algn="l"/>
              </a:tabLst>
              <a:defRPr/>
            </a:pP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高通自主研发的</a:t>
            </a:r>
            <a:r>
              <a:rPr lang="en-US" altLang="zh-CN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ARM</a:t>
            </a: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指令集的移动处理器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73300" algn="l"/>
                <a:tab pos="3759200" algn="l"/>
              </a:tabLst>
              <a:defRPr/>
            </a:pPr>
            <a:endParaRPr lang="zh-CN" altLang="en-US" sz="4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5000"/>
              </a:lnSpc>
              <a:buClrTx/>
              <a:buSzTx/>
              <a:buNone/>
              <a:tabLst>
                <a:tab pos="2273300" algn="l"/>
                <a:tab pos="3759200" algn="l"/>
              </a:tabLst>
              <a:defRPr/>
            </a:pP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相当于</a:t>
            </a:r>
            <a:r>
              <a:rPr lang="en-US" altLang="zh-CN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A15</a:t>
            </a: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的综合性能</a:t>
            </a:r>
            <a:endParaRPr lang="zh-CN" altLang="en-US" sz="4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66476599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pic>
        <p:nvPicPr>
          <p:cNvPr id="3" name="图片 2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688001" y="1188060"/>
            <a:ext cx="1447832" cy="206466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6075"/>
              </a:lnSpc>
            </a:pPr>
            <a:r>
              <a:rPr lang="en-US" altLang="zh-CN" sz="13600" i="1" dirty="0" err="1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vs</a:t>
            </a:r>
            <a:endParaRPr lang="zh-CN" altLang="en-US" sz="13600" i="1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50645" y="3865525"/>
            <a:ext cx="520976" cy="3847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047"/>
              </a:lnSpc>
            </a:pPr>
            <a:r>
              <a:rPr lang="zh-CN" altLang="en-US" sz="2200" dirty="0" smtClean="0">
                <a:solidFill>
                  <a:srgbClr val="B3B3B3"/>
                </a:solidFill>
                <a:latin typeface="Times New Roman"/>
                <a:ea typeface="微软雅黑" pitchFamily="34" charset="-122"/>
              </a:rPr>
              <a:t>米 </a:t>
            </a:r>
            <a:r>
              <a:rPr lang="en-US" altLang="zh-CN" sz="2600" dirty="0" smtClean="0">
                <a:solidFill>
                  <a:srgbClr val="B3B3B3"/>
                </a:solidFill>
                <a:latin typeface="Times New Roman"/>
                <a:ea typeface="微软雅黑" pitchFamily="34" charset="-122"/>
              </a:rPr>
              <a:t>2</a:t>
            </a:r>
            <a:endParaRPr lang="zh-CN" altLang="en-US" sz="2600" dirty="0">
              <a:solidFill>
                <a:srgbClr val="B3B3B3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922580" y="3865525"/>
            <a:ext cx="520976" cy="3847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047"/>
              </a:lnSpc>
            </a:pPr>
            <a:r>
              <a:rPr lang="zh-CN" altLang="en-US" sz="2200" dirty="0" smtClean="0">
                <a:solidFill>
                  <a:srgbClr val="B3B3B3"/>
                </a:solidFill>
                <a:latin typeface="Times New Roman"/>
                <a:ea typeface="微软雅黑" pitchFamily="34" charset="-122"/>
              </a:rPr>
              <a:t>米 </a:t>
            </a:r>
            <a:r>
              <a:rPr lang="en-US" altLang="zh-CN" sz="2600" dirty="0" smtClean="0">
                <a:solidFill>
                  <a:srgbClr val="B3B3B3"/>
                </a:solidFill>
                <a:latin typeface="Times New Roman"/>
                <a:ea typeface="微软雅黑" pitchFamily="34" charset="-122"/>
              </a:rPr>
              <a:t>1</a:t>
            </a:r>
            <a:endParaRPr lang="zh-CN" altLang="en-US" sz="2600" dirty="0">
              <a:solidFill>
                <a:srgbClr val="B3B3B3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973382" y="4825316"/>
            <a:ext cx="10021974" cy="76944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954"/>
              </a:lnSpc>
            </a:pPr>
            <a:r>
              <a:rPr lang="zh-CN" altLang="en-US" sz="5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单核性能提高</a:t>
            </a:r>
            <a:r>
              <a:rPr lang="en-US" altLang="zh-CN" sz="5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45</a:t>
            </a:r>
            <a:r>
              <a:rPr lang="zh-CN" altLang="en-US" sz="5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％，功耗降低</a:t>
            </a:r>
            <a:r>
              <a:rPr lang="en-US" altLang="zh-CN" sz="5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63</a:t>
            </a:r>
            <a:r>
              <a:rPr lang="zh-CN" altLang="en-US" sz="5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％</a:t>
            </a:r>
            <a:endParaRPr lang="zh-CN" altLang="en-US" sz="5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37415" y="6127953"/>
            <a:ext cx="2694648" cy="42319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82"/>
              </a:lnSpc>
            </a:pPr>
            <a:r>
              <a:rPr lang="en-US" altLang="zh-CN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APQ8064</a:t>
            </a:r>
            <a:r>
              <a:rPr lang="zh-CN" altLang="en-US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（米</a:t>
            </a:r>
            <a:r>
              <a:rPr lang="en-US" altLang="zh-CN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</a:t>
            </a:r>
            <a:r>
              <a:rPr lang="zh-CN" altLang="en-US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）</a:t>
            </a:r>
            <a:endParaRPr lang="zh-CN" altLang="en-US" sz="28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649868" y="6127953"/>
            <a:ext cx="2996013" cy="42319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298"/>
              </a:lnSpc>
            </a:pPr>
            <a:r>
              <a:rPr lang="en-US" altLang="zh-CN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MSM 8260</a:t>
            </a:r>
            <a:r>
              <a:rPr lang="zh-CN" altLang="en-US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（ 米</a:t>
            </a:r>
            <a:r>
              <a:rPr lang="en-US" altLang="zh-CN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</a:t>
            </a:r>
            <a:r>
              <a:rPr lang="zh-CN" altLang="en-US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）</a:t>
            </a:r>
            <a:endParaRPr lang="zh-CN" altLang="en-US" sz="28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991857" y="6868287"/>
            <a:ext cx="1128514" cy="10130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519"/>
              </a:lnSpc>
              <a:buClrTx/>
              <a:buSzTx/>
              <a:buNone/>
              <a:tabLst>
                <a:tab pos="2794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架构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79400" algn="l"/>
              </a:tabLst>
              <a:defRPr/>
            </a:pPr>
            <a:endParaRPr lang="zh-CN" altLang="en-US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79400" algn="l"/>
              </a:tabLst>
              <a:defRPr/>
            </a:pPr>
            <a:endParaRPr lang="zh-CN" altLang="en-US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400"/>
              </a:lnSpc>
              <a:buClrTx/>
              <a:buSzTx/>
              <a:buNone/>
              <a:tabLst>
                <a:tab pos="279400" algn="l"/>
              </a:tabLst>
              <a:defRPr/>
            </a:pP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制造工艺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787496" y="6859067"/>
            <a:ext cx="1630254" cy="102592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578"/>
              </a:lnSpc>
              <a:buClrTx/>
              <a:buSzTx/>
              <a:buNone/>
              <a:tabLst>
                <a:tab pos="482600" algn="l"/>
              </a:tabLst>
              <a:defRPr/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4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核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1.5G Krait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826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400"/>
              </a:lnSpc>
              <a:buClrTx/>
              <a:buSzTx/>
              <a:buNone/>
              <a:tabLst>
                <a:tab pos="482600" algn="l"/>
              </a:tabLst>
              <a:defRPr/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28nm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1098075" y="6859067"/>
            <a:ext cx="2069477" cy="102592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578"/>
              </a:lnSpc>
              <a:buClrTx/>
              <a:buSzTx/>
              <a:buNone/>
              <a:tabLst>
                <a:tab pos="749300" algn="l"/>
              </a:tabLst>
              <a:defRPr/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核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1.5G Scorpion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493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493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400"/>
              </a:lnSpc>
              <a:buClrTx/>
              <a:buSzTx/>
              <a:buNone/>
              <a:tabLst>
                <a:tab pos="749300" algn="l"/>
              </a:tabLst>
              <a:defRPr/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45nm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12457" y="8239887"/>
            <a:ext cx="1692771" cy="101309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519"/>
              </a:lnSpc>
              <a:buClrTx/>
              <a:buSzTx/>
              <a:buNone/>
              <a:tabLst>
                <a:tab pos="558800" algn="l"/>
              </a:tabLst>
              <a:defRPr/>
            </a:pP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单核最高性能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58800" algn="l"/>
              </a:tabLst>
              <a:defRPr/>
            </a:pPr>
            <a:endParaRPr lang="zh-CN" altLang="en-US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58800" algn="l"/>
              </a:tabLst>
              <a:defRPr/>
            </a:pPr>
            <a:endParaRPr lang="zh-CN" altLang="en-US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400"/>
              </a:lnSpc>
              <a:buClrTx/>
              <a:buSzTx/>
              <a:buNone/>
              <a:tabLst>
                <a:tab pos="558800" algn="l"/>
              </a:tabLst>
              <a:defRPr/>
            </a:pP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功耗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5847661" y="8230667"/>
            <a:ext cx="1497205" cy="102592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578"/>
              </a:lnSpc>
              <a:buClrTx/>
              <a:buSzTx/>
              <a:buNone/>
              <a:tabLst>
                <a:tab pos="304800" algn="l"/>
              </a:tabLst>
              <a:defRPr/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4950 DMIPS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048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048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400"/>
              </a:lnSpc>
              <a:buClrTx/>
              <a:buSzTx/>
              <a:buNone/>
              <a:tabLst>
                <a:tab pos="304800" algn="l"/>
              </a:tabLst>
              <a:defRPr/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265mW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7872751" y="8230667"/>
            <a:ext cx="556243" cy="102592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578"/>
              </a:lnSpc>
              <a:buClrTx/>
              <a:buSzTx/>
              <a:buNone/>
              <a:tabLst>
                <a:tab pos="381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45%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81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81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400"/>
              </a:lnSpc>
              <a:buClrTx/>
              <a:buSzTx/>
              <a:buNone/>
              <a:tabLst>
                <a:tab pos="38100" algn="l"/>
              </a:tabLst>
              <a:defRPr/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63%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421678" y="8230667"/>
            <a:ext cx="1497205" cy="102592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578"/>
              </a:lnSpc>
              <a:buClrTx/>
              <a:buSzTx/>
              <a:buNone/>
              <a:tabLst>
                <a:tab pos="304800" algn="l"/>
              </a:tabLst>
              <a:defRPr/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3410 DMIPS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048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048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400"/>
              </a:lnSpc>
              <a:buClrTx/>
              <a:buSzTx/>
              <a:buNone/>
              <a:tabLst>
                <a:tab pos="304800" algn="l"/>
              </a:tabLst>
              <a:defRPr/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432mW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8565316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658010" y="3468151"/>
            <a:ext cx="4231928" cy="97462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7557"/>
              </a:lnSpc>
            </a:pPr>
            <a:r>
              <a:rPr lang="zh-CN" altLang="en-US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图形处理器</a:t>
            </a:r>
            <a:endParaRPr lang="zh-CN" altLang="en-US" sz="6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58010" y="4433351"/>
            <a:ext cx="8321189" cy="97462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7557"/>
              </a:lnSpc>
            </a:pPr>
            <a:r>
              <a:rPr lang="zh-CN" altLang="en-US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性能堪比</a:t>
            </a:r>
            <a:r>
              <a:rPr lang="en-US" altLang="zh-CN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XBOX</a:t>
            </a:r>
            <a:r>
              <a:rPr lang="zh-CN" altLang="en-US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游戏机</a:t>
            </a:r>
            <a:endParaRPr lang="zh-CN" altLang="en-US" sz="6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613400" y="5919640"/>
            <a:ext cx="5533566" cy="132087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22"/>
              </a:lnSpc>
            </a:pP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－ 三角形渲染能力</a:t>
            </a:r>
            <a:r>
              <a:rPr lang="en-US" altLang="zh-CN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200M/</a:t>
            </a: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秒</a:t>
            </a:r>
          </a:p>
          <a:p>
            <a:pPr>
              <a:lnSpc>
                <a:spcPts val="1000"/>
              </a:lnSpc>
            </a:pPr>
            <a:endParaRPr lang="zh-CN" altLang="en-US" sz="3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3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4200"/>
              </a:lnSpc>
            </a:pP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－ 像素填充</a:t>
            </a:r>
            <a:r>
              <a:rPr lang="en-US" altLang="zh-CN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3200M/</a:t>
            </a: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秒</a:t>
            </a:r>
            <a:endParaRPr lang="zh-CN" altLang="en-US" sz="3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613400" y="7481740"/>
            <a:ext cx="5754781" cy="52578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22"/>
              </a:lnSpc>
            </a:pP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－ 比小米手机</a:t>
            </a:r>
            <a:r>
              <a:rPr lang="en-US" altLang="zh-CN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 </a:t>
            </a: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性能提升</a:t>
            </a:r>
            <a:r>
              <a:rPr lang="en-US" altLang="zh-CN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4</a:t>
            </a: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倍</a:t>
            </a:r>
            <a:endParaRPr lang="zh-CN" altLang="en-US" sz="3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66143432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3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130800" y="2576068"/>
            <a:ext cx="1384995" cy="159017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2366"/>
              </a:lnSpc>
            </a:pPr>
            <a:r>
              <a:rPr lang="zh-CN" altLang="en-US" sz="10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＋</a:t>
            </a:r>
            <a:endParaRPr lang="zh-CN" altLang="en-US" sz="108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025860" y="2411913"/>
            <a:ext cx="1744067" cy="165429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8438"/>
              </a:lnSpc>
              <a:buClrTx/>
              <a:buSzTx/>
              <a:buNone/>
              <a:tabLst>
                <a:tab pos="317500" algn="l"/>
              </a:tabLst>
              <a:defRPr/>
            </a:pPr>
            <a:r>
              <a:rPr lang="en-US" altLang="zh-CN" sz="7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2GB</a:t>
            </a:r>
          </a:p>
          <a:p>
            <a:pPr marL="0" marR="0" lvl="0" indent="0" defTabSz="914400" eaLnBrk="1" fontAlgn="auto" latinLnBrk="0" hangingPunct="1">
              <a:lnSpc>
                <a:spcPts val="4517"/>
              </a:lnSpc>
              <a:buClrTx/>
              <a:buSzTx/>
              <a:buNone/>
              <a:tabLst>
                <a:tab pos="317500" algn="l"/>
              </a:tabLst>
              <a:defRPr/>
            </a:pPr>
            <a:r>
              <a:rPr lang="en-US" altLang="zh-CN" sz="7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</a:t>
            </a:r>
            <a:r>
              <a:rPr lang="en-US" altLang="zh-CN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RAM</a:t>
            </a:r>
            <a:endParaRPr lang="zh-CN" altLang="en-US" sz="4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165074" y="2431748"/>
            <a:ext cx="2205732" cy="166712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8438"/>
              </a:lnSpc>
              <a:buClrTx/>
              <a:buSzTx/>
              <a:buNone/>
              <a:tabLst>
                <a:tab pos="673100" algn="l"/>
              </a:tabLst>
              <a:defRPr/>
            </a:pPr>
            <a:r>
              <a:rPr lang="en-US" altLang="zh-CN" sz="7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16GB</a:t>
            </a:r>
          </a:p>
          <a:p>
            <a:pPr marL="0" marR="0" lvl="0" indent="0" defTabSz="914400" eaLnBrk="1" fontAlgn="auto" latinLnBrk="0" hangingPunct="1">
              <a:lnSpc>
                <a:spcPts val="4620"/>
              </a:lnSpc>
              <a:buClrTx/>
              <a:buSzTx/>
              <a:buNone/>
              <a:tabLst>
                <a:tab pos="673100" algn="l"/>
              </a:tabLst>
              <a:defRPr/>
            </a:pPr>
            <a:r>
              <a:rPr lang="en-US" altLang="zh-CN" sz="7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</a:t>
            </a:r>
            <a:r>
              <a:rPr lang="en-US" altLang="zh-CN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R0M</a:t>
            </a:r>
            <a:endParaRPr lang="zh-CN" altLang="en-US" sz="4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36988" y="6274195"/>
            <a:ext cx="8378897" cy="274434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11251"/>
              </a:lnSpc>
              <a:buClrTx/>
              <a:buSzTx/>
              <a:buNone/>
              <a:tabLst>
                <a:tab pos="6858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</a:t>
            </a:r>
            <a:r>
              <a:rPr lang="en-US" altLang="zh-CN" sz="9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2GB </a:t>
            </a:r>
            <a:r>
              <a:rPr lang="zh-CN" altLang="en-US" sz="8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超大内存</a:t>
            </a:r>
          </a:p>
          <a:p>
            <a:pPr marL="0" marR="0" lvl="0" indent="0" defTabSz="914400" eaLnBrk="1" fontAlgn="auto" latinLnBrk="0" hangingPunct="1">
              <a:lnSpc>
                <a:spcPts val="10105"/>
              </a:lnSpc>
              <a:buClrTx/>
              <a:buSzTx/>
              <a:buNone/>
              <a:tabLst>
                <a:tab pos="685800" algn="l"/>
              </a:tabLst>
              <a:defRPr/>
            </a:pPr>
            <a:r>
              <a:rPr lang="en-US" altLang="zh-CN" sz="9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16GB </a:t>
            </a:r>
            <a:r>
              <a:rPr lang="zh-CN" altLang="en-US" sz="8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超高速闪存</a:t>
            </a:r>
            <a:endParaRPr lang="zh-CN" altLang="en-US" sz="8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2106110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417970" y="5504307"/>
            <a:ext cx="9056967" cy="6155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809"/>
              </a:lnSpc>
            </a:pP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更快的速度，更好的体验（</a:t>
            </a:r>
            <a:r>
              <a:rPr lang="en-US" altLang="zh-CN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S</a:t>
            </a: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＝</a:t>
            </a:r>
            <a:r>
              <a:rPr lang="en-US" altLang="zh-CN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Super</a:t>
            </a: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）</a:t>
            </a:r>
            <a:endParaRPr lang="zh-CN" altLang="en-US" sz="4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6041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pic>
        <p:nvPicPr>
          <p:cNvPr id="3" name="图片 2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3755091" y="3497903"/>
            <a:ext cx="1336904" cy="538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219"/>
              </a:lnSpc>
            </a:pPr>
            <a:r>
              <a:rPr lang="en-US" altLang="zh-CN" sz="3600" dirty="0" smtClean="0">
                <a:solidFill>
                  <a:srgbClr val="FF3300"/>
                </a:solidFill>
                <a:latin typeface="Times New Roman"/>
                <a:ea typeface="微软雅黑" pitchFamily="34" charset="-122"/>
              </a:rPr>
              <a:t>+ 3.6%</a:t>
            </a:r>
            <a:endParaRPr lang="zh-CN" altLang="en-US" sz="3600" dirty="0">
              <a:solidFill>
                <a:srgbClr val="FF3300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361541" y="8653425"/>
            <a:ext cx="1585370" cy="3847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047"/>
              </a:lnSpc>
            </a:pPr>
            <a:r>
              <a:rPr lang="zh-CN" altLang="en-US" sz="2600" dirty="0" smtClean="0">
                <a:solidFill>
                  <a:srgbClr val="676767"/>
                </a:solidFill>
                <a:latin typeface="Times New Roman"/>
                <a:ea typeface="微软雅黑" pitchFamily="34" charset="-122"/>
              </a:rPr>
              <a:t>小米手机 </a:t>
            </a:r>
            <a:r>
              <a:rPr lang="en-US" altLang="zh-CN" sz="2600" dirty="0" smtClean="0">
                <a:solidFill>
                  <a:srgbClr val="676767"/>
                </a:solidFill>
                <a:latin typeface="Times New Roman"/>
                <a:ea typeface="微软雅黑" pitchFamily="34" charset="-122"/>
              </a:rPr>
              <a:t>1</a:t>
            </a:r>
            <a:endParaRPr lang="zh-CN" altLang="en-US" sz="2600" dirty="0">
              <a:solidFill>
                <a:srgbClr val="676767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42982" y="4496969"/>
            <a:ext cx="1962076" cy="188513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4219"/>
              </a:lnSpc>
              <a:buClrTx/>
              <a:buSzTx/>
              <a:buNone/>
              <a:tabLst>
                <a:tab pos="38100" algn="l"/>
              </a:tabLst>
              <a:defRPr/>
            </a:pPr>
            <a:r>
              <a:rPr lang="en-US" altLang="zh-CN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1930 </a:t>
            </a:r>
            <a:r>
              <a:rPr lang="en-US" altLang="zh-CN" sz="3600" dirty="0" err="1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mAh</a:t>
            </a:r>
            <a:endParaRPr lang="en-US" altLang="zh-CN" sz="3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8100" algn="l"/>
              </a:tabLst>
              <a:defRPr/>
            </a:pPr>
            <a:endParaRPr lang="en-US" altLang="zh-CN" sz="3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8100" algn="l"/>
              </a:tabLst>
              <a:defRPr/>
            </a:pPr>
            <a:endParaRPr lang="en-US" altLang="zh-CN" sz="3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8100" algn="l"/>
              </a:tabLst>
              <a:defRPr/>
            </a:pPr>
            <a:endParaRPr lang="en-US" altLang="zh-CN" sz="3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8100" algn="l"/>
              </a:tabLst>
              <a:defRPr/>
            </a:pPr>
            <a:endParaRPr lang="en-US" altLang="zh-CN" sz="3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472"/>
              </a:lnSpc>
              <a:buClrTx/>
              <a:buSzTx/>
              <a:buNone/>
              <a:tabLst>
                <a:tab pos="38100" algn="l"/>
              </a:tabLst>
              <a:defRPr/>
            </a:pPr>
            <a:r>
              <a:rPr lang="en-US" altLang="zh-CN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</a:t>
            </a:r>
            <a:r>
              <a:rPr lang="zh-CN" altLang="en-US" sz="2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锂聚合物电池</a:t>
            </a:r>
          </a:p>
          <a:p>
            <a:pPr marL="0" marR="0" lvl="0" indent="0" defTabSz="914400" eaLnBrk="1" fontAlgn="auto" latinLnBrk="0" hangingPunct="1">
              <a:lnSpc>
                <a:spcPts val="3000"/>
              </a:lnSpc>
              <a:buClrTx/>
              <a:buSzTx/>
              <a:buNone/>
              <a:tabLst>
                <a:tab pos="38100" algn="l"/>
              </a:tabLst>
              <a:defRPr/>
            </a:pPr>
            <a:r>
              <a:rPr lang="zh-CN" altLang="en-US" sz="2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</a:t>
            </a:r>
            <a:r>
              <a:rPr lang="en-US" altLang="zh-CN" sz="2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LG</a:t>
            </a:r>
            <a:r>
              <a:rPr lang="zh-CN" altLang="en-US" sz="2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电芯</a:t>
            </a:r>
            <a:endParaRPr lang="zh-CN" altLang="en-US" sz="24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173580" y="8615325"/>
            <a:ext cx="1585370" cy="3847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047"/>
              </a:lnSpc>
            </a:pPr>
            <a:r>
              <a:rPr lang="zh-CN" altLang="en-US" sz="2600" dirty="0" smtClean="0">
                <a:solidFill>
                  <a:srgbClr val="676767"/>
                </a:solidFill>
                <a:latin typeface="Times New Roman"/>
                <a:ea typeface="微软雅黑" pitchFamily="34" charset="-122"/>
              </a:rPr>
              <a:t>小米手机 </a:t>
            </a:r>
            <a:r>
              <a:rPr lang="en-US" altLang="zh-CN" sz="2600" dirty="0" smtClean="0">
                <a:solidFill>
                  <a:srgbClr val="676767"/>
                </a:solidFill>
                <a:latin typeface="Times New Roman"/>
                <a:ea typeface="微软雅黑" pitchFamily="34" charset="-122"/>
              </a:rPr>
              <a:t>2</a:t>
            </a:r>
            <a:endParaRPr lang="zh-CN" altLang="en-US" sz="2600" dirty="0">
              <a:solidFill>
                <a:srgbClr val="676767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384568" y="4429235"/>
            <a:ext cx="2016578" cy="188513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4219"/>
              </a:lnSpc>
              <a:buClrTx/>
              <a:buSzTx/>
              <a:buNone/>
              <a:tabLst>
                <a:tab pos="50800" algn="l"/>
              </a:tabLst>
              <a:defRPr/>
            </a:pPr>
            <a:r>
              <a:rPr lang="en-US" altLang="zh-CN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2000 </a:t>
            </a:r>
            <a:r>
              <a:rPr lang="en-US" altLang="zh-CN" sz="3600" dirty="0" err="1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mAh</a:t>
            </a:r>
            <a:endParaRPr lang="en-US" altLang="zh-CN" sz="3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0800" algn="l"/>
              </a:tabLst>
              <a:defRPr/>
            </a:pPr>
            <a:endParaRPr lang="en-US" altLang="zh-CN" sz="3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0800" algn="l"/>
              </a:tabLst>
              <a:defRPr/>
            </a:pPr>
            <a:endParaRPr lang="en-US" altLang="zh-CN" sz="3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0800" algn="l"/>
              </a:tabLst>
              <a:defRPr/>
            </a:pPr>
            <a:endParaRPr lang="en-US" altLang="zh-CN" sz="3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0800" algn="l"/>
              </a:tabLst>
              <a:defRPr/>
            </a:pPr>
            <a:endParaRPr lang="en-US" altLang="zh-CN" sz="3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505"/>
              </a:lnSpc>
              <a:buClrTx/>
              <a:buSzTx/>
              <a:buNone/>
              <a:tabLst>
                <a:tab pos="50800" algn="l"/>
              </a:tabLst>
              <a:defRPr/>
            </a:pPr>
            <a:r>
              <a:rPr lang="en-US" altLang="zh-CN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</a:t>
            </a:r>
            <a:r>
              <a:rPr lang="zh-CN" altLang="en-US" sz="2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锂聚合物电池</a:t>
            </a:r>
          </a:p>
          <a:p>
            <a:pPr marL="0" marR="0" lvl="0" indent="0" defTabSz="914400" eaLnBrk="1" fontAlgn="auto" latinLnBrk="0" hangingPunct="1">
              <a:lnSpc>
                <a:spcPts val="3000"/>
              </a:lnSpc>
              <a:buClrTx/>
              <a:buSzTx/>
              <a:buNone/>
              <a:tabLst>
                <a:tab pos="50800" algn="l"/>
              </a:tabLst>
              <a:defRPr/>
            </a:pPr>
            <a:r>
              <a:rPr lang="zh-CN" altLang="en-US" sz="2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索尼</a:t>
            </a:r>
            <a:r>
              <a:rPr lang="en-US" altLang="zh-CN" sz="2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/</a:t>
            </a:r>
            <a:r>
              <a:rPr lang="zh-CN" altLang="en-US" sz="2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三星电芯</a:t>
            </a:r>
            <a:endParaRPr lang="zh-CN" altLang="en-US" sz="24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050782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798793" y="5790057"/>
            <a:ext cx="8890254" cy="6155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809"/>
              </a:lnSpc>
            </a:pP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大电池配件（手机厚度只增加</a:t>
            </a:r>
            <a:r>
              <a:rPr lang="en-US" altLang="zh-CN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</a:t>
            </a: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毫米）</a:t>
            </a:r>
            <a:endParaRPr lang="zh-CN" altLang="en-US" sz="4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5562513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pic>
        <p:nvPicPr>
          <p:cNvPr id="3" name="图片 2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920200" y="4420429"/>
            <a:ext cx="1930016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en-US" altLang="zh-CN" sz="2000" dirty="0" err="1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Linpack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：</a:t>
            </a: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638.889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255275" y="8608871"/>
            <a:ext cx="1826206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Quadrant 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：</a:t>
            </a: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7787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115251" y="8610487"/>
            <a:ext cx="1619098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en-US" altLang="zh-CN" sz="2000" dirty="0" err="1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Vellamo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：</a:t>
            </a: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2480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22400" y="8608871"/>
            <a:ext cx="1675139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安兔兔：</a:t>
            </a: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14085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8889410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pic>
        <p:nvPicPr>
          <p:cNvPr id="3" name="图片 2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806950" y="846413"/>
            <a:ext cx="6822380" cy="111569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8702"/>
              </a:lnSpc>
            </a:pPr>
            <a:r>
              <a:rPr lang="zh-CN" altLang="en-US" sz="7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四核手机处理器</a:t>
            </a:r>
            <a:endParaRPr lang="zh-CN" altLang="en-US" sz="7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42371" y="3422593"/>
            <a:ext cx="3630802" cy="66684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578"/>
              </a:lnSpc>
              <a:buClrTx/>
              <a:buSzTx/>
              <a:buNone/>
              <a:tabLst>
                <a:tab pos="9271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三星 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Galaxy S3</a:t>
            </a:r>
          </a:p>
          <a:p>
            <a:pPr marL="0" marR="0" lvl="0" indent="0" defTabSz="914400" eaLnBrk="1" fontAlgn="auto" latinLnBrk="0" hangingPunct="1">
              <a:lnSpc>
                <a:spcPts val="2600"/>
              </a:lnSpc>
              <a:buClrTx/>
              <a:buSzTx/>
              <a:buNone/>
              <a:tabLst>
                <a:tab pos="927100" algn="l"/>
              </a:tabLst>
              <a:defRPr/>
            </a:pP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（ 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SAMSUNG </a:t>
            </a:r>
            <a:r>
              <a:rPr lang="en-US" altLang="zh-CN" sz="2200" dirty="0" err="1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Exynos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 4412 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）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8133803" y="3435293"/>
            <a:ext cx="2605265" cy="65402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578"/>
              </a:lnSpc>
              <a:buClrTx/>
              <a:buSzTx/>
              <a:buNone/>
              <a:tabLst>
                <a:tab pos="635000" algn="l"/>
              </a:tabLst>
              <a:defRPr/>
            </a:pPr>
            <a:r>
              <a:rPr lang="en-US" altLang="zh-CN" dirty="0" smtClean="0">
                <a:ea typeface="微软雅黑" pitchFamily="34" charset="-122"/>
              </a:rPr>
              <a:t>	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HTC One X</a:t>
            </a:r>
          </a:p>
          <a:p>
            <a:pPr marL="0" marR="0" lvl="0" indent="0" defTabSz="914400" eaLnBrk="1" fontAlgn="auto" latinLnBrk="0" hangingPunct="1">
              <a:lnSpc>
                <a:spcPts val="2500"/>
              </a:lnSpc>
              <a:buClrTx/>
              <a:buSzTx/>
              <a:buNone/>
              <a:tabLst>
                <a:tab pos="635000" algn="l"/>
              </a:tabLst>
              <a:defRPr/>
            </a:pP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（ 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NVIDIA </a:t>
            </a:r>
            <a:r>
              <a:rPr lang="en-US" altLang="zh-CN" sz="2200" dirty="0" err="1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Tegra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 3 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）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776225" y="3447993"/>
            <a:ext cx="2594493" cy="65402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592"/>
              </a:lnSpc>
              <a:buClrTx/>
              <a:buSzTx/>
              <a:buNone/>
              <a:tabLst>
                <a:tab pos="11303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米 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</a:t>
            </a:r>
          </a:p>
          <a:p>
            <a:pPr marL="0" marR="0" lvl="0" indent="0" defTabSz="914400" eaLnBrk="1" fontAlgn="auto" latinLnBrk="0" hangingPunct="1">
              <a:lnSpc>
                <a:spcPts val="2487"/>
              </a:lnSpc>
              <a:buClrTx/>
              <a:buSzTx/>
              <a:buNone/>
              <a:tabLst>
                <a:tab pos="1130300" algn="l"/>
              </a:tabLst>
              <a:defRPr/>
            </a:pP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（ 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Qualcomm 8064 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）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943247" y="4776269"/>
            <a:ext cx="878446" cy="288540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200"/>
              </a:lnSpc>
              <a:buClrTx/>
              <a:buSzTx/>
              <a:buNone/>
              <a:tabLst>
                <a:tab pos="1524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主频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</a:tabLst>
              <a:defRPr/>
            </a:pPr>
            <a:endParaRPr lang="zh-CN" altLang="en-US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</a:tabLst>
              <a:defRPr/>
            </a:pPr>
            <a:endParaRPr lang="zh-CN" altLang="en-US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</a:tabLst>
              <a:defRPr/>
            </a:pPr>
            <a:endParaRPr lang="zh-CN" altLang="en-US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</a:tabLst>
              <a:defRPr/>
            </a:pPr>
            <a:endParaRPr lang="zh-CN" altLang="en-US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</a:tabLst>
              <a:defRPr/>
            </a:pPr>
            <a:endParaRPr lang="zh-CN" altLang="en-US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063"/>
              </a:lnSpc>
              <a:buClrTx/>
              <a:buSzTx/>
              <a:buNone/>
              <a:tabLst>
                <a:tab pos="152400" algn="l"/>
              </a:tabLst>
              <a:defRPr/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L2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缓存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</a:tabLst>
              <a:defRPr/>
            </a:pPr>
            <a:endParaRPr lang="zh-CN" altLang="en-US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</a:tabLst>
              <a:defRPr/>
            </a:pPr>
            <a:endParaRPr lang="zh-CN" altLang="en-US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</a:tabLst>
              <a:defRPr/>
            </a:pPr>
            <a:endParaRPr lang="zh-CN" altLang="en-US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877"/>
              </a:lnSpc>
              <a:buClrTx/>
              <a:buSzTx/>
              <a:buNone/>
              <a:tabLst>
                <a:tab pos="152400" algn="l"/>
              </a:tabLst>
              <a:defRPr/>
            </a:pP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内存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</a:tabLst>
              <a:defRPr/>
            </a:pPr>
            <a:endParaRPr lang="zh-CN" altLang="en-US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</a:tabLst>
              <a:defRPr/>
            </a:pPr>
            <a:endParaRPr lang="zh-CN" altLang="en-US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</a:tabLst>
              <a:defRPr/>
            </a:pPr>
            <a:endParaRPr lang="zh-CN" altLang="en-US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</a:tabLst>
              <a:defRPr/>
            </a:pPr>
            <a:endParaRPr lang="zh-CN" altLang="en-US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346"/>
              </a:lnSpc>
              <a:buClrTx/>
              <a:buSzTx/>
              <a:buNone/>
              <a:tabLst>
                <a:tab pos="152400" algn="l"/>
              </a:tabLst>
              <a:defRPr/>
            </a:pP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工艺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83436" y="4592170"/>
            <a:ext cx="1989327" cy="309059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578"/>
              </a:lnSpc>
              <a:buClrTx/>
              <a:buSzTx/>
              <a:buNone/>
              <a:tabLst>
                <a:tab pos="88900" algn="l"/>
                <a:tab pos="546100" algn="l"/>
                <a:tab pos="647700" algn="l"/>
                <a:tab pos="7239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四核 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Cortex A9 </a:t>
            </a:r>
          </a:p>
          <a:p>
            <a:pPr marL="0" marR="0" lvl="0" indent="0" defTabSz="914400" eaLnBrk="1" fontAlgn="auto" latinLnBrk="0" hangingPunct="1">
              <a:lnSpc>
                <a:spcPts val="2600"/>
              </a:lnSpc>
              <a:buClrTx/>
              <a:buSzTx/>
              <a:buNone/>
              <a:tabLst>
                <a:tab pos="88900" algn="l"/>
                <a:tab pos="546100" algn="l"/>
                <a:tab pos="647700" algn="l"/>
                <a:tab pos="723900" algn="l"/>
              </a:tabLst>
              <a:defRPr/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1.4GHz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546100" algn="l"/>
                <a:tab pos="647700" algn="l"/>
                <a:tab pos="7239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546100" algn="l"/>
                <a:tab pos="647700" algn="l"/>
                <a:tab pos="7239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546100" algn="l"/>
                <a:tab pos="647700" algn="l"/>
                <a:tab pos="7239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535"/>
              </a:lnSpc>
              <a:buClrTx/>
              <a:buSzTx/>
              <a:buNone/>
              <a:tabLst>
                <a:tab pos="88900" algn="l"/>
                <a:tab pos="546100" algn="l"/>
                <a:tab pos="647700" algn="l"/>
                <a:tab pos="723900" algn="l"/>
              </a:tabLst>
              <a:defRPr/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		1MB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546100" algn="l"/>
                <a:tab pos="647700" algn="l"/>
                <a:tab pos="7239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546100" algn="l"/>
                <a:tab pos="647700" algn="l"/>
                <a:tab pos="7239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546100" algn="l"/>
                <a:tab pos="647700" algn="l"/>
                <a:tab pos="7239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106"/>
              </a:lnSpc>
              <a:buClrTx/>
              <a:buSzTx/>
              <a:buNone/>
              <a:tabLst>
                <a:tab pos="88900" algn="l"/>
                <a:tab pos="546100" algn="l"/>
                <a:tab pos="647700" algn="l"/>
                <a:tab pos="723900" algn="l"/>
              </a:tabLst>
              <a:defRPr/>
            </a:pP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双通道 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400 MHz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546100" algn="l"/>
                <a:tab pos="647700" algn="l"/>
                <a:tab pos="7239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546100" algn="l"/>
                <a:tab pos="647700" algn="l"/>
                <a:tab pos="7239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546100" algn="l"/>
                <a:tab pos="647700" algn="l"/>
                <a:tab pos="7239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346"/>
              </a:lnSpc>
              <a:buClrTx/>
              <a:buSzTx/>
              <a:buNone/>
              <a:tabLst>
                <a:tab pos="88900" algn="l"/>
                <a:tab pos="546100" algn="l"/>
                <a:tab pos="647700" algn="l"/>
                <a:tab pos="723900" algn="l"/>
              </a:tabLst>
              <a:defRPr/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	32nm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8456245" y="4592170"/>
            <a:ext cx="1936877" cy="309059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578"/>
              </a:lnSpc>
              <a:buClrTx/>
              <a:buSzTx/>
              <a:buNone/>
              <a:tabLst>
                <a:tab pos="63500" algn="l"/>
                <a:tab pos="520700" algn="l"/>
                <a:tab pos="622300" algn="l"/>
                <a:tab pos="6985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四核 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Cortex A9 </a:t>
            </a:r>
          </a:p>
          <a:p>
            <a:pPr marL="0" marR="0" lvl="0" indent="0" defTabSz="914400" eaLnBrk="1" fontAlgn="auto" latinLnBrk="0" hangingPunct="1">
              <a:lnSpc>
                <a:spcPts val="2600"/>
              </a:lnSpc>
              <a:buClrTx/>
              <a:buSzTx/>
              <a:buNone/>
              <a:tabLst>
                <a:tab pos="63500" algn="l"/>
                <a:tab pos="520700" algn="l"/>
                <a:tab pos="622300" algn="l"/>
                <a:tab pos="698500" algn="l"/>
              </a:tabLst>
              <a:defRPr/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1.5GHz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520700" algn="l"/>
                <a:tab pos="622300" algn="l"/>
                <a:tab pos="6985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520700" algn="l"/>
                <a:tab pos="622300" algn="l"/>
                <a:tab pos="6985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520700" algn="l"/>
                <a:tab pos="622300" algn="l"/>
                <a:tab pos="6985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535"/>
              </a:lnSpc>
              <a:buClrTx/>
              <a:buSzTx/>
              <a:buNone/>
              <a:tabLst>
                <a:tab pos="63500" algn="l"/>
                <a:tab pos="520700" algn="l"/>
                <a:tab pos="622300" algn="l"/>
                <a:tab pos="698500" algn="l"/>
              </a:tabLst>
              <a:defRPr/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		1MB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520700" algn="l"/>
                <a:tab pos="622300" algn="l"/>
                <a:tab pos="6985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520700" algn="l"/>
                <a:tab pos="622300" algn="l"/>
                <a:tab pos="6985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520700" algn="l"/>
                <a:tab pos="622300" algn="l"/>
                <a:tab pos="6985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106"/>
              </a:lnSpc>
              <a:buClrTx/>
              <a:buSzTx/>
              <a:buNone/>
              <a:tabLst>
                <a:tab pos="63500" algn="l"/>
                <a:tab pos="520700" algn="l"/>
                <a:tab pos="622300" algn="l"/>
                <a:tab pos="698500" algn="l"/>
              </a:tabLst>
              <a:defRPr/>
            </a:pP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单通道 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533MHz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520700" algn="l"/>
                <a:tab pos="622300" algn="l"/>
                <a:tab pos="6985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520700" algn="l"/>
                <a:tab pos="622300" algn="l"/>
                <a:tab pos="6985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520700" algn="l"/>
                <a:tab pos="622300" algn="l"/>
                <a:tab pos="6985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346"/>
              </a:lnSpc>
              <a:buClrTx/>
              <a:buSzTx/>
              <a:buNone/>
              <a:tabLst>
                <a:tab pos="63500" algn="l"/>
                <a:tab pos="520700" algn="l"/>
                <a:tab pos="622300" algn="l"/>
                <a:tab pos="698500" algn="l"/>
              </a:tabLst>
              <a:defRPr/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	40nm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147099" y="4592170"/>
            <a:ext cx="1989327" cy="309059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578"/>
              </a:lnSpc>
              <a:buClrTx/>
              <a:buSzTx/>
              <a:buNone/>
              <a:tabLst>
                <a:tab pos="406400" algn="l"/>
                <a:tab pos="558800" algn="l"/>
                <a:tab pos="660400" algn="l"/>
                <a:tab pos="7239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四核 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Krait </a:t>
            </a:r>
          </a:p>
          <a:p>
            <a:pPr marL="0" marR="0" lvl="0" indent="0" defTabSz="914400" eaLnBrk="1" fontAlgn="auto" latinLnBrk="0" hangingPunct="1">
              <a:lnSpc>
                <a:spcPts val="2600"/>
              </a:lnSpc>
              <a:buClrTx/>
              <a:buSzTx/>
              <a:buNone/>
              <a:tabLst>
                <a:tab pos="406400" algn="l"/>
                <a:tab pos="558800" algn="l"/>
                <a:tab pos="660400" algn="l"/>
                <a:tab pos="723900" algn="l"/>
              </a:tabLst>
              <a:defRPr/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1.5GHz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06400" algn="l"/>
                <a:tab pos="558800" algn="l"/>
                <a:tab pos="660400" algn="l"/>
                <a:tab pos="7239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06400" algn="l"/>
                <a:tab pos="558800" algn="l"/>
                <a:tab pos="660400" algn="l"/>
                <a:tab pos="7239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06400" algn="l"/>
                <a:tab pos="558800" algn="l"/>
                <a:tab pos="660400" algn="l"/>
                <a:tab pos="7239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535"/>
              </a:lnSpc>
              <a:buClrTx/>
              <a:buSzTx/>
              <a:buNone/>
              <a:tabLst>
                <a:tab pos="406400" algn="l"/>
                <a:tab pos="558800" algn="l"/>
                <a:tab pos="660400" algn="l"/>
                <a:tab pos="723900" algn="l"/>
              </a:tabLst>
              <a:defRPr/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		2MB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06400" algn="l"/>
                <a:tab pos="558800" algn="l"/>
                <a:tab pos="660400" algn="l"/>
                <a:tab pos="7239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06400" algn="l"/>
                <a:tab pos="558800" algn="l"/>
                <a:tab pos="660400" algn="l"/>
                <a:tab pos="7239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06400" algn="l"/>
                <a:tab pos="558800" algn="l"/>
                <a:tab pos="660400" algn="l"/>
                <a:tab pos="7239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106"/>
              </a:lnSpc>
              <a:buClrTx/>
              <a:buSzTx/>
              <a:buNone/>
              <a:tabLst>
                <a:tab pos="406400" algn="l"/>
                <a:tab pos="558800" algn="l"/>
                <a:tab pos="660400" algn="l"/>
                <a:tab pos="723900" algn="l"/>
              </a:tabLst>
              <a:defRPr/>
            </a:pP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双通道 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533 MHz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06400" algn="l"/>
                <a:tab pos="558800" algn="l"/>
                <a:tab pos="660400" algn="l"/>
                <a:tab pos="7239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06400" algn="l"/>
                <a:tab pos="558800" algn="l"/>
                <a:tab pos="660400" algn="l"/>
                <a:tab pos="7239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06400" algn="l"/>
                <a:tab pos="558800" algn="l"/>
                <a:tab pos="660400" algn="l"/>
                <a:tab pos="7239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346"/>
              </a:lnSpc>
              <a:buClrTx/>
              <a:buSzTx/>
              <a:buNone/>
              <a:tabLst>
                <a:tab pos="406400" algn="l"/>
                <a:tab pos="558800" algn="l"/>
                <a:tab pos="660400" algn="l"/>
                <a:tab pos="723900" algn="l"/>
              </a:tabLst>
              <a:defRPr/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	28nm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443552" y="8128981"/>
            <a:ext cx="1334789" cy="33342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578"/>
              </a:lnSpc>
            </a:pPr>
            <a:r>
              <a:rPr lang="en-US" altLang="zh-CN" sz="2200" dirty="0" err="1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Adreno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 320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679604" y="8503579"/>
            <a:ext cx="1410643" cy="28212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图形处理器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30366" y="8484581"/>
            <a:ext cx="1120500" cy="33342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578"/>
              </a:lnSpc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Mali-400 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8624390" y="8484581"/>
            <a:ext cx="1565300" cy="33342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578"/>
              </a:lnSpc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ULP GeForce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628613" y="8503579"/>
            <a:ext cx="3034485" cy="28212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三角形渲染能力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200M/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秒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1969063" y="8859179"/>
            <a:ext cx="2330766" cy="28212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00"/>
              </a:lnSpc>
            </a:pP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像素填充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3200M/</a:t>
            </a:r>
            <a:r>
              <a:rPr lang="zh-CN" altLang="en-US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秒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3745974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324850" y="3978868"/>
            <a:ext cx="2718693" cy="155170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2137"/>
              </a:lnSpc>
            </a:pPr>
            <a:r>
              <a:rPr lang="zh-CN" altLang="en-US" sz="10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屏幕</a:t>
            </a:r>
            <a:endParaRPr lang="zh-CN" altLang="en-US" sz="10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958296564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97000" y="1578853"/>
            <a:ext cx="5858976" cy="141064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580"/>
              </a:lnSpc>
            </a:pPr>
            <a:r>
              <a:rPr lang="en-US" altLang="zh-CN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4.3</a:t>
            </a:r>
            <a:r>
              <a:rPr lang="zh-CN" altLang="en-US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英寸</a:t>
            </a:r>
            <a:r>
              <a:rPr lang="en-US" altLang="zh-CN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IPS</a:t>
            </a:r>
            <a:r>
              <a:rPr lang="zh-CN" altLang="en-US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屏（夏普</a:t>
            </a:r>
            <a:r>
              <a:rPr lang="en-US" altLang="zh-CN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/JDI</a:t>
            </a:r>
            <a:r>
              <a:rPr lang="zh-CN" altLang="en-US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）</a:t>
            </a:r>
          </a:p>
          <a:p>
            <a:pPr>
              <a:lnSpc>
                <a:spcPts val="1000"/>
              </a:lnSpc>
            </a:pPr>
            <a:endParaRPr lang="zh-CN" altLang="en-US" sz="4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5400"/>
              </a:lnSpc>
            </a:pPr>
            <a:r>
              <a:rPr lang="en-US" altLang="zh-CN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1280 x 720</a:t>
            </a:r>
            <a:r>
              <a:rPr lang="zh-CN" altLang="en-US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分辨率</a:t>
            </a:r>
            <a:endParaRPr lang="zh-CN" altLang="en-US" sz="4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97000" y="3714568"/>
            <a:ext cx="4616648" cy="224420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580"/>
              </a:lnSpc>
            </a:pPr>
            <a:r>
              <a:rPr lang="zh-CN" altLang="en-US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超高</a:t>
            </a:r>
            <a:r>
              <a:rPr lang="en-US" altLang="zh-CN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PPI</a:t>
            </a:r>
            <a:r>
              <a:rPr lang="zh-CN" altLang="en-US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的视网膜屏</a:t>
            </a:r>
          </a:p>
          <a:p>
            <a:pPr>
              <a:lnSpc>
                <a:spcPts val="1000"/>
              </a:lnSpc>
            </a:pPr>
            <a:endParaRPr lang="zh-CN" altLang="en-US" sz="4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单玻璃的全贴合技术</a:t>
            </a:r>
          </a:p>
          <a:p>
            <a:pPr>
              <a:lnSpc>
                <a:spcPts val="1000"/>
              </a:lnSpc>
            </a:pPr>
            <a:endParaRPr lang="zh-CN" altLang="en-US" sz="4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5500"/>
              </a:lnSpc>
            </a:pPr>
            <a:r>
              <a:rPr lang="zh-CN" altLang="en-US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超窄边的设计</a:t>
            </a:r>
            <a:endParaRPr lang="zh-CN" altLang="en-US" sz="4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409700" y="8857816"/>
            <a:ext cx="8196154" cy="55143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32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*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IPS 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是一种液晶分子的排布结构，动态清晰度很高，色彩还原准确，接近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180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度的可视角度</a:t>
            </a:r>
          </a:p>
          <a:p>
            <a:pPr>
              <a:lnSpc>
                <a:spcPts val="2500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*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JDI 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日本显示器公司由索尼、东芝、日立三家小尺寸显示屏部门在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2012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年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4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月合并而成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67057606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pic>
        <p:nvPicPr>
          <p:cNvPr id="3" name="图片 2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891342" y="2902989"/>
            <a:ext cx="155492" cy="34624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48"/>
              </a:lnSpc>
            </a:pPr>
            <a:r>
              <a:rPr lang="en-US" altLang="zh-CN" sz="2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</a:t>
            </a:r>
            <a:endParaRPr lang="zh-CN" altLang="en-US" sz="24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949762" y="2902989"/>
            <a:ext cx="155492" cy="34624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748"/>
              </a:lnSpc>
            </a:pPr>
            <a:r>
              <a:rPr lang="en-US" altLang="zh-CN" sz="2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</a:t>
            </a:r>
            <a:endParaRPr lang="zh-CN" altLang="en-US" sz="24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053284" y="832311"/>
            <a:ext cx="7797006" cy="105157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8244"/>
              </a:lnSpc>
            </a:pPr>
            <a:r>
              <a:rPr lang="zh-CN" altLang="en-US" sz="7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超高</a:t>
            </a:r>
            <a:r>
              <a:rPr lang="en-US" altLang="zh-CN" sz="7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PPI</a:t>
            </a:r>
            <a:r>
              <a:rPr lang="zh-CN" altLang="en-US" sz="7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的视网膜屏</a:t>
            </a:r>
            <a:endParaRPr lang="zh-CN" altLang="en-US" sz="7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941450" y="3616039"/>
            <a:ext cx="1913985" cy="532197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7372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r>
              <a:rPr lang="en-US" altLang="zh-CN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PPI =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085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r>
              <a:rPr lang="en-US" altLang="zh-CN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			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机型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884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	小米手机 </a:t>
            </a: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4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		iPhone 4S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4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HTC One X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40"/>
              </a:lnSpc>
              <a:buClrTx/>
              <a:buSzTx/>
              <a:buNone/>
              <a:tabLst>
                <a:tab pos="101600" algn="l"/>
                <a:tab pos="330200" algn="l"/>
                <a:tab pos="368300" algn="l"/>
                <a:tab pos="393700" algn="l"/>
                <a:tab pos="723900" algn="l"/>
              </a:tabLst>
              <a:defRPr/>
            </a:pP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三星 </a:t>
            </a: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Galaxy S3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15912" y="2988785"/>
            <a:ext cx="2154436" cy="595034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7372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	</a:t>
            </a:r>
            <a:r>
              <a:rPr lang="en-US" altLang="zh-CN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1280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024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屏幕尺寸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884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</a:t>
            </a: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4.3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4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3.5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4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4.7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40"/>
              </a:lnSpc>
              <a:buClrTx/>
              <a:buSzTx/>
              <a:buNone/>
              <a:tabLst>
                <a:tab pos="330200" algn="l"/>
                <a:tab pos="431800" algn="l"/>
              </a:tabLst>
              <a:defRPr/>
            </a:pP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4.8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74733" y="2878582"/>
            <a:ext cx="2418932" cy="605293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8936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</a:t>
            </a:r>
            <a:r>
              <a:rPr lang="en-US" altLang="zh-CN" sz="8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+ </a:t>
            </a:r>
            <a:r>
              <a:rPr lang="en-US" altLang="zh-CN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720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758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r>
              <a:rPr lang="en-US" altLang="zh-CN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4.3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endParaRPr lang="en-US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48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r>
              <a:rPr lang="en-US" altLang="zh-CN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		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分辨率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884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</a:t>
            </a: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1280X720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4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	960X640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4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1280X720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40"/>
              </a:lnSpc>
              <a:buClrTx/>
              <a:buSzTx/>
              <a:buNone/>
              <a:tabLst>
                <a:tab pos="292100" algn="l"/>
                <a:tab pos="635000" algn="l"/>
                <a:tab pos="711200" algn="l"/>
                <a:tab pos="838200" algn="l"/>
              </a:tabLst>
              <a:defRPr/>
            </a:pP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1280X720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141126" y="3632497"/>
            <a:ext cx="1958870" cy="529632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7372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r>
              <a:rPr lang="it-IT" altLang="zh-CN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= 342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endParaRPr lang="it-IT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endParaRPr lang="it-IT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endParaRPr lang="it-IT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endParaRPr lang="it-IT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endParaRPr lang="it-IT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endParaRPr lang="it-IT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endParaRPr lang="it-IT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endParaRPr lang="it-IT" altLang="zh-CN" sz="6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099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r>
              <a:rPr lang="it-IT" altLang="zh-CN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	</a:t>
            </a:r>
            <a:r>
              <a:rPr lang="it-IT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PPI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endParaRPr lang="it-IT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endParaRPr lang="it-IT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endParaRPr lang="it-IT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4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r>
              <a:rPr lang="it-IT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342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endParaRPr lang="it-IT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endParaRPr lang="it-IT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endParaRPr lang="it-IT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4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r>
              <a:rPr lang="it-IT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326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endParaRPr lang="it-IT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endParaRPr lang="it-IT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endParaRPr lang="it-IT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4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r>
              <a:rPr lang="it-IT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312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endParaRPr lang="it-IT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endParaRPr lang="it-IT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endParaRPr lang="it-IT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40"/>
              </a:lnSpc>
              <a:buClrTx/>
              <a:buSzTx/>
              <a:buNone/>
              <a:tabLst>
                <a:tab pos="114300" algn="l"/>
                <a:tab pos="622300" algn="l"/>
                <a:tab pos="635000" algn="l"/>
              </a:tabLst>
              <a:defRPr/>
            </a:pPr>
            <a:r>
              <a:rPr lang="it-IT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306 (Pentile)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587500" y="9450481"/>
            <a:ext cx="7096494" cy="23083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32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*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PPI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是每英寸像素点的数量，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PPI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越高显示精度越高，视网膜大约相当于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300PPI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8826716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129674" y="6115558"/>
            <a:ext cx="1309654" cy="46166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574"/>
              </a:lnSpc>
            </a:pPr>
            <a:r>
              <a:rPr lang="en-US" altLang="zh-CN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342 PPI</a:t>
            </a:r>
            <a:endParaRPr lang="zh-CN" altLang="en-US" sz="3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649008" y="6115558"/>
            <a:ext cx="1309654" cy="46166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574"/>
              </a:lnSpc>
            </a:pPr>
            <a:r>
              <a:rPr lang="en-US" altLang="zh-CN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245 PPI</a:t>
            </a:r>
            <a:endParaRPr lang="zh-CN" altLang="en-US" sz="3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5235284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81100" y="2219537"/>
            <a:ext cx="1025922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zh-CN" altLang="en-US" sz="2000" dirty="0" smtClean="0">
                <a:solidFill>
                  <a:srgbClr val="B3B3B3"/>
                </a:solidFill>
                <a:latin typeface="Times New Roman"/>
                <a:ea typeface="微软雅黑" pitchFamily="34" charset="-122"/>
              </a:rPr>
              <a:t>保护玻璃</a:t>
            </a:r>
            <a:endParaRPr lang="zh-CN" altLang="en-US" sz="2000" dirty="0">
              <a:solidFill>
                <a:srgbClr val="B3B3B3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84300" y="2998470"/>
            <a:ext cx="769441" cy="165429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zh-CN" altLang="en-US" sz="2000" dirty="0" smtClean="0">
                <a:solidFill>
                  <a:srgbClr val="B3B3B3"/>
                </a:solidFill>
                <a:latin typeface="Times New Roman"/>
                <a:ea typeface="微软雅黑" pitchFamily="34" charset="-122"/>
              </a:rPr>
              <a:t>触摸屏</a:t>
            </a: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B3B3B3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B3B3B3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B3B3B3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B3B3B3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B3B3B3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B3B3B3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B3B3B3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B3B3B3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2600"/>
              </a:lnSpc>
            </a:pPr>
            <a:r>
              <a:rPr lang="zh-CN" altLang="en-US" sz="2000" dirty="0" smtClean="0">
                <a:solidFill>
                  <a:srgbClr val="B3B3B3"/>
                </a:solidFill>
                <a:latin typeface="Times New Roman"/>
                <a:ea typeface="微软雅黑" pitchFamily="34" charset="-122"/>
              </a:rPr>
              <a:t>显示屏</a:t>
            </a:r>
            <a:endParaRPr lang="zh-CN" altLang="en-US" sz="2000" dirty="0">
              <a:solidFill>
                <a:srgbClr val="B3B3B3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762500" y="3723386"/>
            <a:ext cx="615553" cy="23083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32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空气层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4084300" y="3176270"/>
            <a:ext cx="1025922" cy="15004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zh-CN" altLang="en-US" sz="2000" dirty="0" smtClean="0">
                <a:solidFill>
                  <a:srgbClr val="B3B3B3"/>
                </a:solidFill>
                <a:latin typeface="Times New Roman"/>
                <a:ea typeface="微软雅黑" pitchFamily="34" charset="-122"/>
              </a:rPr>
              <a:t>保护玻璃</a:t>
            </a: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B3B3B3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3133"/>
              </a:lnSpc>
            </a:pPr>
            <a:r>
              <a:rPr lang="zh-CN" altLang="en-US" sz="2000" dirty="0" smtClean="0">
                <a:solidFill>
                  <a:srgbClr val="B3B3B3"/>
                </a:solidFill>
                <a:latin typeface="Times New Roman"/>
                <a:ea typeface="微软雅黑" pitchFamily="34" charset="-122"/>
              </a:rPr>
              <a:t>触摸屏</a:t>
            </a: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B3B3B3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B3B3B3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3267"/>
              </a:lnSpc>
            </a:pPr>
            <a:r>
              <a:rPr lang="zh-CN" altLang="en-US" sz="2000" dirty="0" smtClean="0">
                <a:solidFill>
                  <a:srgbClr val="B3B3B3"/>
                </a:solidFill>
                <a:latin typeface="Times New Roman"/>
                <a:ea typeface="微软雅黑" pitchFamily="34" charset="-122"/>
              </a:rPr>
              <a:t>显示屏</a:t>
            </a:r>
            <a:endParaRPr lang="zh-CN" altLang="en-US" sz="2000" dirty="0">
              <a:solidFill>
                <a:srgbClr val="B3B3B3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14967" y="7092908"/>
            <a:ext cx="13189060" cy="261610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267"/>
              </a:lnSpc>
            </a:pPr>
            <a:r>
              <a:rPr lang="zh-CN" altLang="en-US" sz="4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单玻璃方案，把触摸屏做到保护玻璃上</a:t>
            </a:r>
            <a:r>
              <a:rPr lang="en-US" altLang="zh-CN" sz="4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(OGS / TOL)</a:t>
            </a:r>
          </a:p>
          <a:p>
            <a:pPr>
              <a:lnSpc>
                <a:spcPts val="1000"/>
              </a:lnSpc>
            </a:pPr>
            <a:endParaRPr lang="en-US" altLang="zh-CN" sz="4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5800"/>
              </a:lnSpc>
            </a:pPr>
            <a:r>
              <a:rPr lang="zh-CN" altLang="en-US" sz="4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全贴合技术，把显示屏和触摸屏完全贴合在一起</a:t>
            </a:r>
          </a:p>
          <a:p>
            <a:pPr>
              <a:lnSpc>
                <a:spcPts val="1000"/>
              </a:lnSpc>
            </a:pPr>
            <a:endParaRPr lang="zh-CN" altLang="en-US" sz="4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4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4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4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4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3250"/>
              </a:lnSpc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* 少了一层玻璃和空气层，使整体变薄，透光率大幅提升，同等亮度的情况下非常省电，但目前成本比较高。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52881442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4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pic>
        <p:nvPicPr>
          <p:cNvPr id="3" name="图片 2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700000" y="1072007"/>
            <a:ext cx="2693045" cy="6155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809"/>
              </a:lnSpc>
            </a:pP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超窄边设计</a:t>
            </a:r>
            <a:endParaRPr lang="zh-CN" altLang="en-US" sz="4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12506" y="3140210"/>
            <a:ext cx="581891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75"/>
              </a:lnSpc>
            </a:pP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63 mm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791531" y="3108639"/>
            <a:ext cx="737381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75"/>
              </a:lnSpc>
            </a:pP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69.6 mm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746982" y="3115567"/>
            <a:ext cx="737381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75"/>
              </a:lnSpc>
            </a:pP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70.3 mm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79787" y="2890037"/>
            <a:ext cx="581891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75"/>
              </a:lnSpc>
            </a:pP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62 mm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65162" y="5019138"/>
            <a:ext cx="633187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75"/>
              </a:lnSpc>
            </a:pPr>
            <a:r>
              <a:rPr lang="en-US" altLang="zh-CN" sz="16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5.3 mm</a:t>
            </a:r>
            <a:endParaRPr lang="zh-CN" altLang="en-US" sz="1600" dirty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086574" y="5137450"/>
            <a:ext cx="520976" cy="48731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750"/>
              </a:lnSpc>
            </a:pPr>
            <a:r>
              <a:rPr lang="en-US" altLang="zh-CN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4.0</a:t>
            </a:r>
            <a:endParaRPr lang="zh-CN" altLang="en-US" sz="3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818567" y="5203422"/>
            <a:ext cx="633187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75"/>
              </a:lnSpc>
            </a:pPr>
            <a:r>
              <a:rPr lang="en-US" altLang="zh-CN" sz="16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5.4 mm</a:t>
            </a:r>
            <a:endParaRPr lang="zh-CN" altLang="en-US" sz="1600" dirty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5890826" y="5073040"/>
            <a:ext cx="520976" cy="48731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750"/>
              </a:lnSpc>
            </a:pPr>
            <a:r>
              <a:rPr lang="en-US" altLang="zh-CN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4.7</a:t>
            </a:r>
            <a:endParaRPr lang="zh-CN" altLang="en-US" sz="3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7724904" y="5253010"/>
            <a:ext cx="633187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75"/>
              </a:lnSpc>
            </a:pPr>
            <a:r>
              <a:rPr lang="en-US" altLang="zh-CN" sz="16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4.7 mm</a:t>
            </a:r>
            <a:endParaRPr lang="zh-CN" altLang="en-US" sz="1600" dirty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9760889" y="5091189"/>
            <a:ext cx="520976" cy="48731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750"/>
              </a:lnSpc>
            </a:pPr>
            <a:r>
              <a:rPr lang="en-US" altLang="zh-CN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4.8</a:t>
            </a:r>
            <a:endParaRPr lang="zh-CN" altLang="en-US" sz="3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924466" y="5079366"/>
            <a:ext cx="633187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75"/>
              </a:lnSpc>
            </a:pPr>
            <a:r>
              <a:rPr lang="en-US" altLang="zh-CN" sz="16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3.9 mm</a:t>
            </a:r>
            <a:endParaRPr lang="zh-CN" altLang="en-US" sz="1600" dirty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3756908" y="5029601"/>
            <a:ext cx="520976" cy="48731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750"/>
              </a:lnSpc>
            </a:pPr>
            <a:r>
              <a:rPr lang="en-US" altLang="zh-CN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4.3</a:t>
            </a:r>
            <a:endParaRPr lang="zh-CN" altLang="en-US" sz="3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938182" y="8351105"/>
            <a:ext cx="984244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85"/>
              </a:lnSpc>
            </a:pPr>
            <a:r>
              <a:rPr lang="zh-CN" altLang="en-US" sz="1600" dirty="0" smtClean="0">
                <a:solidFill>
                  <a:srgbClr val="B3B3B3"/>
                </a:solidFill>
                <a:latin typeface="Times New Roman"/>
                <a:ea typeface="微软雅黑" pitchFamily="34" charset="-122"/>
              </a:rPr>
              <a:t>小米手机 </a:t>
            </a:r>
            <a:r>
              <a:rPr lang="en-US" altLang="zh-CN" sz="1600" dirty="0" smtClean="0">
                <a:solidFill>
                  <a:srgbClr val="B3B3B3"/>
                </a:solidFill>
                <a:latin typeface="Times New Roman"/>
                <a:ea typeface="微软雅黑" pitchFamily="34" charset="-122"/>
              </a:rPr>
              <a:t>1</a:t>
            </a:r>
            <a:endParaRPr lang="zh-CN" altLang="en-US" sz="1600" dirty="0">
              <a:solidFill>
                <a:srgbClr val="B3B3B3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5664872" y="8480741"/>
            <a:ext cx="1000274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75"/>
              </a:lnSpc>
            </a:pPr>
            <a:r>
              <a:rPr lang="en-US" altLang="zh-CN" sz="1600" dirty="0" smtClean="0">
                <a:solidFill>
                  <a:srgbClr val="B3B3B3"/>
                </a:solidFill>
                <a:latin typeface="Times New Roman"/>
                <a:ea typeface="微软雅黑" pitchFamily="34" charset="-122"/>
              </a:rPr>
              <a:t>HTC One X</a:t>
            </a:r>
            <a:endParaRPr lang="zh-CN" altLang="en-US" sz="1600" dirty="0">
              <a:solidFill>
                <a:srgbClr val="B3B3B3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9595935" y="8559366"/>
            <a:ext cx="1277594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75"/>
              </a:lnSpc>
            </a:pPr>
            <a:r>
              <a:rPr lang="zh-CN" altLang="en-US" sz="1600" dirty="0" smtClean="0">
                <a:solidFill>
                  <a:srgbClr val="B3B3B3"/>
                </a:solidFill>
                <a:latin typeface="Times New Roman"/>
                <a:ea typeface="微软雅黑" pitchFamily="34" charset="-122"/>
              </a:rPr>
              <a:t>三星</a:t>
            </a:r>
            <a:r>
              <a:rPr lang="en-US" altLang="zh-CN" sz="1600" dirty="0" smtClean="0">
                <a:solidFill>
                  <a:srgbClr val="B3B3B3"/>
                </a:solidFill>
                <a:latin typeface="Times New Roman"/>
                <a:ea typeface="微软雅黑" pitchFamily="34" charset="-122"/>
              </a:rPr>
              <a:t>Galaxy S3</a:t>
            </a:r>
            <a:endParaRPr lang="zh-CN" altLang="en-US" sz="1600" dirty="0">
              <a:solidFill>
                <a:srgbClr val="B3B3B3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3638845" y="8416088"/>
            <a:ext cx="984244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75"/>
              </a:lnSpc>
            </a:pPr>
            <a:r>
              <a:rPr lang="zh-CN" altLang="en-US" sz="1600" dirty="0" smtClean="0">
                <a:solidFill>
                  <a:srgbClr val="B3B3B3"/>
                </a:solidFill>
                <a:latin typeface="Times New Roman"/>
                <a:ea typeface="微软雅黑" pitchFamily="34" charset="-122"/>
              </a:rPr>
              <a:t>小米手机 </a:t>
            </a:r>
            <a:r>
              <a:rPr lang="en-US" altLang="zh-CN" sz="1600" dirty="0" smtClean="0">
                <a:solidFill>
                  <a:srgbClr val="B3B3B3"/>
                </a:solidFill>
                <a:latin typeface="Times New Roman"/>
                <a:ea typeface="微软雅黑" pitchFamily="34" charset="-122"/>
              </a:rPr>
              <a:t>2</a:t>
            </a:r>
            <a:endParaRPr lang="zh-CN" altLang="en-US" sz="1600" dirty="0">
              <a:solidFill>
                <a:srgbClr val="B3B3B3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766104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236861" y="6675247"/>
            <a:ext cx="12533880" cy="12054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389"/>
              </a:lnSpc>
            </a:pPr>
            <a:r>
              <a:rPr lang="en-US" altLang="zh-CN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1. CPU</a:t>
            </a:r>
            <a:r>
              <a:rPr lang="zh-CN" altLang="en-US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升级：高通双核</a:t>
            </a:r>
            <a:r>
              <a:rPr lang="en-US" altLang="zh-CN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1.7G</a:t>
            </a:r>
            <a:endParaRPr lang="zh-CN" altLang="en-US" sz="8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619750" y="8201406"/>
            <a:ext cx="5078313" cy="52578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22"/>
              </a:lnSpc>
            </a:pP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目前主频最快的双核手机</a:t>
            </a:r>
            <a:endParaRPr lang="zh-CN" altLang="en-US" sz="3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1756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155700" y="837692"/>
            <a:ext cx="3005631" cy="76944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954"/>
              </a:lnSpc>
            </a:pPr>
            <a:r>
              <a:rPr lang="zh-CN" altLang="en-US" sz="5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小米手机</a:t>
            </a:r>
            <a:r>
              <a:rPr lang="en-US" altLang="zh-CN" sz="5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</a:t>
            </a:r>
            <a:endParaRPr lang="zh-CN" altLang="en-US" sz="5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55700" y="1752092"/>
            <a:ext cx="3909725" cy="76944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954"/>
              </a:lnSpc>
            </a:pPr>
            <a:r>
              <a:rPr lang="zh-CN" altLang="en-US" sz="5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边框仅</a:t>
            </a:r>
            <a:r>
              <a:rPr lang="en-US" altLang="zh-CN" sz="5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3.9mm</a:t>
            </a:r>
            <a:endParaRPr lang="zh-CN" altLang="en-US" sz="5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155700" y="2666492"/>
            <a:ext cx="5741956" cy="76944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954"/>
              </a:lnSpc>
            </a:pPr>
            <a:r>
              <a:rPr lang="zh-CN" altLang="en-US" sz="5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整个宽度只有</a:t>
            </a:r>
            <a:r>
              <a:rPr lang="en-US" altLang="zh-CN" sz="5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62mm</a:t>
            </a:r>
            <a:endParaRPr lang="zh-CN" altLang="en-US" sz="5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55700" y="4495292"/>
            <a:ext cx="3334246" cy="76944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954"/>
              </a:lnSpc>
            </a:pPr>
            <a:r>
              <a:rPr lang="zh-CN" altLang="en-US" sz="5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超窄边设计</a:t>
            </a:r>
            <a:endParaRPr lang="zh-CN" altLang="en-US" sz="5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55700" y="5409692"/>
            <a:ext cx="6001643" cy="76944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954"/>
              </a:lnSpc>
            </a:pPr>
            <a:r>
              <a:rPr lang="zh-CN" altLang="en-US" sz="5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更符合亚洲人的握感</a:t>
            </a:r>
            <a:endParaRPr lang="zh-CN" altLang="en-US" sz="5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2974247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197850" y="3978868"/>
            <a:ext cx="2718693" cy="155170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2137"/>
              </a:lnSpc>
            </a:pPr>
            <a:r>
              <a:rPr lang="zh-CN" altLang="en-US" sz="10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相机</a:t>
            </a:r>
            <a:endParaRPr lang="zh-CN" altLang="en-US" sz="10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9140473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5025231" y="3813810"/>
            <a:ext cx="6501780" cy="8848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6870"/>
              </a:lnSpc>
            </a:pPr>
            <a:r>
              <a:rPr lang="en-US" altLang="zh-CN" sz="6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# </a:t>
            </a:r>
            <a:r>
              <a:rPr lang="zh-CN" altLang="en-US" sz="6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小米手机随手拍 </a:t>
            </a:r>
            <a:r>
              <a:rPr lang="en-US" altLang="zh-CN" sz="6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#</a:t>
            </a:r>
            <a:endParaRPr lang="zh-CN" altLang="en-US" sz="6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453589" y="4964938"/>
            <a:ext cx="3680495" cy="8976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206"/>
              </a:lnSpc>
              <a:buClrTx/>
              <a:buSzTx/>
              <a:buNone/>
              <a:tabLst>
                <a:tab pos="1016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</a:t>
            </a:r>
            <a:r>
              <a:rPr lang="zh-CN" altLang="en-US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小米论坛</a:t>
            </a:r>
            <a:r>
              <a:rPr lang="en-US" altLang="zh-CN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14,475</a:t>
            </a:r>
            <a:r>
              <a:rPr lang="zh-CN" altLang="en-US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个帖子</a:t>
            </a:r>
          </a:p>
          <a:p>
            <a:pPr marL="0" marR="0" lvl="0" indent="0" defTabSz="914400" eaLnBrk="1" fontAlgn="auto" latinLnBrk="0" hangingPunct="1">
              <a:lnSpc>
                <a:spcPts val="3800"/>
              </a:lnSpc>
              <a:buClrTx/>
              <a:buSzTx/>
              <a:buNone/>
              <a:tabLst>
                <a:tab pos="101600" algn="l"/>
              </a:tabLst>
              <a:defRPr/>
            </a:pPr>
            <a:r>
              <a:rPr lang="zh-CN" altLang="en-US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微博</a:t>
            </a:r>
            <a:r>
              <a:rPr lang="en-US" altLang="zh-CN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296,943</a:t>
            </a:r>
            <a:r>
              <a:rPr lang="zh-CN" altLang="en-US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条搜索结果</a:t>
            </a:r>
            <a:endParaRPr lang="zh-CN" altLang="en-US" sz="28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5820790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2369800" y="9385300"/>
            <a:ext cx="3619501" cy="520701"/>
          </a:xfrm>
          <a:custGeom>
            <a:avLst/>
            <a:gdLst/>
            <a:ahLst/>
            <a:cxnLst/>
            <a:rect l="0" t="0" r="0" b="0"/>
            <a:pathLst>
              <a:path w="3619501" h="520701">
                <a:moveTo>
                  <a:pt x="0" y="0"/>
                </a:moveTo>
                <a:lnTo>
                  <a:pt x="3619500" y="0"/>
                </a:lnTo>
                <a:lnTo>
                  <a:pt x="3619500" y="520700"/>
                </a:lnTo>
                <a:lnTo>
                  <a:pt x="0" y="5207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4579600" cy="99314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210800" y="7357110"/>
            <a:ext cx="5386090" cy="8848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6870"/>
              </a:lnSpc>
            </a:pPr>
            <a:r>
              <a:rPr lang="zh-CN" altLang="en-US" sz="6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小米手机拍月亮</a:t>
            </a:r>
            <a:endParaRPr lang="zh-CN" altLang="en-US" sz="6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028447" y="8545475"/>
            <a:ext cx="5955156" cy="39754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063"/>
              </a:lnSpc>
            </a:pPr>
            <a:r>
              <a:rPr lang="zh-CN" altLang="en-US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器材 </a:t>
            </a:r>
            <a:r>
              <a:rPr lang="en-US" altLang="zh-CN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: </a:t>
            </a:r>
            <a:r>
              <a:rPr lang="zh-CN" altLang="en-US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小米手机 拍摄时间 </a:t>
            </a:r>
            <a:r>
              <a:rPr lang="en-US" altLang="zh-CN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: 2012.4.2 20:26</a:t>
            </a:r>
            <a:endParaRPr lang="zh-CN" altLang="en-US" sz="2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111755" y="9040775"/>
            <a:ext cx="4679166" cy="39754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063"/>
              </a:lnSpc>
            </a:pPr>
            <a:r>
              <a:rPr lang="zh-CN" altLang="en-US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光圈 </a:t>
            </a:r>
            <a:r>
              <a:rPr lang="en-US" altLang="zh-CN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: F2.4 </a:t>
            </a:r>
            <a:r>
              <a:rPr lang="zh-CN" altLang="en-US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快门 </a:t>
            </a:r>
            <a:r>
              <a:rPr lang="en-US" altLang="zh-CN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: 1/100 ISO : 104</a:t>
            </a:r>
            <a:endParaRPr lang="zh-CN" altLang="en-US" sz="2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7472861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358900" y="697357"/>
            <a:ext cx="2693045" cy="143629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809"/>
              </a:lnSpc>
            </a:pP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高质量相机</a:t>
            </a:r>
          </a:p>
          <a:p>
            <a:pPr>
              <a:lnSpc>
                <a:spcPts val="1000"/>
              </a:lnSpc>
            </a:pPr>
            <a:endParaRPr lang="zh-CN" altLang="en-US" sz="4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5400"/>
              </a:lnSpc>
            </a:pPr>
            <a:r>
              <a:rPr lang="en-US" altLang="zh-CN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800</a:t>
            </a: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万像素</a:t>
            </a:r>
            <a:endParaRPr lang="zh-CN" altLang="en-US" sz="4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358900" y="3135757"/>
            <a:ext cx="4847481" cy="6155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809"/>
              </a:lnSpc>
            </a:pP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背照式二代感光器件</a:t>
            </a:r>
            <a:endParaRPr lang="zh-CN" altLang="en-US" sz="4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358900" y="3935857"/>
            <a:ext cx="6902531" cy="143629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809"/>
              </a:lnSpc>
            </a:pPr>
            <a:r>
              <a:rPr lang="en-US" altLang="zh-CN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1.4um </a:t>
            </a: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每个像素点的感光大小</a:t>
            </a:r>
          </a:p>
          <a:p>
            <a:pPr>
              <a:lnSpc>
                <a:spcPts val="1000"/>
              </a:lnSpc>
            </a:pPr>
            <a:endParaRPr lang="zh-CN" altLang="en-US" sz="4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5400"/>
              </a:lnSpc>
            </a:pPr>
            <a:r>
              <a:rPr lang="en-US" altLang="zh-CN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F2.0 </a:t>
            </a: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大光圈</a:t>
            </a:r>
            <a:endParaRPr lang="zh-CN" altLang="en-US" sz="4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358900" y="5561457"/>
            <a:ext cx="3680495" cy="6155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809"/>
              </a:lnSpc>
            </a:pPr>
            <a:r>
              <a:rPr lang="en-US" altLang="zh-CN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27mm </a:t>
            </a: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超大广角</a:t>
            </a:r>
            <a:endParaRPr lang="zh-CN" altLang="en-US" sz="4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358900" y="7174357"/>
            <a:ext cx="2693045" cy="143629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809"/>
              </a:lnSpc>
            </a:pP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零快门延迟</a:t>
            </a:r>
          </a:p>
          <a:p>
            <a:pPr>
              <a:lnSpc>
                <a:spcPts val="1000"/>
              </a:lnSpc>
            </a:pPr>
            <a:endParaRPr lang="zh-CN" altLang="en-US" sz="4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5400"/>
              </a:lnSpc>
            </a:pP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每秒八连拍</a:t>
            </a:r>
            <a:endParaRPr lang="zh-CN" altLang="en-US" sz="4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224123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032500" y="6515590"/>
            <a:ext cx="4206280" cy="12054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389"/>
              </a:lnSpc>
            </a:pPr>
            <a:r>
              <a:rPr lang="zh-CN" altLang="en-US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特制镜头</a:t>
            </a:r>
            <a:endParaRPr lang="zh-CN" altLang="en-US" sz="8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669960" y="7967201"/>
            <a:ext cx="10958128" cy="6155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809"/>
              </a:lnSpc>
            </a:pP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由</a:t>
            </a:r>
            <a:r>
              <a:rPr lang="en-US" altLang="zh-CN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5</a:t>
            </a: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个精密的镜片组成 </a:t>
            </a:r>
            <a:r>
              <a:rPr lang="en-US" altLang="zh-CN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/ </a:t>
            </a: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蓝玻璃有效过滤红外线</a:t>
            </a:r>
            <a:endParaRPr lang="zh-CN" altLang="en-US" sz="4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20920533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502779" y="3407563"/>
            <a:ext cx="1065997" cy="69249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391"/>
              </a:lnSpc>
            </a:pPr>
            <a:r>
              <a:rPr lang="en-US" altLang="zh-CN" sz="4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F2.0</a:t>
            </a:r>
            <a:endParaRPr lang="zh-CN" altLang="en-US" sz="4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336312" y="3407563"/>
            <a:ext cx="1065997" cy="69249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391"/>
              </a:lnSpc>
            </a:pPr>
            <a:r>
              <a:rPr lang="en-US" altLang="zh-CN" sz="4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F2.4</a:t>
            </a:r>
            <a:endParaRPr lang="zh-CN" altLang="en-US" sz="4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283295" y="6992747"/>
            <a:ext cx="13290498" cy="205184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9389"/>
              </a:lnSpc>
              <a:buClrTx/>
              <a:buSzTx/>
              <a:buNone/>
              <a:tabLst>
                <a:tab pos="38862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</a:t>
            </a:r>
            <a:r>
              <a:rPr lang="en-US" altLang="zh-CN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F2.0 </a:t>
            </a:r>
            <a:r>
              <a:rPr lang="zh-CN" altLang="en-US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大光圈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3886200" algn="l"/>
              </a:tabLst>
              <a:defRPr/>
            </a:pPr>
            <a:endParaRPr lang="zh-CN" altLang="en-US" sz="8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5560"/>
              </a:lnSpc>
              <a:buClrTx/>
              <a:buSzTx/>
              <a:buNone/>
              <a:tabLst>
                <a:tab pos="3886200" algn="l"/>
              </a:tabLst>
              <a:defRPr/>
            </a:pP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比</a:t>
            </a:r>
            <a:r>
              <a:rPr lang="en-US" altLang="zh-CN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F2.4</a:t>
            </a: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进光量大</a:t>
            </a:r>
            <a:r>
              <a:rPr lang="en-US" altLang="zh-CN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45%</a:t>
            </a: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， 更好的景深，弱光环境下更好画质</a:t>
            </a:r>
            <a:endParaRPr lang="zh-CN" altLang="en-US" sz="4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572334497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913501" y="1717741"/>
            <a:ext cx="775853" cy="44884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516"/>
              </a:lnSpc>
            </a:pPr>
            <a:r>
              <a:rPr lang="en-US" altLang="zh-CN" sz="3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77</a:t>
            </a:r>
            <a:r>
              <a:rPr lang="zh-CN" altLang="en-US" sz="3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度</a:t>
            </a:r>
            <a:endParaRPr lang="zh-CN" altLang="en-US" sz="3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919851" y="2445875"/>
            <a:ext cx="775853" cy="11798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516"/>
              </a:lnSpc>
            </a:pPr>
            <a:r>
              <a:rPr lang="en-US" altLang="zh-CN" sz="3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62</a:t>
            </a:r>
            <a:r>
              <a:rPr lang="zh-CN" altLang="en-US" sz="3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度</a:t>
            </a:r>
          </a:p>
          <a:p>
            <a:pPr>
              <a:lnSpc>
                <a:spcPts val="1000"/>
              </a:lnSpc>
            </a:pPr>
            <a:endParaRPr lang="zh-CN" altLang="en-US" sz="3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3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3733"/>
              </a:lnSpc>
            </a:pPr>
            <a:r>
              <a:rPr lang="en-US" altLang="zh-CN" sz="3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46</a:t>
            </a:r>
            <a:r>
              <a:rPr lang="zh-CN" altLang="en-US" sz="3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度</a:t>
            </a:r>
            <a:endParaRPr lang="zh-CN" altLang="en-US" sz="3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457867" y="2818351"/>
            <a:ext cx="1195840" cy="8848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578"/>
              </a:lnSpc>
              <a:buClrTx/>
              <a:buSzTx/>
              <a:buNone/>
              <a:tabLst>
                <a:tab pos="469900" algn="l"/>
              </a:tabLst>
              <a:defRPr/>
            </a:pPr>
            <a:r>
              <a:rPr lang="en-US" altLang="zh-CN" dirty="0" smtClean="0">
                <a:ea typeface="微软雅黑" pitchFamily="34" charset="-122"/>
              </a:rPr>
              <a:t>	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27mm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4699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333"/>
              </a:lnSpc>
              <a:buClrTx/>
              <a:buSzTx/>
              <a:buNone/>
              <a:tabLst>
                <a:tab pos="469900" algn="l"/>
              </a:tabLst>
              <a:defRPr/>
            </a:pP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35mm</a:t>
            </a:r>
            <a:endParaRPr lang="zh-CN" altLang="en-US" sz="2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79900" y="3927484"/>
            <a:ext cx="7155805" cy="519372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578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	</a:t>
            </a:r>
            <a:r>
              <a:rPr lang="en-US" altLang="zh-CN" sz="2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50mm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endParaRPr lang="en-US" altLang="zh-CN" sz="2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347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r>
              <a:rPr lang="en-US" altLang="zh-CN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27mm </a:t>
            </a:r>
            <a:r>
              <a:rPr lang="zh-CN" altLang="en-US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超大广角</a:t>
            </a:r>
          </a:p>
          <a:p>
            <a:pPr marL="0" marR="0" lvl="0" indent="0" defTabSz="914400" eaLnBrk="1" fontAlgn="auto" latinLnBrk="0" hangingPunct="1">
              <a:lnSpc>
                <a:spcPts val="5626"/>
              </a:lnSpc>
              <a:buClrTx/>
              <a:buSzTx/>
              <a:buNone/>
              <a:tabLst>
                <a:tab pos="2247900" algn="l"/>
                <a:tab pos="5727700" algn="l"/>
              </a:tabLst>
              <a:defRPr/>
            </a:pPr>
            <a:r>
              <a:rPr lang="zh-CN" altLang="en-US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</a:t>
            </a: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更宽阔的视角</a:t>
            </a:r>
            <a:endParaRPr lang="zh-CN" altLang="en-US" sz="4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25710687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57450" y="4183338"/>
            <a:ext cx="1333698" cy="3847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77"/>
              </a:lnSpc>
            </a:pPr>
            <a:r>
              <a:rPr lang="zh-CN" altLang="en-US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人脸识别</a:t>
            </a:r>
            <a:endParaRPr lang="zh-CN" altLang="en-US" sz="2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40300" y="4179710"/>
            <a:ext cx="4576574" cy="383438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977"/>
              </a:lnSpc>
              <a:buClrTx/>
              <a:buSzTx/>
              <a:buNone/>
              <a:tabLst>
                <a:tab pos="15240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</a:t>
            </a:r>
            <a:r>
              <a:rPr lang="zh-CN" altLang="en-US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高动态范围（</a:t>
            </a:r>
            <a:r>
              <a:rPr lang="en-US" altLang="zh-CN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HDR</a:t>
            </a:r>
            <a:r>
              <a:rPr lang="zh-CN" altLang="en-US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）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0" algn="l"/>
              </a:tabLst>
              <a:defRPr/>
            </a:pPr>
            <a:endParaRPr lang="zh-CN" altLang="en-US" sz="2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895"/>
              </a:lnSpc>
              <a:buClrTx/>
              <a:buSzTx/>
              <a:buNone/>
              <a:tabLst>
                <a:tab pos="1524000" algn="l"/>
              </a:tabLst>
              <a:defRPr/>
            </a:pPr>
            <a:r>
              <a:rPr lang="zh-CN" altLang="en-US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手持夜景防抖</a:t>
            </a:r>
            <a:endParaRPr lang="zh-CN" altLang="en-US" sz="2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217150" y="7595405"/>
            <a:ext cx="1333698" cy="3847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77"/>
              </a:lnSpc>
            </a:pPr>
            <a:r>
              <a:rPr lang="zh-CN" altLang="en-US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实时滤镜</a:t>
            </a:r>
            <a:endParaRPr lang="zh-CN" altLang="en-US" sz="2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2045950" y="4178499"/>
            <a:ext cx="2333972" cy="3847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77"/>
              </a:lnSpc>
            </a:pPr>
            <a:r>
              <a:rPr lang="zh-CN" altLang="en-US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陀螺仪辅助对焦</a:t>
            </a:r>
            <a:endParaRPr lang="zh-CN" altLang="en-US" sz="2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07193020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5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080000" y="3186854"/>
            <a:ext cx="6155531" cy="175689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3740"/>
              </a:lnSpc>
            </a:pPr>
            <a:r>
              <a:rPr lang="zh-CN" altLang="en-US" sz="1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拍摄样片</a:t>
            </a:r>
            <a:endParaRPr lang="zh-CN" altLang="en-US" sz="1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096000" y="5152390"/>
            <a:ext cx="4103688" cy="58990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580"/>
              </a:lnSpc>
            </a:pPr>
            <a:r>
              <a:rPr lang="zh-CN" altLang="en-US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未做任何修饰处理</a:t>
            </a:r>
            <a:endParaRPr lang="zh-CN" altLang="en-US" sz="4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588000" y="5914390"/>
            <a:ext cx="5129609" cy="58990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580"/>
              </a:lnSpc>
            </a:pPr>
            <a:r>
              <a:rPr lang="zh-CN" altLang="en-US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正式版拍摄效果会更好</a:t>
            </a:r>
            <a:endParaRPr lang="zh-CN" altLang="en-US" sz="4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64034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119362" y="6751447"/>
            <a:ext cx="11281935" cy="12054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389"/>
              </a:lnSpc>
            </a:pPr>
            <a:r>
              <a:rPr lang="en-US" altLang="zh-CN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2. </a:t>
            </a:r>
            <a:r>
              <a:rPr lang="zh-CN" altLang="en-US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前置摄像头 </a:t>
            </a:r>
            <a:r>
              <a:rPr lang="en-US" altLang="zh-CN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200</a:t>
            </a:r>
            <a:r>
              <a:rPr lang="zh-CN" altLang="en-US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万像素</a:t>
            </a:r>
            <a:endParaRPr lang="zh-CN" altLang="en-US" sz="8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302968" y="8167268"/>
            <a:ext cx="7577395" cy="538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241"/>
              </a:lnSpc>
            </a:pP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背照式二代感光器件 </a:t>
            </a:r>
            <a:r>
              <a:rPr lang="en-US" altLang="zh-CN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/ 1080p</a:t>
            </a: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高清摄像</a:t>
            </a:r>
            <a:endParaRPr lang="zh-CN" altLang="en-US" sz="3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4451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0718800" y="9385300"/>
            <a:ext cx="5270501" cy="520701"/>
          </a:xfrm>
          <a:custGeom>
            <a:avLst/>
            <a:gdLst/>
            <a:ahLst/>
            <a:cxnLst/>
            <a:rect l="0" t="0" r="0" b="0"/>
            <a:pathLst>
              <a:path w="5270501" h="520701">
                <a:moveTo>
                  <a:pt x="0" y="0"/>
                </a:moveTo>
                <a:lnTo>
                  <a:pt x="5270500" y="0"/>
                </a:lnTo>
                <a:lnTo>
                  <a:pt x="5270500" y="520700"/>
                </a:lnTo>
                <a:lnTo>
                  <a:pt x="0" y="5207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369577" y="9548097"/>
            <a:ext cx="4070025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75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器材 小米手机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 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光圈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F2.0 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快门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1/44 ISO 100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06943878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0718800" y="9385300"/>
            <a:ext cx="5270501" cy="520701"/>
          </a:xfrm>
          <a:custGeom>
            <a:avLst/>
            <a:gdLst/>
            <a:ahLst/>
            <a:cxnLst/>
            <a:rect l="0" t="0" r="0" b="0"/>
            <a:pathLst>
              <a:path w="5270501" h="520701">
                <a:moveTo>
                  <a:pt x="0" y="0"/>
                </a:moveTo>
                <a:lnTo>
                  <a:pt x="5270500" y="0"/>
                </a:lnTo>
                <a:lnTo>
                  <a:pt x="5270500" y="520700"/>
                </a:lnTo>
                <a:lnTo>
                  <a:pt x="0" y="5207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335610" y="9539630"/>
            <a:ext cx="4187044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75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器材 小米手机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 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光圈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F2.0 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快门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1/261 ISO 100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04685896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0718800" y="9385300"/>
            <a:ext cx="5270501" cy="520701"/>
          </a:xfrm>
          <a:custGeom>
            <a:avLst/>
            <a:gdLst/>
            <a:ahLst/>
            <a:cxnLst/>
            <a:rect l="0" t="0" r="0" b="0"/>
            <a:pathLst>
              <a:path w="5270501" h="520701">
                <a:moveTo>
                  <a:pt x="0" y="0"/>
                </a:moveTo>
                <a:lnTo>
                  <a:pt x="5270500" y="0"/>
                </a:lnTo>
                <a:lnTo>
                  <a:pt x="5270500" y="520700"/>
                </a:lnTo>
                <a:lnTo>
                  <a:pt x="0" y="5207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259410" y="9548097"/>
            <a:ext cx="4187044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75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器材 小米手机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 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光圈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F2.0 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快门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1/261 ISO 100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7040909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0718800" y="9385300"/>
            <a:ext cx="5270501" cy="520701"/>
          </a:xfrm>
          <a:custGeom>
            <a:avLst/>
            <a:gdLst/>
            <a:ahLst/>
            <a:cxnLst/>
            <a:rect l="0" t="0" r="0" b="0"/>
            <a:pathLst>
              <a:path w="5270501" h="520701">
                <a:moveTo>
                  <a:pt x="0" y="0"/>
                </a:moveTo>
                <a:lnTo>
                  <a:pt x="5270500" y="0"/>
                </a:lnTo>
                <a:lnTo>
                  <a:pt x="5270500" y="520700"/>
                </a:lnTo>
                <a:lnTo>
                  <a:pt x="0" y="5207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259410" y="9548097"/>
            <a:ext cx="4187044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75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器材 小米手机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 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光圈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F2.0 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快门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1/476 ISO 100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164052103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0718800" y="9385300"/>
            <a:ext cx="5270501" cy="520701"/>
          </a:xfrm>
          <a:custGeom>
            <a:avLst/>
            <a:gdLst/>
            <a:ahLst/>
            <a:cxnLst/>
            <a:rect l="0" t="0" r="0" b="0"/>
            <a:pathLst>
              <a:path w="5270501" h="520701">
                <a:moveTo>
                  <a:pt x="0" y="0"/>
                </a:moveTo>
                <a:lnTo>
                  <a:pt x="5270500" y="0"/>
                </a:lnTo>
                <a:lnTo>
                  <a:pt x="5270500" y="520700"/>
                </a:lnTo>
                <a:lnTo>
                  <a:pt x="0" y="5207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373810" y="9548097"/>
            <a:ext cx="4070025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75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器材 小米手机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 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光圈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F2.0 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快门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1/63 ISO 100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92182214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0718800" y="9385300"/>
            <a:ext cx="5270501" cy="520701"/>
          </a:xfrm>
          <a:custGeom>
            <a:avLst/>
            <a:gdLst/>
            <a:ahLst/>
            <a:cxnLst/>
            <a:rect l="0" t="0" r="0" b="0"/>
            <a:pathLst>
              <a:path w="5270501" h="520701">
                <a:moveTo>
                  <a:pt x="0" y="0"/>
                </a:moveTo>
                <a:lnTo>
                  <a:pt x="5270500" y="0"/>
                </a:lnTo>
                <a:lnTo>
                  <a:pt x="5270500" y="520700"/>
                </a:lnTo>
                <a:lnTo>
                  <a:pt x="0" y="5207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280478" y="9548097"/>
            <a:ext cx="4304063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75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器材 小米手机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 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光圈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F2.0 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快门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1/3704 ISO 100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21103025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0718800" y="9385300"/>
            <a:ext cx="5270501" cy="520701"/>
          </a:xfrm>
          <a:custGeom>
            <a:avLst/>
            <a:gdLst/>
            <a:ahLst/>
            <a:cxnLst/>
            <a:rect l="0" t="0" r="0" b="0"/>
            <a:pathLst>
              <a:path w="5270501" h="520701">
                <a:moveTo>
                  <a:pt x="0" y="0"/>
                </a:moveTo>
                <a:lnTo>
                  <a:pt x="5270500" y="0"/>
                </a:lnTo>
                <a:lnTo>
                  <a:pt x="5270500" y="520700"/>
                </a:lnTo>
                <a:lnTo>
                  <a:pt x="0" y="5207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259410" y="9548097"/>
            <a:ext cx="4187044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75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器材 小米手机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 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光圈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F2.0 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快门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1/518 ISO 100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79474890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4" name="任意多边形 3"/>
          <p:cNvSpPr/>
          <p:nvPr/>
        </p:nvSpPr>
        <p:spPr>
          <a:xfrm>
            <a:off x="10718800" y="9385300"/>
            <a:ext cx="5270501" cy="520701"/>
          </a:xfrm>
          <a:custGeom>
            <a:avLst/>
            <a:gdLst/>
            <a:ahLst/>
            <a:cxnLst/>
            <a:rect l="0" t="0" r="0" b="0"/>
            <a:pathLst>
              <a:path w="5270501" h="520701">
                <a:moveTo>
                  <a:pt x="0" y="0"/>
                </a:moveTo>
                <a:lnTo>
                  <a:pt x="5270500" y="0"/>
                </a:lnTo>
                <a:lnTo>
                  <a:pt x="5270500" y="520700"/>
                </a:lnTo>
                <a:lnTo>
                  <a:pt x="0" y="5207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5" name="图片 4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1276243" y="9548097"/>
            <a:ext cx="4304063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75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器材 小米手机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 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光圈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F2.0 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快门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1/4000 ISO 100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711809953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079500" y="1572400"/>
            <a:ext cx="6934591" cy="97462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7557"/>
              </a:lnSpc>
            </a:pPr>
            <a:r>
              <a:rPr lang="en-US" altLang="zh-CN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1080p HD</a:t>
            </a:r>
            <a:r>
              <a:rPr lang="zh-CN" altLang="en-US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高清摄像</a:t>
            </a:r>
            <a:endParaRPr lang="zh-CN" altLang="en-US" sz="6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181100" y="3317771"/>
            <a:ext cx="5668411" cy="261610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654"/>
              </a:lnSpc>
            </a:pPr>
            <a:r>
              <a:rPr lang="en-US" altLang="zh-CN" sz="4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1080p </a:t>
            </a:r>
            <a:r>
              <a:rPr lang="zh-CN" altLang="en-US" sz="4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高清摄像 </a:t>
            </a:r>
            <a:r>
              <a:rPr lang="en-US" altLang="zh-CN" sz="4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30fps</a:t>
            </a:r>
          </a:p>
          <a:p>
            <a:pPr>
              <a:lnSpc>
                <a:spcPts val="1000"/>
              </a:lnSpc>
            </a:pPr>
            <a:endParaRPr lang="en-US" altLang="zh-CN" sz="48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6500"/>
              </a:lnSpc>
            </a:pPr>
            <a:r>
              <a:rPr lang="en-US" altLang="zh-CN" sz="4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720p </a:t>
            </a:r>
            <a:r>
              <a:rPr lang="zh-CN" altLang="en-US" sz="4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高速摄像 </a:t>
            </a:r>
            <a:r>
              <a:rPr lang="en-US" altLang="zh-CN" sz="4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90fps</a:t>
            </a:r>
          </a:p>
          <a:p>
            <a:pPr>
              <a:lnSpc>
                <a:spcPts val="1000"/>
              </a:lnSpc>
            </a:pPr>
            <a:endParaRPr lang="en-US" altLang="zh-CN" sz="48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6200"/>
              </a:lnSpc>
            </a:pPr>
            <a:r>
              <a:rPr lang="zh-CN" altLang="en-US" sz="4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陀螺仪辅助防抖</a:t>
            </a:r>
            <a:endParaRPr lang="zh-CN" altLang="en-US" sz="48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43309098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6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772400" y="1521164"/>
            <a:ext cx="4206280" cy="12054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389"/>
              </a:lnSpc>
            </a:pPr>
            <a:r>
              <a:rPr lang="zh-CN" altLang="en-US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前置相机</a:t>
            </a:r>
            <a:endParaRPr lang="zh-CN" altLang="en-US" sz="8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772400" y="2714964"/>
            <a:ext cx="4751301" cy="12054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389"/>
              </a:lnSpc>
            </a:pPr>
            <a:r>
              <a:rPr lang="en-US" altLang="zh-CN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200</a:t>
            </a:r>
            <a:r>
              <a:rPr lang="zh-CN" altLang="en-US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万像素</a:t>
            </a:r>
            <a:endParaRPr lang="zh-CN" altLang="en-US" sz="8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810500" y="4543806"/>
            <a:ext cx="4796185" cy="52578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22"/>
              </a:lnSpc>
            </a:pP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背照式二代 </a:t>
            </a:r>
            <a:r>
              <a:rPr lang="en-US" altLang="zh-CN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/ 1080p</a:t>
            </a: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摄像</a:t>
            </a:r>
            <a:endParaRPr lang="zh-CN" altLang="en-US" sz="3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810500" y="5216906"/>
            <a:ext cx="6469720" cy="12182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22"/>
              </a:lnSpc>
            </a:pP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高清自拍，可以冲印</a:t>
            </a:r>
            <a:r>
              <a:rPr lang="en-US" altLang="zh-CN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10</a:t>
            </a: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英寸照片</a:t>
            </a:r>
          </a:p>
          <a:p>
            <a:pPr>
              <a:lnSpc>
                <a:spcPts val="1000"/>
              </a:lnSpc>
            </a:pPr>
            <a:endParaRPr lang="zh-CN" altLang="en-US" sz="3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4400"/>
              </a:lnSpc>
            </a:pP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快速取景，可以当镜子用</a:t>
            </a:r>
            <a:endParaRPr lang="zh-CN" altLang="en-US" sz="3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7810500" y="6575806"/>
            <a:ext cx="7207101" cy="52578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22"/>
              </a:lnSpc>
            </a:pPr>
            <a:r>
              <a:rPr lang="en-US" altLang="zh-CN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28mm</a:t>
            </a: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广角，可以自拍几个人的合影</a:t>
            </a:r>
            <a:endParaRPr lang="zh-CN" altLang="en-US" sz="3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108287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66169" y="6726047"/>
            <a:ext cx="10499669" cy="12054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389"/>
              </a:lnSpc>
            </a:pPr>
            <a:r>
              <a:rPr lang="en-US" altLang="zh-CN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3. </a:t>
            </a:r>
            <a:r>
              <a:rPr lang="zh-CN" altLang="en-US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画质大幅提升的相机</a:t>
            </a:r>
            <a:endParaRPr lang="zh-CN" altLang="en-US" sz="8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121892" y="8167268"/>
            <a:ext cx="11684289" cy="5386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241"/>
              </a:lnSpc>
            </a:pPr>
            <a:r>
              <a:rPr lang="en-US" altLang="zh-CN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800</a:t>
            </a: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万像素 </a:t>
            </a:r>
            <a:r>
              <a:rPr lang="en-US" altLang="zh-CN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/ </a:t>
            </a: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背照式二代感光器件 </a:t>
            </a:r>
            <a:r>
              <a:rPr lang="en-US" altLang="zh-CN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/ F2.2</a:t>
            </a: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大光圈 </a:t>
            </a:r>
            <a:r>
              <a:rPr lang="en-US" altLang="zh-CN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/ 28mm</a:t>
            </a: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广角</a:t>
            </a:r>
            <a:endParaRPr lang="zh-CN" altLang="en-US" sz="3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065156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54071" y="3978868"/>
            <a:ext cx="8156079" cy="155170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2137"/>
              </a:lnSpc>
            </a:pPr>
            <a:r>
              <a:rPr lang="zh-CN" altLang="en-US" sz="10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更多技术特色</a:t>
            </a:r>
            <a:endParaRPr lang="zh-CN" altLang="en-US" sz="10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34147656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78477" y="834644"/>
            <a:ext cx="4924425" cy="93615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7328"/>
              </a:lnSpc>
            </a:pPr>
            <a:r>
              <a:rPr lang="zh-CN" altLang="en-US" sz="6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更多技术特色</a:t>
            </a:r>
            <a:endParaRPr lang="zh-CN" altLang="en-US" sz="64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025650" y="3673848"/>
            <a:ext cx="1795363" cy="518090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智能双天线系统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499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</a:t>
            </a: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WIFI Display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859"/>
              </a:lnSpc>
              <a:buClrTx/>
              <a:buSzTx/>
              <a:buNone/>
              <a:tabLst>
                <a:tab pos="114300" algn="l"/>
                <a:tab pos="177800" algn="l"/>
              </a:tabLst>
              <a:defRPr/>
            </a:pP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气压感应器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741266" y="3676633"/>
            <a:ext cx="1258358" cy="523220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344"/>
              </a:lnSpc>
              <a:buClrTx/>
              <a:buSzTx/>
              <a:buNone/>
              <a:tabLst>
                <a:tab pos="177800" algn="l"/>
              </a:tabLst>
              <a:defRPr/>
            </a:pP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DC-HSPA+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454"/>
              </a:lnSpc>
              <a:buClrTx/>
              <a:buSzTx/>
              <a:buNone/>
              <a:tabLst>
                <a:tab pos="177800" algn="l"/>
              </a:tabLst>
              <a:defRPr/>
            </a:pP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WIFI Direct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778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016"/>
              </a:lnSpc>
              <a:buClrTx/>
              <a:buSzTx/>
              <a:buNone/>
              <a:tabLst>
                <a:tab pos="177800" algn="l"/>
              </a:tabLst>
              <a:defRPr/>
            </a:pP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陀螺仪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408626" y="3673848"/>
            <a:ext cx="1090042" cy="524361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杜比音效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254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蓝牙</a:t>
            </a: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4.0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69"/>
              </a:lnSpc>
              <a:buClrTx/>
              <a:buSzTx/>
              <a:buNone/>
              <a:tabLst>
                <a:tab pos="63500" algn="l"/>
                <a:tab pos="152400" algn="l"/>
              </a:tabLst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关机闹钟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14973" y="3661960"/>
            <a:ext cx="2013372" cy="273151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344"/>
              </a:lnSpc>
              <a:buClrTx/>
              <a:buSzTx/>
              <a:buNone/>
              <a:tabLst>
                <a:tab pos="622300" algn="l"/>
              </a:tabLst>
              <a:defRPr/>
            </a:pPr>
            <a:r>
              <a:rPr lang="en-US" altLang="zh-CN" sz="2000" dirty="0" err="1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earSmart</a:t>
            </a: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 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通话降噪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22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22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22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22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22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22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22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22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22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22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22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22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22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22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22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22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622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043"/>
              </a:lnSpc>
              <a:buClrTx/>
              <a:buSzTx/>
              <a:buNone/>
              <a:tabLst>
                <a:tab pos="622300" algn="l"/>
              </a:tabLst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蓝牙</a:t>
            </a: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HID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640649" y="3682255"/>
            <a:ext cx="1768113" cy="27699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344"/>
              </a:lnSpc>
              <a:buClrTx/>
              <a:buSzTx/>
              <a:buNone/>
              <a:tabLst>
                <a:tab pos="101600" algn="l"/>
              </a:tabLst>
              <a:defRPr/>
            </a:pPr>
            <a:r>
              <a:rPr lang="en-US" altLang="zh-CN" dirty="0" smtClean="0">
                <a:ea typeface="微软雅黑" pitchFamily="34" charset="-122"/>
              </a:rPr>
              <a:t>	</a:t>
            </a: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USB OTG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</a:tabLst>
              <a:defRPr/>
            </a:pPr>
            <a:endParaRPr lang="en-US" altLang="zh-CN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263"/>
              </a:lnSpc>
              <a:buClrTx/>
              <a:buSzTx/>
              <a:buNone/>
              <a:tabLst>
                <a:tab pos="101600" algn="l"/>
              </a:tabLst>
              <a:defRPr/>
            </a:pP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MHL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（</a:t>
            </a: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HDMI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）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3009895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9149292" y="1917531"/>
            <a:ext cx="6019805" cy="3314701"/>
          </a:xfrm>
          <a:custGeom>
            <a:avLst/>
            <a:gdLst/>
            <a:ahLst/>
            <a:cxnLst/>
            <a:rect l="0" t="0" r="0" b="0"/>
            <a:pathLst>
              <a:path w="6019805" h="3314701">
                <a:moveTo>
                  <a:pt x="0" y="3314700"/>
                </a:moveTo>
                <a:lnTo>
                  <a:pt x="6019804" y="3314700"/>
                </a:lnTo>
                <a:lnTo>
                  <a:pt x="6019804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837892" y="2150614"/>
            <a:ext cx="2082301" cy="285975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813"/>
              </a:lnSpc>
              <a:buClrTx/>
              <a:buSzTx/>
              <a:buNone/>
              <a:tabLst>
                <a:tab pos="571500" algn="l"/>
                <a:tab pos="660400" algn="l"/>
              </a:tabLst>
              <a:defRPr/>
            </a:pPr>
            <a:r>
              <a:rPr lang="en-US" altLang="zh-CN" dirty="0" smtClean="0">
                <a:ea typeface="微软雅黑" pitchFamily="34" charset="-122"/>
              </a:rPr>
              <a:t>		</a:t>
            </a:r>
            <a:r>
              <a:rPr lang="en-US" altLang="zh-CN" sz="2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iPhone 4S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71500" algn="l"/>
                <a:tab pos="660400" algn="l"/>
              </a:tabLst>
              <a:defRPr/>
            </a:pPr>
            <a:endParaRPr lang="en-US" altLang="zh-CN" sz="24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71500" algn="l"/>
                <a:tab pos="660400" algn="l"/>
              </a:tabLst>
              <a:defRPr/>
            </a:pPr>
            <a:endParaRPr lang="en-US" altLang="zh-CN" sz="24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71500" algn="l"/>
                <a:tab pos="660400" algn="l"/>
              </a:tabLst>
              <a:defRPr/>
            </a:pPr>
            <a:endParaRPr lang="en-US" altLang="zh-CN" sz="24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525"/>
              </a:lnSpc>
              <a:buClrTx/>
              <a:buSzTx/>
              <a:buNone/>
              <a:tabLst>
                <a:tab pos="571500" algn="l"/>
                <a:tab pos="660400" algn="l"/>
              </a:tabLst>
              <a:defRPr/>
            </a:pPr>
            <a:r>
              <a:rPr lang="zh-CN" altLang="en-US" sz="2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三星 </a:t>
            </a:r>
            <a:r>
              <a:rPr lang="en-US" altLang="zh-CN" sz="2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Galaxy S3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71500" algn="l"/>
                <a:tab pos="660400" algn="l"/>
              </a:tabLst>
              <a:defRPr/>
            </a:pPr>
            <a:endParaRPr lang="en-US" altLang="zh-CN" sz="24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71500" algn="l"/>
                <a:tab pos="660400" algn="l"/>
              </a:tabLst>
              <a:defRPr/>
            </a:pPr>
            <a:endParaRPr lang="en-US" altLang="zh-CN" sz="24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71500" algn="l"/>
                <a:tab pos="660400" algn="l"/>
              </a:tabLst>
              <a:defRPr/>
            </a:pPr>
            <a:endParaRPr lang="en-US" altLang="zh-CN" sz="24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525"/>
              </a:lnSpc>
              <a:buClrTx/>
              <a:buSzTx/>
              <a:buNone/>
              <a:tabLst>
                <a:tab pos="571500" algn="l"/>
                <a:tab pos="660400" algn="l"/>
              </a:tabLst>
              <a:defRPr/>
            </a:pPr>
            <a:r>
              <a:rPr lang="en-US" altLang="zh-CN" sz="2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HTC One X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71500" algn="l"/>
                <a:tab pos="660400" algn="l"/>
              </a:tabLst>
              <a:defRPr/>
            </a:pPr>
            <a:endParaRPr lang="en-US" altLang="zh-CN" sz="24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71500" algn="l"/>
                <a:tab pos="660400" algn="l"/>
              </a:tabLst>
              <a:defRPr/>
            </a:pPr>
            <a:endParaRPr lang="en-US" altLang="zh-CN" sz="24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71500" algn="l"/>
                <a:tab pos="660400" algn="l"/>
              </a:tabLst>
              <a:defRPr/>
            </a:pPr>
            <a:endParaRPr lang="en-US" altLang="zh-CN" sz="24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525"/>
              </a:lnSpc>
              <a:buClrTx/>
              <a:buSzTx/>
              <a:buNone/>
              <a:tabLst>
                <a:tab pos="571500" algn="l"/>
                <a:tab pos="660400" algn="l"/>
              </a:tabLst>
              <a:defRPr/>
            </a:pPr>
            <a:r>
              <a:rPr lang="en-US" altLang="zh-CN" sz="2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</a:t>
            </a:r>
            <a:r>
              <a:rPr lang="zh-CN" altLang="en-US" sz="2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小米手机 </a:t>
            </a:r>
            <a:r>
              <a:rPr lang="en-US" altLang="zh-CN" sz="2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</a:t>
            </a:r>
            <a:endParaRPr lang="zh-CN" altLang="en-US" sz="24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31300" y="2132428"/>
            <a:ext cx="5380127" cy="3513782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214"/>
              </a:lnSpc>
              <a:buClrTx/>
              <a:buSzTx/>
              <a:buNone/>
              <a:tabLst>
                <a:tab pos="1066800" algn="l"/>
                <a:tab pos="2120900" algn="l"/>
                <a:tab pos="46482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</a:t>
            </a:r>
            <a:r>
              <a:rPr lang="en-US" altLang="zh-CN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14.4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66800" algn="l"/>
                <a:tab pos="2120900" algn="l"/>
                <a:tab pos="4648200" algn="l"/>
              </a:tabLst>
              <a:defRPr/>
            </a:pPr>
            <a:endParaRPr lang="en-US" altLang="zh-CN" sz="28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66800" algn="l"/>
                <a:tab pos="2120900" algn="l"/>
                <a:tab pos="4648200" algn="l"/>
              </a:tabLst>
              <a:defRPr/>
            </a:pPr>
            <a:endParaRPr lang="en-US" altLang="zh-CN" sz="28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66800" algn="l"/>
                <a:tab pos="2120900" algn="l"/>
                <a:tab pos="4648200" algn="l"/>
              </a:tabLst>
              <a:defRPr/>
            </a:pPr>
            <a:endParaRPr lang="en-US" altLang="zh-CN" sz="28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525"/>
              </a:lnSpc>
              <a:buClrTx/>
              <a:buSzTx/>
              <a:buNone/>
              <a:tabLst>
                <a:tab pos="1066800" algn="l"/>
                <a:tab pos="2120900" algn="l"/>
                <a:tab pos="4648200" algn="l"/>
              </a:tabLst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21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66800" algn="l"/>
                <a:tab pos="2120900" algn="l"/>
                <a:tab pos="4648200" algn="l"/>
              </a:tabLst>
              <a:defRPr/>
            </a:pPr>
            <a:endParaRPr lang="en-US" altLang="zh-CN" sz="28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66800" algn="l"/>
                <a:tab pos="2120900" algn="l"/>
                <a:tab pos="4648200" algn="l"/>
              </a:tabLst>
              <a:defRPr/>
            </a:pPr>
            <a:endParaRPr lang="en-US" altLang="zh-CN" sz="28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66800" algn="l"/>
                <a:tab pos="2120900" algn="l"/>
                <a:tab pos="4648200" algn="l"/>
              </a:tabLst>
              <a:defRPr/>
            </a:pPr>
            <a:endParaRPr lang="en-US" altLang="zh-CN" sz="28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525"/>
              </a:lnSpc>
              <a:buClrTx/>
              <a:buSzTx/>
              <a:buNone/>
              <a:tabLst>
                <a:tab pos="1066800" algn="l"/>
                <a:tab pos="2120900" algn="l"/>
                <a:tab pos="4648200" algn="l"/>
              </a:tabLst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21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66800" algn="l"/>
                <a:tab pos="2120900" algn="l"/>
                <a:tab pos="4648200" algn="l"/>
              </a:tabLst>
              <a:defRPr/>
            </a:pPr>
            <a:endParaRPr lang="en-US" altLang="zh-CN" sz="28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66800" algn="l"/>
                <a:tab pos="2120900" algn="l"/>
                <a:tab pos="4648200" algn="l"/>
              </a:tabLst>
              <a:defRPr/>
            </a:pPr>
            <a:endParaRPr lang="en-US" altLang="zh-CN" sz="28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66800" algn="l"/>
                <a:tab pos="2120900" algn="l"/>
                <a:tab pos="4648200" algn="l"/>
              </a:tabLst>
              <a:defRPr/>
            </a:pPr>
            <a:endParaRPr lang="en-US" altLang="zh-CN" sz="28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525"/>
              </a:lnSpc>
              <a:buClrTx/>
              <a:buSzTx/>
              <a:buNone/>
              <a:tabLst>
                <a:tab pos="1066800" algn="l"/>
                <a:tab pos="2120900" algn="l"/>
                <a:tab pos="4648200" algn="l"/>
              </a:tabLst>
              <a:defRPr/>
            </a:pPr>
            <a:r>
              <a:rPr lang="en-US" altLang="zh-CN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	42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66800" algn="l"/>
                <a:tab pos="2120900" algn="l"/>
                <a:tab pos="4648200" algn="l"/>
              </a:tabLst>
              <a:defRPr/>
            </a:pPr>
            <a:endParaRPr lang="en-US" altLang="zh-CN" sz="28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66800" algn="l"/>
                <a:tab pos="2120900" algn="l"/>
                <a:tab pos="4648200" algn="l"/>
              </a:tabLst>
              <a:defRPr/>
            </a:pPr>
            <a:endParaRPr lang="en-US" altLang="zh-CN" sz="28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670"/>
              </a:lnSpc>
              <a:buClrTx/>
              <a:buSzTx/>
              <a:buNone/>
              <a:tabLst>
                <a:tab pos="1066800" algn="l"/>
                <a:tab pos="2120900" algn="l"/>
                <a:tab pos="4648200" algn="l"/>
              </a:tabLst>
              <a:defRPr/>
            </a:pPr>
            <a:r>
              <a:rPr lang="zh-CN" altLang="en-US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在运营商网络支持环境下，数据下载速度可达</a:t>
            </a:r>
            <a:r>
              <a:rPr lang="en-US" altLang="zh-CN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42Mbps</a:t>
            </a:r>
            <a:endParaRPr lang="zh-CN" altLang="en-US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36171" y="7428230"/>
            <a:ext cx="5129609" cy="11798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160"/>
              </a:lnSpc>
            </a:pPr>
            <a:r>
              <a:rPr lang="zh-CN" altLang="en-US" sz="8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智能双天线</a:t>
            </a:r>
            <a:endParaRPr lang="zh-CN" altLang="en-US" sz="8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8255265" y="7428230"/>
            <a:ext cx="4873514" cy="11798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160"/>
              </a:lnSpc>
            </a:pPr>
            <a:r>
              <a:rPr lang="en-US" altLang="zh-CN" sz="8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DC-HSPA+</a:t>
            </a:r>
            <a:endParaRPr lang="zh-CN" altLang="en-US" sz="8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38698539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08921" y="7330864"/>
            <a:ext cx="5669822" cy="117981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160"/>
              </a:lnSpc>
            </a:pPr>
            <a:r>
              <a:rPr lang="en-US" altLang="zh-CN" sz="8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WIFI Display</a:t>
            </a:r>
            <a:endParaRPr lang="zh-CN" altLang="en-US" sz="8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392965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574198576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383002" y="4863423"/>
            <a:ext cx="3933769" cy="52578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122"/>
              </a:lnSpc>
            </a:pP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全球超过</a:t>
            </a:r>
            <a:r>
              <a:rPr lang="en-US" altLang="zh-CN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600</a:t>
            </a: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万用户</a:t>
            </a:r>
            <a:endParaRPr lang="zh-CN" altLang="en-US" sz="3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36659" y="1240180"/>
            <a:ext cx="7835478" cy="550150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31175"/>
              </a:lnSpc>
              <a:buClrTx/>
              <a:buSzTx/>
              <a:buNone/>
              <a:tabLst>
                <a:tab pos="1435100" algn="l"/>
                <a:tab pos="2933700" algn="l"/>
              </a:tabLst>
              <a:defRPr/>
            </a:pPr>
            <a:r>
              <a:rPr lang="en-US" altLang="zh-CN" sz="26600" b="1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600</a:t>
            </a:r>
            <a:r>
              <a:rPr lang="zh-CN" altLang="en-US" sz="21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万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435100" algn="l"/>
                <a:tab pos="2933700" algn="l"/>
              </a:tabLst>
              <a:defRPr/>
            </a:pPr>
            <a:endParaRPr lang="zh-CN" altLang="en-US" sz="21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435100" algn="l"/>
                <a:tab pos="2933700" algn="l"/>
              </a:tabLst>
              <a:defRPr/>
            </a:pPr>
            <a:endParaRPr lang="zh-CN" altLang="en-US" sz="212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4576"/>
              </a:lnSpc>
              <a:buClrTx/>
              <a:buSzTx/>
              <a:buNone/>
              <a:tabLst>
                <a:tab pos="1435100" algn="l"/>
                <a:tab pos="2933700" algn="l"/>
              </a:tabLst>
              <a:defRPr/>
            </a:pPr>
            <a:r>
              <a:rPr lang="zh-CN" altLang="en-US" sz="21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	</a:t>
            </a: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支持</a:t>
            </a:r>
            <a:r>
              <a:rPr lang="en-US" altLang="zh-CN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23</a:t>
            </a: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种语言</a:t>
            </a:r>
          </a:p>
          <a:p>
            <a:pPr marL="0" marR="0" lvl="0" indent="0" defTabSz="914400" eaLnBrk="1" fontAlgn="auto" latinLnBrk="0" hangingPunct="1">
              <a:lnSpc>
                <a:spcPts val="5100"/>
              </a:lnSpc>
              <a:buClrTx/>
              <a:buSzTx/>
              <a:buNone/>
              <a:tabLst>
                <a:tab pos="1435100" algn="l"/>
                <a:tab pos="2933700" algn="l"/>
              </a:tabLst>
              <a:defRPr/>
            </a:pP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每周迭代升级，已持续</a:t>
            </a:r>
            <a:r>
              <a:rPr lang="en-US" altLang="zh-CN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104</a:t>
            </a: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周</a:t>
            </a:r>
            <a:endParaRPr lang="zh-CN" altLang="en-US" sz="3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971800" y="8138753"/>
            <a:ext cx="820738" cy="114133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32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澳大利亚</a:t>
            </a: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2067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美国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826000" y="8130286"/>
            <a:ext cx="410369" cy="114133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32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捷克</a:t>
            </a: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2067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巴西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591300" y="8130286"/>
            <a:ext cx="615553" cy="114133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32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意大利</a:t>
            </a: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2067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法国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382000" y="8130286"/>
            <a:ext cx="410369" cy="114133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32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波兰</a:t>
            </a: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2067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荷兰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160000" y="8130286"/>
            <a:ext cx="615553" cy="114133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32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俄罗斯</a:t>
            </a: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2067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葡萄牙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925300" y="8130286"/>
            <a:ext cx="615553" cy="114133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32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西班牙</a:t>
            </a: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2067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英国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3741400" y="8130286"/>
            <a:ext cx="410369" cy="114133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32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瑞士</a:t>
            </a: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1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2067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德国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09052727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21000" y="1286214"/>
            <a:ext cx="10515699" cy="171841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9389"/>
              </a:lnSpc>
              <a:buClrTx/>
              <a:buSzTx/>
              <a:buNone/>
              <a:tabLst>
                <a:tab pos="1917700" algn="l"/>
              </a:tabLst>
              <a:defRPr/>
            </a:pPr>
            <a:r>
              <a:rPr lang="zh-CN" altLang="en-US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支持目前所有旗舰机型</a:t>
            </a:r>
          </a:p>
          <a:p>
            <a:pPr marL="0" marR="0" lvl="0" indent="0" defTabSz="914400" eaLnBrk="1" fontAlgn="auto" latinLnBrk="0" hangingPunct="1">
              <a:lnSpc>
                <a:spcPts val="4000"/>
              </a:lnSpc>
              <a:buClrTx/>
              <a:buSzTx/>
              <a:buNone/>
              <a:tabLst>
                <a:tab pos="1917700" algn="l"/>
              </a:tabLst>
              <a:defRPr/>
            </a:pPr>
            <a:r>
              <a:rPr lang="zh-CN" altLang="en-US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</a:t>
            </a:r>
            <a:r>
              <a:rPr lang="zh-CN" altLang="en-US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官方支持</a:t>
            </a:r>
            <a:r>
              <a:rPr lang="en-US" altLang="zh-CN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32</a:t>
            </a:r>
            <a:r>
              <a:rPr lang="zh-CN" altLang="en-US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款机型，民间支持</a:t>
            </a:r>
            <a:r>
              <a:rPr lang="en-US" altLang="zh-CN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12</a:t>
            </a:r>
            <a:r>
              <a:rPr lang="zh-CN" altLang="en-US" sz="2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多款机型</a:t>
            </a:r>
            <a:endParaRPr lang="zh-CN" altLang="en-US" sz="28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206500" y="9201150"/>
            <a:ext cx="771045" cy="17953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448"/>
              </a:lnSpc>
            </a:pPr>
            <a:r>
              <a:rPr lang="zh-CN" altLang="en-US" sz="1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索爱 </a:t>
            </a:r>
            <a:r>
              <a:rPr lang="en-US" altLang="zh-CN" sz="1200" b="1" dirty="0" smtClean="0">
                <a:solidFill>
                  <a:srgbClr val="FFFFFF"/>
                </a:solidFill>
                <a:latin typeface="Tahoma"/>
                <a:ea typeface="微软雅黑" pitchFamily="34" charset="-122"/>
              </a:rPr>
              <a:t>LT18i</a:t>
            </a:r>
            <a:endParaRPr lang="zh-CN" altLang="en-US" sz="1200" b="1" dirty="0">
              <a:solidFill>
                <a:srgbClr val="FFFFFF"/>
              </a:solidFill>
              <a:latin typeface="Tahoma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78100" y="9201150"/>
            <a:ext cx="809517" cy="17953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448"/>
              </a:lnSpc>
            </a:pPr>
            <a:r>
              <a:rPr lang="en-US" altLang="zh-CN" sz="1200" b="1" dirty="0" smtClean="0">
                <a:solidFill>
                  <a:srgbClr val="FFFFFF"/>
                </a:solidFill>
                <a:latin typeface="Tahoma"/>
                <a:ea typeface="微软雅黑" pitchFamily="34" charset="-122"/>
              </a:rPr>
              <a:t>HTC One S</a:t>
            </a:r>
            <a:endParaRPr lang="zh-CN" altLang="en-US" sz="1200" b="1" dirty="0">
              <a:solidFill>
                <a:srgbClr val="FFFFFF"/>
              </a:solidFill>
              <a:latin typeface="Tahoma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152900" y="9201150"/>
            <a:ext cx="817531" cy="17953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448"/>
              </a:lnSpc>
            </a:pPr>
            <a:r>
              <a:rPr lang="en-US" altLang="zh-CN" sz="1200" b="1" dirty="0" smtClean="0">
                <a:solidFill>
                  <a:srgbClr val="FFFFFF"/>
                </a:solidFill>
                <a:latin typeface="Tahoma"/>
                <a:ea typeface="微软雅黑" pitchFamily="34" charset="-122"/>
              </a:rPr>
              <a:t>HTC One X</a:t>
            </a:r>
            <a:endParaRPr lang="zh-CN" altLang="en-US" sz="1200" b="1" dirty="0">
              <a:solidFill>
                <a:srgbClr val="FFFFFF"/>
              </a:solidFill>
              <a:latin typeface="Tahoma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765800" y="9201150"/>
            <a:ext cx="934551" cy="17953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448"/>
              </a:lnSpc>
            </a:pPr>
            <a:r>
              <a:rPr lang="en-US" altLang="zh-CN" sz="1200" b="1" dirty="0" smtClean="0">
                <a:solidFill>
                  <a:srgbClr val="FFFFFF"/>
                </a:solidFill>
                <a:latin typeface="Tahoma"/>
                <a:ea typeface="微软雅黑" pitchFamily="34" charset="-122"/>
              </a:rPr>
              <a:t>Galaxy S III</a:t>
            </a:r>
            <a:endParaRPr lang="zh-CN" altLang="en-US" sz="1200" b="1" dirty="0">
              <a:solidFill>
                <a:srgbClr val="FFFFFF"/>
              </a:solidFill>
              <a:latin typeface="Tahoma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696200" y="9201150"/>
            <a:ext cx="939360" cy="17953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448"/>
              </a:lnSpc>
            </a:pPr>
            <a:r>
              <a:rPr lang="en-US" altLang="zh-CN" sz="1200" b="1" dirty="0" smtClean="0">
                <a:solidFill>
                  <a:srgbClr val="FFFFFF"/>
                </a:solidFill>
                <a:latin typeface="Tahoma"/>
                <a:ea typeface="微软雅黑" pitchFamily="34" charset="-122"/>
              </a:rPr>
              <a:t>Galaxy Note</a:t>
            </a:r>
            <a:endParaRPr lang="zh-CN" altLang="en-US" sz="1200" b="1" dirty="0">
              <a:solidFill>
                <a:srgbClr val="FFFFFF"/>
              </a:solidFill>
              <a:latin typeface="Tahoma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9512300" y="9201150"/>
            <a:ext cx="1474763" cy="17953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448"/>
              </a:lnSpc>
            </a:pPr>
            <a:r>
              <a:rPr lang="en-US" altLang="zh-CN" sz="1200" b="1" dirty="0" smtClean="0">
                <a:solidFill>
                  <a:srgbClr val="FFFFFF"/>
                </a:solidFill>
                <a:latin typeface="Tahoma"/>
                <a:ea typeface="微软雅黑" pitchFamily="34" charset="-122"/>
              </a:rPr>
              <a:t>HTC G18 Sensation</a:t>
            </a:r>
            <a:endParaRPr lang="zh-CN" altLang="en-US" sz="1200" b="1" dirty="0">
              <a:solidFill>
                <a:srgbClr val="FFFFFF"/>
              </a:solidFill>
              <a:latin typeface="Tahoma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1531600" y="9201150"/>
            <a:ext cx="771045" cy="17953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448"/>
              </a:lnSpc>
            </a:pPr>
            <a:r>
              <a:rPr lang="zh-CN" altLang="en-US" sz="1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索尼 </a:t>
            </a:r>
            <a:r>
              <a:rPr lang="en-US" altLang="zh-CN" sz="1200" b="1" dirty="0" smtClean="0">
                <a:solidFill>
                  <a:srgbClr val="FFFFFF"/>
                </a:solidFill>
                <a:latin typeface="Tahoma"/>
                <a:ea typeface="微软雅黑" pitchFamily="34" charset="-122"/>
              </a:rPr>
              <a:t>LT26i</a:t>
            </a:r>
            <a:endParaRPr lang="zh-CN" altLang="en-US" sz="1200" b="1" dirty="0">
              <a:solidFill>
                <a:srgbClr val="FFFFFF"/>
              </a:solidFill>
              <a:latin typeface="Tahoma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2903200" y="9201150"/>
            <a:ext cx="1008289" cy="17953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448"/>
              </a:lnSpc>
            </a:pPr>
            <a:r>
              <a:rPr lang="en-US" altLang="zh-CN" sz="1200" b="1" dirty="0" smtClean="0">
                <a:solidFill>
                  <a:srgbClr val="FFFFFF"/>
                </a:solidFill>
                <a:latin typeface="Tahoma"/>
                <a:ea typeface="微软雅黑" pitchFamily="34" charset="-122"/>
              </a:rPr>
              <a:t>MOTO XT910</a:t>
            </a:r>
            <a:endParaRPr lang="zh-CN" altLang="en-US" sz="1200" b="1" dirty="0">
              <a:solidFill>
                <a:srgbClr val="FFFFFF"/>
              </a:solidFill>
              <a:latin typeface="Tahoma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4262100" y="9201150"/>
            <a:ext cx="1141338" cy="17953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448"/>
              </a:lnSpc>
            </a:pPr>
            <a:r>
              <a:rPr lang="zh-CN" altLang="en-US" sz="1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华为 </a:t>
            </a:r>
            <a:r>
              <a:rPr lang="en-US" altLang="zh-CN" sz="1200" b="1" dirty="0" smtClean="0">
                <a:solidFill>
                  <a:srgbClr val="FFFFFF"/>
                </a:solidFill>
                <a:latin typeface="Tahoma"/>
                <a:ea typeface="微软雅黑" pitchFamily="34" charset="-122"/>
              </a:rPr>
              <a:t>Ascend P1</a:t>
            </a:r>
            <a:endParaRPr lang="zh-CN" altLang="en-US" sz="1200" b="1" dirty="0">
              <a:solidFill>
                <a:srgbClr val="FFFFFF"/>
              </a:solidFill>
              <a:latin typeface="Tahoma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82411102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11089" y="7153283"/>
            <a:ext cx="12105878" cy="105157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8244"/>
              </a:lnSpc>
            </a:pPr>
            <a:r>
              <a:rPr lang="en-US" altLang="zh-CN" sz="7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1. </a:t>
            </a:r>
            <a:r>
              <a:rPr lang="zh-CN" altLang="en-US" sz="7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基于最新</a:t>
            </a:r>
            <a:r>
              <a:rPr lang="en-US" altLang="zh-CN" sz="7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Android 4.1</a:t>
            </a:r>
            <a:r>
              <a:rPr lang="zh-CN" altLang="en-US" sz="7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的</a:t>
            </a:r>
            <a:r>
              <a:rPr lang="en-US" altLang="zh-CN" sz="7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MIUI</a:t>
            </a:r>
            <a:endParaRPr lang="zh-CN" altLang="en-US" sz="7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797300" y="8467090"/>
            <a:ext cx="9233297" cy="58990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580"/>
              </a:lnSpc>
            </a:pPr>
            <a:r>
              <a:rPr lang="zh-CN" altLang="en-US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最大特点：系统更快，流畅，如丝般顺滑</a:t>
            </a:r>
            <a:endParaRPr lang="zh-CN" altLang="en-US" sz="4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23126439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295254" y="7538847"/>
            <a:ext cx="9448099" cy="12054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389"/>
              </a:lnSpc>
            </a:pPr>
            <a:r>
              <a:rPr lang="en-US" altLang="zh-CN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2. </a:t>
            </a:r>
            <a:r>
              <a:rPr lang="zh-CN" altLang="en-US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更安全的操作系统</a:t>
            </a:r>
            <a:endParaRPr lang="zh-CN" altLang="en-US" sz="8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619310866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7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209084" y="3504766"/>
            <a:ext cx="1051570" cy="359572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290"/>
              </a:lnSpc>
              <a:buClrTx/>
              <a:buSzTx/>
              <a:buNone/>
              <a:tabLst>
                <a:tab pos="254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网络助手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54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017"/>
              </a:lnSpc>
              <a:buClrTx/>
              <a:buSzTx/>
              <a:buNone/>
              <a:tabLst>
                <a:tab pos="25400" algn="l"/>
              </a:tabLst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密码保护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86431" y="3505241"/>
            <a:ext cx="1025922" cy="359572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290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防打扰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143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010"/>
              </a:lnSpc>
              <a:buClrTx/>
              <a:buSzTx/>
              <a:buNone/>
              <a:tabLst>
                <a:tab pos="114300" algn="l"/>
              </a:tabLst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授权管理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9120006" y="3505241"/>
            <a:ext cx="1025922" cy="359572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病毒扫描</a:t>
            </a: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3010"/>
              </a:lnSpc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找回手机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800884" y="3504766"/>
            <a:ext cx="1538883" cy="359572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290"/>
              </a:lnSpc>
              <a:buClrTx/>
              <a:buSzTx/>
              <a:buNone/>
              <a:tabLst>
                <a:tab pos="5461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备份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546100" algn="l"/>
              </a:tabLst>
              <a:defRPr/>
            </a:pPr>
            <a:endParaRPr lang="zh-CN" altLang="en-US" sz="20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017"/>
              </a:lnSpc>
              <a:buClrTx/>
              <a:buSzTx/>
              <a:buNone/>
              <a:tabLst>
                <a:tab pos="546100" algn="l"/>
              </a:tabLst>
              <a:defRPr/>
            </a:pP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后台应用管理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580779" y="8116740"/>
            <a:ext cx="11028660" cy="12054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4122"/>
              </a:lnSpc>
              <a:buClrTx/>
              <a:buSzTx/>
              <a:buNone/>
              <a:tabLst>
                <a:tab pos="2108200" algn="l"/>
              </a:tabLst>
              <a:defRPr/>
            </a:pP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从操作系统层面深度整合金山、瓦力、</a:t>
            </a:r>
            <a:r>
              <a:rPr lang="en-US" altLang="zh-CN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LBE</a:t>
            </a: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等专业技术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108200" algn="l"/>
              </a:tabLst>
              <a:defRPr/>
            </a:pPr>
            <a:endParaRPr lang="zh-CN" altLang="en-US" sz="36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4300"/>
              </a:lnSpc>
              <a:buClrTx/>
              <a:buSzTx/>
              <a:buNone/>
              <a:tabLst>
                <a:tab pos="2108200" algn="l"/>
              </a:tabLst>
              <a:defRPr/>
            </a:pPr>
            <a:r>
              <a:rPr lang="zh-CN" altLang="en-US" sz="3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	更完善的安全机制，更稳定更省电</a:t>
            </a:r>
            <a:endParaRPr lang="zh-CN" altLang="en-US" sz="3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8492692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223485" y="2333075"/>
            <a:ext cx="5477462" cy="7053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496"/>
              </a:lnSpc>
            </a:pPr>
            <a:r>
              <a:rPr lang="zh-CN" altLang="en-US" sz="4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双核</a:t>
            </a:r>
            <a:r>
              <a:rPr lang="en-US" altLang="zh-CN" sz="4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1.7G</a:t>
            </a:r>
            <a:r>
              <a:rPr lang="zh-CN" altLang="en-US" sz="48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高性能手机</a:t>
            </a:r>
            <a:endParaRPr lang="zh-CN" altLang="en-US" sz="48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927600" y="9221470"/>
            <a:ext cx="6424836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290"/>
              </a:lnSpc>
            </a:pP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8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月</a:t>
            </a: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16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日开始预约登记，</a:t>
            </a: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8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月</a:t>
            </a: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23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日上午</a:t>
            </a:r>
            <a:r>
              <a:rPr lang="en-US" altLang="zh-CN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10</a:t>
            </a:r>
            <a:r>
              <a:rPr lang="zh-CN" altLang="en-US" sz="2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点小米网正式发售</a:t>
            </a:r>
            <a:endParaRPr lang="zh-CN" altLang="en-US" sz="2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64099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373298" y="6357747"/>
            <a:ext cx="5241820" cy="12054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389"/>
              </a:lnSpc>
            </a:pPr>
            <a:r>
              <a:rPr lang="en-US" altLang="zh-CN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3. </a:t>
            </a:r>
            <a:r>
              <a:rPr lang="zh-CN" altLang="en-US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语音助手</a:t>
            </a:r>
            <a:endParaRPr lang="zh-CN" altLang="en-US" sz="8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036344" y="7772437"/>
            <a:ext cx="6658874" cy="4744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64"/>
              </a:lnSpc>
            </a:pPr>
            <a:r>
              <a:rPr lang="zh-CN" altLang="en-US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科大讯飞 提供全球最好中文语音技术</a:t>
            </a:r>
            <a:endParaRPr lang="zh-CN" altLang="en-US" sz="3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032250" y="8382037"/>
            <a:ext cx="8330807" cy="4744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64"/>
              </a:lnSpc>
            </a:pPr>
            <a:r>
              <a:rPr lang="zh-CN" altLang="en-US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语音识别率超过</a:t>
            </a:r>
            <a:r>
              <a:rPr lang="en-US" altLang="zh-CN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90% / </a:t>
            </a:r>
            <a:r>
              <a:rPr lang="zh-CN" altLang="en-US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语义理解正确率超过</a:t>
            </a:r>
            <a:r>
              <a:rPr lang="en-US" altLang="zh-CN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85%</a:t>
            </a:r>
            <a:endParaRPr lang="zh-CN" altLang="en-US" sz="3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4065952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893795" y="6370447"/>
            <a:ext cx="4190250" cy="12054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389"/>
              </a:lnSpc>
            </a:pPr>
            <a:r>
              <a:rPr lang="en-US" altLang="zh-CN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4. </a:t>
            </a:r>
            <a:r>
              <a:rPr lang="zh-CN" altLang="en-US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云服务</a:t>
            </a:r>
            <a:endParaRPr lang="zh-CN" altLang="en-US" sz="8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71433" y="7865872"/>
            <a:ext cx="6565900" cy="4744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64"/>
              </a:lnSpc>
            </a:pPr>
            <a:r>
              <a:rPr lang="zh-CN" altLang="en-US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把联系人、短信、照片等同步到云端</a:t>
            </a:r>
            <a:endParaRPr lang="zh-CN" altLang="en-US" sz="3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609745" y="8475472"/>
            <a:ext cx="2963953" cy="4744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64"/>
              </a:lnSpc>
            </a:pPr>
            <a:r>
              <a:rPr lang="en-US" altLang="zh-CN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5G</a:t>
            </a:r>
            <a:r>
              <a:rPr lang="zh-CN" altLang="en-US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免费存储空间</a:t>
            </a:r>
            <a:endParaRPr lang="zh-CN" altLang="en-US" sz="3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67828429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49650" y="7773162"/>
            <a:ext cx="9233297" cy="105157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8244"/>
              </a:lnSpc>
            </a:pPr>
            <a:r>
              <a:rPr lang="zh-CN" altLang="en-US" sz="7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随时随地访问个人数据</a:t>
            </a:r>
            <a:endParaRPr lang="zh-CN" altLang="en-US" sz="7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454400" y="8943256"/>
            <a:ext cx="9438481" cy="4744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64"/>
              </a:lnSpc>
            </a:pPr>
            <a:r>
              <a:rPr lang="zh-CN" altLang="en-US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网页上可以轻松访问云同步的短信、通讯录、照片等</a:t>
            </a:r>
            <a:endParaRPr lang="zh-CN" altLang="en-US" sz="3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0156253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84800" y="6867229"/>
            <a:ext cx="5539978" cy="105157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8244"/>
              </a:lnSpc>
            </a:pPr>
            <a:r>
              <a:rPr lang="zh-CN" altLang="en-US" sz="7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找回你的手机</a:t>
            </a:r>
            <a:endParaRPr lang="zh-CN" altLang="en-US" sz="7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444750" y="8278622"/>
            <a:ext cx="11079956" cy="4744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64"/>
              </a:lnSpc>
            </a:pPr>
            <a:r>
              <a:rPr lang="zh-CN" altLang="en-US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通过网络和短信两种方式远程反馈位置、设置密码或删除数据</a:t>
            </a:r>
            <a:endParaRPr lang="zh-CN" altLang="en-US" sz="3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5915025" y="8888222"/>
            <a:ext cx="4012317" cy="4744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64"/>
              </a:lnSpc>
            </a:pPr>
            <a:r>
              <a:rPr lang="zh-CN" altLang="en-US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拔</a:t>
            </a:r>
            <a:r>
              <a:rPr lang="en-US" altLang="zh-CN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SIM</a:t>
            </a:r>
            <a:r>
              <a:rPr lang="zh-CN" altLang="en-US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卡也会锁定手机</a:t>
            </a:r>
            <a:endParaRPr lang="zh-CN" altLang="en-US" sz="3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18132962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5363485" y="6933481"/>
            <a:ext cx="5241820" cy="12054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389"/>
              </a:lnSpc>
            </a:pPr>
            <a:r>
              <a:rPr lang="en-US" altLang="zh-CN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5. </a:t>
            </a:r>
            <a:r>
              <a:rPr lang="zh-CN" altLang="en-US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个性十足</a:t>
            </a:r>
            <a:endParaRPr lang="zh-CN" altLang="en-US" sz="8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577574002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764966" y="2829772"/>
            <a:ext cx="2585644" cy="43601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35"/>
              </a:lnSpc>
            </a:pPr>
            <a:r>
              <a:rPr lang="en-US" altLang="zh-CN" sz="3000" dirty="0" smtClean="0">
                <a:solidFill>
                  <a:srgbClr val="1A1A1A"/>
                </a:solidFill>
                <a:latin typeface="Times New Roman"/>
                <a:ea typeface="微软雅黑" pitchFamily="34" charset="-122"/>
              </a:rPr>
              <a:t>3X3</a:t>
            </a:r>
            <a:r>
              <a:rPr lang="zh-CN" altLang="en-US" sz="3000" dirty="0" smtClean="0">
                <a:solidFill>
                  <a:srgbClr val="1A1A1A"/>
                </a:solidFill>
                <a:latin typeface="Times New Roman"/>
                <a:ea typeface="微软雅黑" pitchFamily="34" charset="-122"/>
              </a:rPr>
              <a:t>大字体桌面</a:t>
            </a:r>
            <a:endParaRPr lang="zh-CN" altLang="en-US" sz="3000" dirty="0">
              <a:solidFill>
                <a:srgbClr val="1A1A1A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78923530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85000" y="2829772"/>
            <a:ext cx="2308324" cy="43601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35"/>
              </a:lnSpc>
            </a:pPr>
            <a:r>
              <a:rPr lang="zh-CN" altLang="en-US" sz="3000" dirty="0" smtClean="0">
                <a:solidFill>
                  <a:srgbClr val="1A1A1A"/>
                </a:solidFill>
                <a:latin typeface="Times New Roman"/>
                <a:ea typeface="微软雅黑" pitchFamily="34" charset="-122"/>
              </a:rPr>
              <a:t>打电话大字体</a:t>
            </a:r>
            <a:endParaRPr lang="zh-CN" altLang="en-US" sz="3000" dirty="0">
              <a:solidFill>
                <a:srgbClr val="1A1A1A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75387442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000000"/>
          </a:solidFill>
          <a:ln w="12700" cap="flat" cmpd="sng" algn="ctr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6985000" y="2829772"/>
            <a:ext cx="2308324" cy="43601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435"/>
              </a:lnSpc>
            </a:pPr>
            <a:r>
              <a:rPr lang="zh-CN" altLang="en-US" sz="3000" dirty="0" smtClean="0">
                <a:solidFill>
                  <a:srgbClr val="1A1A1A"/>
                </a:solidFill>
                <a:latin typeface="Times New Roman"/>
                <a:ea typeface="微软雅黑" pitchFamily="34" charset="-122"/>
              </a:rPr>
              <a:t>发短信大字体</a:t>
            </a:r>
            <a:endParaRPr lang="zh-CN" altLang="en-US" sz="3000" dirty="0">
              <a:solidFill>
                <a:srgbClr val="1A1A1A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388726752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290507" y="6833362"/>
            <a:ext cx="3693319" cy="105157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8244"/>
              </a:lnSpc>
            </a:pPr>
            <a:r>
              <a:rPr lang="zh-CN" altLang="en-US" sz="7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主题商店</a:t>
            </a:r>
            <a:endParaRPr lang="zh-CN" altLang="en-US" sz="7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474420" y="8138922"/>
            <a:ext cx="7386638" cy="47448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64"/>
              </a:lnSpc>
            </a:pPr>
            <a:r>
              <a:rPr lang="zh-CN" altLang="en-US" sz="3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从爱好者走向专业，更多专业设计师入驻</a:t>
            </a:r>
            <a:endParaRPr lang="zh-CN" altLang="en-US" sz="3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28513174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8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5709600" y="1537377"/>
            <a:ext cx="5956759" cy="93615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7328"/>
              </a:lnSpc>
            </a:pPr>
            <a:r>
              <a:rPr lang="en-US" altLang="zh-CN" sz="6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2012</a:t>
            </a:r>
            <a:r>
              <a:rPr lang="zh-CN" altLang="en-US" sz="6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年 自由桌面</a:t>
            </a:r>
            <a:endParaRPr lang="zh-CN" altLang="en-US" sz="64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82109129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965648" y="7061962"/>
            <a:ext cx="10365017" cy="105157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8244"/>
              </a:lnSpc>
            </a:pPr>
            <a:r>
              <a:rPr lang="zh-CN" altLang="en-US" sz="7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运营商定制机型 九月发售</a:t>
            </a:r>
            <a:endParaRPr lang="zh-CN" altLang="en-US" sz="7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244387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9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7082367" y="6700647"/>
            <a:ext cx="2103140" cy="1205458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9389"/>
              </a:lnSpc>
            </a:pPr>
            <a:r>
              <a:rPr lang="zh-CN" altLang="en-US" sz="8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米聊</a:t>
            </a:r>
            <a:endParaRPr lang="zh-CN" altLang="en-US" sz="8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66434104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9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482056" y="3440769"/>
            <a:ext cx="10801034" cy="164147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2824"/>
              </a:lnSpc>
            </a:pPr>
            <a:r>
              <a:rPr lang="en-US" altLang="zh-CN" sz="11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100</a:t>
            </a:r>
            <a:r>
              <a:rPr lang="zh-CN" altLang="en-US" sz="11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万人同时在线</a:t>
            </a:r>
            <a:endParaRPr lang="zh-CN" altLang="en-US" sz="11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842471" y="5423324"/>
            <a:ext cx="6049733" cy="58990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580"/>
              </a:lnSpc>
            </a:pPr>
            <a:r>
              <a:rPr lang="en-US" altLang="zh-CN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2012</a:t>
            </a:r>
            <a:r>
              <a:rPr lang="zh-CN" altLang="en-US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年</a:t>
            </a:r>
            <a:r>
              <a:rPr lang="en-US" altLang="zh-CN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8</a:t>
            </a:r>
            <a:r>
              <a:rPr lang="zh-CN" altLang="en-US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月</a:t>
            </a:r>
            <a:r>
              <a:rPr lang="en-US" altLang="zh-CN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8</a:t>
            </a:r>
            <a:r>
              <a:rPr lang="zh-CN" altLang="en-US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日 </a:t>
            </a:r>
            <a:r>
              <a:rPr lang="en-US" altLang="zh-CN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22</a:t>
            </a:r>
            <a:r>
              <a:rPr lang="zh-CN" altLang="en-US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点</a:t>
            </a:r>
            <a:r>
              <a:rPr lang="en-US" altLang="zh-CN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3</a:t>
            </a:r>
            <a:r>
              <a:rPr lang="zh-CN" altLang="en-US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分</a:t>
            </a:r>
            <a:r>
              <a:rPr lang="en-US" altLang="zh-CN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56</a:t>
            </a:r>
            <a:r>
              <a:rPr lang="zh-CN" altLang="en-US" sz="40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秒</a:t>
            </a:r>
            <a:endParaRPr lang="zh-CN" altLang="en-US" sz="40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09297354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9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445250" y="615061"/>
            <a:ext cx="3385542" cy="97462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7557"/>
              </a:lnSpc>
            </a:pPr>
            <a:r>
              <a:rPr lang="zh-CN" altLang="en-US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新版米聊</a:t>
            </a:r>
            <a:endParaRPr lang="zh-CN" altLang="en-US" sz="6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87931976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9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6181197" y="615061"/>
            <a:ext cx="3574697" cy="97462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7557"/>
              </a:lnSpc>
            </a:pPr>
            <a:r>
              <a:rPr lang="zh-CN" altLang="en-US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米聊</a:t>
            </a:r>
            <a:r>
              <a:rPr lang="en-US" altLang="zh-CN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PC</a:t>
            </a:r>
            <a:r>
              <a:rPr lang="zh-CN" altLang="en-US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版</a:t>
            </a:r>
            <a:endParaRPr lang="zh-CN" altLang="en-US" sz="6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2457912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9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3968304" y="703961"/>
            <a:ext cx="8204169" cy="97462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7557"/>
              </a:lnSpc>
            </a:pPr>
            <a:r>
              <a:rPr lang="zh-CN" altLang="en-US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整合</a:t>
            </a:r>
            <a:r>
              <a:rPr lang="en-US" altLang="zh-CN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YY</a:t>
            </a:r>
            <a:r>
              <a:rPr lang="zh-CN" altLang="en-US" sz="6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语音 支持群聊</a:t>
            </a:r>
            <a:endParaRPr lang="zh-CN" altLang="en-US" sz="6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827745" y="7121441"/>
            <a:ext cx="2408544" cy="6155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809"/>
              </a:lnSpc>
            </a:pPr>
            <a:r>
              <a:rPr lang="en-US" altLang="zh-CN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YY + </a:t>
            </a:r>
            <a:r>
              <a:rPr lang="zh-CN" altLang="en-US" sz="4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米聊</a:t>
            </a:r>
            <a:endParaRPr lang="zh-CN" altLang="en-US" sz="4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4658216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9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929281" y="6765671"/>
            <a:ext cx="2407710" cy="3847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77"/>
              </a:lnSpc>
            </a:pPr>
            <a:r>
              <a:rPr lang="zh-CN" altLang="en-US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四核</a:t>
            </a:r>
            <a:r>
              <a:rPr lang="en-US" altLang="zh-CN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1.5G </a:t>
            </a:r>
            <a:r>
              <a:rPr lang="zh-CN" altLang="en-US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处理器</a:t>
            </a:r>
            <a:endParaRPr lang="zh-CN" altLang="en-US" sz="2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38763" y="6742075"/>
            <a:ext cx="1740861" cy="3847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047"/>
              </a:lnSpc>
            </a:pPr>
            <a:r>
              <a:rPr lang="en-US" altLang="zh-CN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2G</a:t>
            </a:r>
            <a:r>
              <a:rPr lang="zh-CN" altLang="en-US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超大内存</a:t>
            </a:r>
            <a:endParaRPr lang="zh-CN" altLang="en-US" sz="2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760036" y="6765671"/>
            <a:ext cx="2816477" cy="3847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77"/>
              </a:lnSpc>
            </a:pPr>
            <a:r>
              <a:rPr lang="zh-CN" altLang="en-US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超高</a:t>
            </a:r>
            <a:r>
              <a:rPr lang="en-US" altLang="zh-CN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PPI</a:t>
            </a:r>
            <a:r>
              <a:rPr lang="zh-CN" altLang="en-US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的视网膜屏</a:t>
            </a:r>
            <a:endParaRPr lang="zh-CN" altLang="en-US" sz="2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353260" y="6740271"/>
            <a:ext cx="2000548" cy="3847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977"/>
              </a:lnSpc>
            </a:pPr>
            <a:r>
              <a:rPr lang="zh-CN" altLang="en-US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高质量的相机</a:t>
            </a:r>
            <a:endParaRPr lang="zh-CN" altLang="en-US" sz="2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3763789" y="6727258"/>
            <a:ext cx="1258358" cy="38472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047"/>
              </a:lnSpc>
            </a:pPr>
            <a:r>
              <a:rPr lang="en-US" altLang="zh-CN" sz="2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MIUI 4.1</a:t>
            </a:r>
            <a:endParaRPr lang="zh-CN" altLang="en-US" sz="2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70188235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9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14673382" y="3172968"/>
            <a:ext cx="113814" cy="29495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344"/>
              </a:lnSpc>
            </a:pPr>
            <a:r>
              <a:rPr lang="en-US" altLang="zh-CN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?</a:t>
            </a:r>
            <a:endParaRPr lang="zh-CN" altLang="en-US" sz="2000" dirty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13677" y="1515872"/>
            <a:ext cx="1412246" cy="693779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4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r>
              <a:rPr lang="en-US" altLang="zh-CN" dirty="0" smtClean="0">
                <a:ea typeface="微软雅黑" pitchFamily="34" charset="-122"/>
              </a:rPr>
              <a:t>			</a:t>
            </a:r>
            <a:r>
              <a:rPr lang="zh-CN" altLang="en-US" sz="24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手机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84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r>
              <a:rPr lang="zh-CN" altLang="en-US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小米手机</a:t>
            </a:r>
            <a:r>
              <a:rPr lang="en-US" altLang="zh-CN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2</a:t>
            </a:r>
            <a:r>
              <a:rPr lang="zh-CN" altLang="en-US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代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948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r>
              <a:rPr lang="zh-CN" altLang="en-US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					</a:t>
            </a: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HTC</a:t>
            </a:r>
          </a:p>
          <a:p>
            <a:pPr marL="0" marR="0" lvl="0" indent="0" defTabSz="914400" eaLnBrk="1" fontAlgn="auto" latinLnBrk="0" hangingPunct="1">
              <a:lnSpc>
                <a:spcPts val="24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One X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232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		</a:t>
            </a: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三星</a:t>
            </a:r>
          </a:p>
          <a:p>
            <a:pPr marL="0" marR="0" lvl="0" indent="0" defTabSz="914400" eaLnBrk="1" fontAlgn="auto" latinLnBrk="0" hangingPunct="1">
              <a:lnSpc>
                <a:spcPts val="2708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</a:t>
            </a: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Galaxy S3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40"/>
              </a:lnSpc>
              <a:buClrTx/>
              <a:buSzTx/>
              <a:buNone/>
              <a:tabLst>
                <a:tab pos="139700" algn="l"/>
                <a:tab pos="368300" algn="l"/>
                <a:tab pos="393700" algn="l"/>
                <a:tab pos="444500" algn="l"/>
                <a:tab pos="4572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iPhone 4s</a:t>
            </a:r>
            <a:endParaRPr lang="zh-CN" altLang="en-US" sz="2000" dirty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778010" y="1495146"/>
            <a:ext cx="806311" cy="71045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813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r>
              <a:rPr lang="en-US" altLang="zh-CN" dirty="0" smtClean="0">
                <a:ea typeface="微软雅黑" pitchFamily="34" charset="-122"/>
              </a:rPr>
              <a:t>			</a:t>
            </a:r>
            <a:r>
              <a:rPr lang="en-US" altLang="zh-CN" sz="2400" b="1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CPU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400" b="1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400" b="1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400" b="1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400" b="1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400" b="1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400" b="1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400" b="1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400" b="1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034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r>
              <a:rPr lang="en-US" altLang="zh-CN" sz="2400" b="1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		</a:t>
            </a:r>
            <a:r>
              <a:rPr lang="zh-CN" altLang="en-US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四核</a:t>
            </a:r>
          </a:p>
          <a:p>
            <a:pPr marL="0" marR="0" lvl="0" indent="0" defTabSz="914400" eaLnBrk="1" fontAlgn="auto" latinLnBrk="0" hangingPunct="1">
              <a:lnSpc>
                <a:spcPts val="2708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r>
              <a:rPr lang="en-US" altLang="zh-CN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1.5GHz</a:t>
            </a:r>
          </a:p>
          <a:p>
            <a:pPr marL="0" marR="0" lvl="0" indent="0" defTabSz="914400" eaLnBrk="1" fontAlgn="auto" latinLnBrk="0" hangingPunct="1">
              <a:lnSpc>
                <a:spcPts val="24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r>
              <a:rPr lang="en-US" altLang="zh-CN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	28nm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832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r>
              <a:rPr lang="en-US" altLang="zh-CN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				</a:t>
            </a: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四核</a:t>
            </a:r>
          </a:p>
          <a:p>
            <a:pPr marL="0" marR="0" lvl="0" indent="0" defTabSz="914400" eaLnBrk="1" fontAlgn="auto" latinLnBrk="0" hangingPunct="1">
              <a:lnSpc>
                <a:spcPts val="2708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1.5GHz</a:t>
            </a:r>
          </a:p>
          <a:p>
            <a:pPr marL="0" marR="0" lvl="0" indent="0" defTabSz="914400" eaLnBrk="1" fontAlgn="auto" latinLnBrk="0" hangingPunct="1">
              <a:lnSpc>
                <a:spcPts val="24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40nm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832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		</a:t>
            </a: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四核</a:t>
            </a:r>
          </a:p>
          <a:p>
            <a:pPr marL="0" marR="0" lvl="0" indent="0" defTabSz="914400" eaLnBrk="1" fontAlgn="auto" latinLnBrk="0" hangingPunct="1">
              <a:lnSpc>
                <a:spcPts val="2708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1.4GHz</a:t>
            </a:r>
          </a:p>
          <a:p>
            <a:pPr marL="0" marR="0" lvl="0" indent="0" defTabSz="914400" eaLnBrk="1" fontAlgn="auto" latinLnBrk="0" hangingPunct="1">
              <a:lnSpc>
                <a:spcPts val="24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32nm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032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		</a:t>
            </a: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双核</a:t>
            </a:r>
          </a:p>
          <a:p>
            <a:pPr marL="0" marR="0" lvl="0" indent="0" defTabSz="914400" eaLnBrk="1" fontAlgn="auto" latinLnBrk="0" hangingPunct="1">
              <a:lnSpc>
                <a:spcPts val="2708"/>
              </a:lnSpc>
              <a:buClrTx/>
              <a:buSzTx/>
              <a:buNone/>
              <a:tabLst>
                <a:tab pos="101600" algn="l"/>
                <a:tab pos="114300" algn="l"/>
                <a:tab pos="127000" algn="l"/>
                <a:tab pos="165100" algn="l"/>
              </a:tabLst>
              <a:defRPr/>
            </a:pP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</a:t>
            </a: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1GHz</a:t>
            </a:r>
            <a:endParaRPr lang="zh-CN" altLang="en-US" sz="2000" dirty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4256604" y="1515872"/>
            <a:ext cx="1433085" cy="709168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4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		</a:t>
            </a:r>
            <a:r>
              <a:rPr lang="zh-CN" altLang="en-US" sz="24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内存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92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r>
              <a:rPr lang="zh-CN" altLang="en-US" sz="24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</a:t>
            </a:r>
            <a:r>
              <a:rPr lang="en-US" altLang="zh-CN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2GB RAM</a:t>
            </a:r>
          </a:p>
          <a:p>
            <a:pPr marL="0" marR="0" lvl="0" indent="0" defTabSz="914400" eaLnBrk="1" fontAlgn="auto" latinLnBrk="0" hangingPunct="1">
              <a:lnSpc>
                <a:spcPts val="24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r>
              <a:rPr lang="en-US" altLang="zh-CN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	16GB ROM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54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r>
              <a:rPr lang="en-US" altLang="zh-CN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		</a:t>
            </a: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1GB RAM</a:t>
            </a:r>
          </a:p>
          <a:p>
            <a:pPr marL="0" marR="0" lvl="0" indent="0" defTabSz="914400" eaLnBrk="1" fontAlgn="auto" latinLnBrk="0" hangingPunct="1">
              <a:lnSpc>
                <a:spcPts val="24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32GB ROM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54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1GB RAM</a:t>
            </a:r>
          </a:p>
          <a:p>
            <a:pPr marL="0" marR="0" lvl="0" indent="0" defTabSz="914400" eaLnBrk="1" fontAlgn="auto" latinLnBrk="0" hangingPunct="1">
              <a:lnSpc>
                <a:spcPts val="24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16GB ROM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54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512MB RAM</a:t>
            </a:r>
          </a:p>
          <a:p>
            <a:pPr marL="0" marR="0" lvl="0" indent="0" defTabSz="914400" eaLnBrk="1" fontAlgn="auto" latinLnBrk="0" hangingPunct="1">
              <a:lnSpc>
                <a:spcPts val="2400"/>
              </a:lnSpc>
              <a:buClrTx/>
              <a:buSzTx/>
              <a:buNone/>
              <a:tabLst>
                <a:tab pos="88900" algn="l"/>
                <a:tab pos="165100" algn="l"/>
                <a:tab pos="4064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16GB ROM</a:t>
            </a:r>
            <a:endParaRPr lang="zh-CN" altLang="en-US" sz="2000" dirty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207813" y="1325372"/>
            <a:ext cx="1231106" cy="7258397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4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	</a:t>
            </a:r>
            <a:r>
              <a:rPr lang="zh-CN" altLang="en-US" sz="24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电池</a:t>
            </a:r>
          </a:p>
          <a:p>
            <a:pPr marL="0" marR="0" lvl="0" indent="0" defTabSz="914400" eaLnBrk="1" fontAlgn="auto" latinLnBrk="0" hangingPunct="1">
              <a:lnSpc>
                <a:spcPts val="29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r>
              <a:rPr lang="zh-CN" altLang="en-US" sz="24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（</a:t>
            </a:r>
            <a:r>
              <a:rPr lang="en-US" altLang="zh-CN" sz="2400" dirty="0" err="1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mAh</a:t>
            </a:r>
            <a:r>
              <a:rPr lang="zh-CN" altLang="en-US" sz="24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）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392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r>
              <a:rPr lang="zh-CN" altLang="en-US" sz="24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	</a:t>
            </a:r>
            <a:r>
              <a:rPr lang="en-US" altLang="zh-CN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2000</a:t>
            </a:r>
          </a:p>
          <a:p>
            <a:pPr marL="0" marR="0" lvl="0" indent="0" defTabSz="914400" eaLnBrk="1" fontAlgn="auto" latinLnBrk="0" hangingPunct="1">
              <a:lnSpc>
                <a:spcPts val="2192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r>
              <a:rPr lang="en-US" altLang="zh-CN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				</a:t>
            </a:r>
            <a:r>
              <a:rPr lang="zh-CN" altLang="en-US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可换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48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r>
              <a:rPr lang="zh-CN" altLang="en-US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			</a:t>
            </a: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1800</a:t>
            </a:r>
          </a:p>
          <a:p>
            <a:pPr marL="0" marR="0" lvl="0" indent="0" defTabSz="914400" eaLnBrk="1" fontAlgn="auto" latinLnBrk="0" hangingPunct="1">
              <a:lnSpc>
                <a:spcPts val="2192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</a:t>
            </a: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不可换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48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	</a:t>
            </a: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2100</a:t>
            </a:r>
          </a:p>
          <a:p>
            <a:pPr marL="0" marR="0" lvl="0" indent="0" defTabSz="914400" eaLnBrk="1" fontAlgn="auto" latinLnBrk="0" hangingPunct="1">
              <a:lnSpc>
                <a:spcPts val="2192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		</a:t>
            </a: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可换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748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	</a:t>
            </a: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1420</a:t>
            </a:r>
          </a:p>
          <a:p>
            <a:pPr marL="0" marR="0" lvl="0" indent="0" defTabSz="914400" eaLnBrk="1" fontAlgn="auto" latinLnBrk="0" hangingPunct="1">
              <a:lnSpc>
                <a:spcPts val="2192"/>
              </a:lnSpc>
              <a:buClrTx/>
              <a:buSzTx/>
              <a:buNone/>
              <a:tabLst>
                <a:tab pos="241300" algn="l"/>
                <a:tab pos="317500" algn="l"/>
                <a:tab pos="330200" algn="l"/>
                <a:tab pos="3683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</a:t>
            </a: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不可换</a:t>
            </a:r>
            <a:endParaRPr lang="zh-CN" altLang="en-US" sz="2000" dirty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160044" y="1515872"/>
            <a:ext cx="1154162" cy="724557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4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				</a:t>
            </a:r>
            <a:r>
              <a:rPr lang="zh-CN" altLang="en-US" sz="24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屏幕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492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r>
              <a:rPr lang="zh-CN" altLang="en-US" sz="24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	</a:t>
            </a:r>
            <a:r>
              <a:rPr lang="en-US" altLang="zh-CN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4.3</a:t>
            </a:r>
            <a:r>
              <a:rPr lang="zh-CN" altLang="en-US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英寸</a:t>
            </a:r>
          </a:p>
          <a:p>
            <a:pPr marL="0" marR="0" lvl="0" indent="0" defTabSz="914400" eaLnBrk="1" fontAlgn="auto" latinLnBrk="0" hangingPunct="1">
              <a:lnSpc>
                <a:spcPts val="25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r>
              <a:rPr lang="en-US" altLang="zh-CN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1280 x 720</a:t>
            </a:r>
          </a:p>
          <a:p>
            <a:pPr marL="0" marR="0" lvl="0" indent="0" defTabSz="914400" eaLnBrk="1" fontAlgn="auto" latinLnBrk="0" hangingPunct="1">
              <a:lnSpc>
                <a:spcPts val="24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r>
              <a:rPr lang="en-US" altLang="zh-CN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				342PPI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04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r>
              <a:rPr lang="en-US" altLang="zh-CN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			</a:t>
            </a: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4.7</a:t>
            </a: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英寸</a:t>
            </a:r>
          </a:p>
          <a:p>
            <a:pPr marL="0" marR="0" lvl="0" indent="0" defTabSz="914400" eaLnBrk="1" fontAlgn="auto" latinLnBrk="0" hangingPunct="1">
              <a:lnSpc>
                <a:spcPts val="25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1280 x 720</a:t>
            </a:r>
          </a:p>
          <a:p>
            <a:pPr marL="0" marR="0" lvl="0" indent="0" defTabSz="914400" eaLnBrk="1" fontAlgn="auto" latinLnBrk="0" hangingPunct="1">
              <a:lnSpc>
                <a:spcPts val="24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312 PPI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04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	4.8</a:t>
            </a: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英寸</a:t>
            </a:r>
          </a:p>
          <a:p>
            <a:pPr marL="0" marR="0" lvl="0" indent="0" defTabSz="914400" eaLnBrk="1" fontAlgn="auto" latinLnBrk="0" hangingPunct="1">
              <a:lnSpc>
                <a:spcPts val="25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1280 x 720</a:t>
            </a:r>
          </a:p>
          <a:p>
            <a:pPr marL="0" marR="0" lvl="0" indent="0" defTabSz="914400" eaLnBrk="1" fontAlgn="auto" latinLnBrk="0" hangingPunct="1">
              <a:lnSpc>
                <a:spcPts val="24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306 PPI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04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	3.5</a:t>
            </a: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英寸</a:t>
            </a:r>
          </a:p>
          <a:p>
            <a:pPr marL="0" marR="0" lvl="0" indent="0" defTabSz="914400" eaLnBrk="1" fontAlgn="auto" latinLnBrk="0" hangingPunct="1">
              <a:lnSpc>
                <a:spcPts val="25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</a:t>
            </a: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960 x 640</a:t>
            </a:r>
          </a:p>
          <a:p>
            <a:pPr marL="0" marR="0" lvl="0" indent="0" defTabSz="914400" eaLnBrk="1" fontAlgn="auto" latinLnBrk="0" hangingPunct="1">
              <a:lnSpc>
                <a:spcPts val="2400"/>
              </a:lnSpc>
              <a:buClrTx/>
              <a:buSzTx/>
              <a:buNone/>
              <a:tabLst>
                <a:tab pos="76200" algn="l"/>
                <a:tab pos="190500" algn="l"/>
                <a:tab pos="203200" algn="l"/>
                <a:tab pos="215900" algn="l"/>
                <a:tab pos="3302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326 PPI</a:t>
            </a:r>
            <a:endParaRPr lang="zh-CN" altLang="en-US" sz="2000" dirty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318135" y="1325372"/>
            <a:ext cx="1231106" cy="728404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4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</a:t>
            </a:r>
            <a:r>
              <a:rPr lang="zh-CN" altLang="en-US" sz="24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摄像头</a:t>
            </a:r>
          </a:p>
          <a:p>
            <a:pPr marL="0" marR="0" lvl="0" indent="0" defTabSz="914400" eaLnBrk="1" fontAlgn="auto" latinLnBrk="0" hangingPunct="1">
              <a:lnSpc>
                <a:spcPts val="29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r>
              <a:rPr lang="zh-CN" altLang="en-US" sz="24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（像素）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292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r>
              <a:rPr lang="zh-CN" altLang="en-US" sz="24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</a:t>
            </a:r>
            <a:r>
              <a:rPr lang="en-US" altLang="zh-CN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800</a:t>
            </a:r>
            <a:r>
              <a:rPr lang="zh-CN" altLang="en-US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万</a:t>
            </a:r>
          </a:p>
          <a:p>
            <a:pPr marL="0" marR="0" lvl="0" indent="0" defTabSz="914400" eaLnBrk="1" fontAlgn="auto" latinLnBrk="0" hangingPunct="1">
              <a:lnSpc>
                <a:spcPts val="25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r>
              <a:rPr lang="zh-CN" altLang="en-US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			</a:t>
            </a:r>
            <a:r>
              <a:rPr lang="en-US" altLang="zh-CN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F2.0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44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r>
              <a:rPr lang="en-US" altLang="zh-CN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		</a:t>
            </a: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800</a:t>
            </a: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万</a:t>
            </a:r>
          </a:p>
          <a:p>
            <a:pPr marL="0" marR="0" lvl="0" indent="0" defTabSz="914400" eaLnBrk="1" fontAlgn="auto" latinLnBrk="0" hangingPunct="1">
              <a:lnSpc>
                <a:spcPts val="25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	</a:t>
            </a: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F2.0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44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800</a:t>
            </a: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万</a:t>
            </a:r>
          </a:p>
          <a:p>
            <a:pPr marL="0" marR="0" lvl="0" indent="0" defTabSz="914400" eaLnBrk="1" fontAlgn="auto" latinLnBrk="0" hangingPunct="1">
              <a:lnSpc>
                <a:spcPts val="25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	</a:t>
            </a: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F2.4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44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800</a:t>
            </a: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万</a:t>
            </a:r>
          </a:p>
          <a:p>
            <a:pPr marL="0" marR="0" lvl="0" indent="0" defTabSz="914400" eaLnBrk="1" fontAlgn="auto" latinLnBrk="0" hangingPunct="1">
              <a:lnSpc>
                <a:spcPts val="2500"/>
              </a:lnSpc>
              <a:buClrTx/>
              <a:buSzTx/>
              <a:buNone/>
              <a:tabLst>
                <a:tab pos="152400" algn="l"/>
                <a:tab pos="266700" algn="l"/>
                <a:tab pos="355600" algn="l"/>
              </a:tabLst>
              <a:defRPr/>
            </a:pP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	</a:t>
            </a: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F2.4</a:t>
            </a:r>
            <a:endParaRPr lang="zh-CN" altLang="en-US" sz="2000" dirty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2252223" y="1147572"/>
            <a:ext cx="1231106" cy="7309693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4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		</a:t>
            </a:r>
            <a:r>
              <a:rPr lang="zh-CN" altLang="en-US" sz="24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前置</a:t>
            </a:r>
          </a:p>
          <a:p>
            <a:pPr marL="0" marR="0" lvl="0" indent="0" defTabSz="914400" eaLnBrk="1" fontAlgn="auto" latinLnBrk="0" hangingPunct="1">
              <a:lnSpc>
                <a:spcPts val="29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r>
              <a:rPr lang="zh-CN" altLang="en-US" sz="24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摄像头</a:t>
            </a:r>
          </a:p>
          <a:p>
            <a:pPr marL="0" marR="0" lvl="0" indent="0" defTabSz="914400" eaLnBrk="1" fontAlgn="auto" latinLnBrk="0" hangingPunct="1">
              <a:lnSpc>
                <a:spcPts val="29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r>
              <a:rPr lang="zh-CN" altLang="en-US" sz="24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（像素）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4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3092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r>
              <a:rPr lang="zh-CN" altLang="en-US" sz="24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</a:t>
            </a:r>
            <a:r>
              <a:rPr lang="en-US" altLang="zh-CN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200</a:t>
            </a:r>
            <a:r>
              <a:rPr lang="zh-CN" altLang="en-US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万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F5308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94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r>
              <a:rPr lang="zh-CN" altLang="en-US" sz="2000" dirty="0" smtClean="0">
                <a:solidFill>
                  <a:srgbClr val="FF5308"/>
                </a:solidFill>
                <a:latin typeface="Times New Roman"/>
                <a:ea typeface="微软雅黑" pitchFamily="34" charset="-122"/>
              </a:rPr>
              <a:t>		</a:t>
            </a: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130</a:t>
            </a: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万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94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</a:t>
            </a: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190</a:t>
            </a: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万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940"/>
              </a:lnSpc>
              <a:buClrTx/>
              <a:buSzTx/>
              <a:buNone/>
              <a:tabLst>
                <a:tab pos="152400" algn="l"/>
                <a:tab pos="266700" algn="l"/>
                <a:tab pos="304800" algn="l"/>
                <a:tab pos="342900" algn="l"/>
              </a:tabLst>
              <a:defRPr/>
            </a:pP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		</a:t>
            </a: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30</a:t>
            </a: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万</a:t>
            </a:r>
            <a:endParaRPr lang="zh-CN" altLang="en-US" sz="2000" dirty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14208790" y="1350772"/>
            <a:ext cx="1083630" cy="7104509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ts val="24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r>
              <a:rPr lang="zh-CN" altLang="en-US" dirty="0" smtClean="0">
                <a:ea typeface="微软雅黑" pitchFamily="34" charset="-122"/>
              </a:rPr>
              <a:t>	</a:t>
            </a:r>
            <a:r>
              <a:rPr lang="zh-CN" altLang="en-US" sz="24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定价</a:t>
            </a:r>
          </a:p>
          <a:p>
            <a:pPr marL="0" marR="0" lvl="0" indent="0" defTabSz="914400" eaLnBrk="1" fontAlgn="auto" latinLnBrk="0" hangingPunct="1">
              <a:lnSpc>
                <a:spcPts val="2544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（</a:t>
            </a: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RMB</a:t>
            </a: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）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zh-CN" altLang="en-US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688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r>
              <a:rPr lang="zh-CN" altLang="en-US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</a:t>
            </a: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4999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94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4599</a:t>
            </a: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100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endParaRPr lang="en-US" altLang="zh-CN" sz="2000" dirty="0" smtClean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  <a:p>
            <a:pPr marL="0" marR="0" lvl="0" indent="0" defTabSz="914400" eaLnBrk="1" fontAlgn="auto" latinLnBrk="0" hangingPunct="1">
              <a:lnSpc>
                <a:spcPts val="2940"/>
              </a:lnSpc>
              <a:buClrTx/>
              <a:buSzTx/>
              <a:buNone/>
              <a:tabLst>
                <a:tab pos="228600" algn="l"/>
                <a:tab pos="241300" algn="l"/>
              </a:tabLst>
              <a:defRPr/>
            </a:pPr>
            <a:r>
              <a:rPr lang="en-US" altLang="zh-CN" sz="2000" dirty="0" smtClean="0">
                <a:solidFill>
                  <a:srgbClr val="FEFEFE"/>
                </a:solidFill>
                <a:latin typeface="Times New Roman"/>
                <a:ea typeface="微软雅黑" pitchFamily="34" charset="-122"/>
              </a:rPr>
              <a:t>		4799</a:t>
            </a:r>
            <a:endParaRPr lang="zh-CN" altLang="en-US" sz="2000" dirty="0">
              <a:solidFill>
                <a:srgbClr val="FEFEFE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1330798" y="9342780"/>
            <a:ext cx="4159793" cy="243656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1875"/>
              </a:lnSpc>
            </a:pP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此价格参考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2012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年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8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月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15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日 </a:t>
            </a:r>
            <a:r>
              <a:rPr lang="en-US" altLang="zh-CN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14:00 </a:t>
            </a:r>
            <a:r>
              <a:rPr lang="zh-CN" altLang="en-US" sz="16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京东商城价格</a:t>
            </a:r>
            <a:endParaRPr lang="zh-CN" altLang="en-US" sz="16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87855738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9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3" name="图片 2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710332" y="1654105"/>
            <a:ext cx="4667945" cy="76944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5954"/>
              </a:lnSpc>
            </a:pPr>
            <a:r>
              <a:rPr lang="zh-CN" altLang="en-US" sz="52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发烧级四核手机</a:t>
            </a:r>
            <a:endParaRPr lang="zh-CN" altLang="en-US" sz="52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02152099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9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0"/>
            <a:ext cx="16256000" cy="1016000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549400" y="1920494"/>
            <a:ext cx="5931111" cy="2244204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7328"/>
              </a:lnSpc>
            </a:pPr>
            <a:r>
              <a:rPr lang="zh-CN" altLang="en-US" sz="6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工程机 九月中旬</a:t>
            </a:r>
          </a:p>
          <a:p>
            <a:pPr>
              <a:lnSpc>
                <a:spcPts val="1000"/>
              </a:lnSpc>
            </a:pPr>
            <a:endParaRPr lang="zh-CN" altLang="en-US" sz="64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1000"/>
              </a:lnSpc>
            </a:pPr>
            <a:endParaRPr lang="zh-CN" altLang="en-US" sz="6400" dirty="0" smtClean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  <a:p>
            <a:pPr>
              <a:lnSpc>
                <a:spcPts val="8200"/>
              </a:lnSpc>
            </a:pPr>
            <a:r>
              <a:rPr lang="zh-CN" altLang="en-US" sz="6400" dirty="0" smtClean="0">
                <a:solidFill>
                  <a:srgbClr val="FFFFFF"/>
                </a:solidFill>
                <a:latin typeface="Times New Roman"/>
                <a:ea typeface="微软雅黑" pitchFamily="34" charset="-122"/>
              </a:rPr>
              <a:t>正式版 十月发售</a:t>
            </a:r>
            <a:endParaRPr lang="zh-CN" altLang="en-US" sz="6400" dirty="0">
              <a:solidFill>
                <a:srgbClr val="FFFFFF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31868127"/>
      </p:ext>
    </p:extLst>
  </p:cSld>
  <p:clrMapOvr>
    <a:masterClrMapping/>
  </p:clrMapOvr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myslide9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任意多边形 1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10160000"/>
                </a:moveTo>
                <a:lnTo>
                  <a:pt x="16256000" y="10160000"/>
                </a:lnTo>
                <a:lnTo>
                  <a:pt x="16256000" y="0"/>
                </a:lnTo>
                <a:lnTo>
                  <a:pt x="0" y="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sp>
        <p:nvSpPr>
          <p:cNvPr id="3" name="任意多边形 2"/>
          <p:cNvSpPr/>
          <p:nvPr/>
        </p:nvSpPr>
        <p:spPr>
          <a:xfrm>
            <a:off x="0" y="0"/>
            <a:ext cx="16256001" cy="10160001"/>
          </a:xfrm>
          <a:custGeom>
            <a:avLst/>
            <a:gdLst/>
            <a:ahLst/>
            <a:cxnLst/>
            <a:rect l="0" t="0" r="0" b="0"/>
            <a:pathLst>
              <a:path w="16256001" h="10160001">
                <a:moveTo>
                  <a:pt x="0" y="0"/>
                </a:moveTo>
                <a:lnTo>
                  <a:pt x="16256000" y="0"/>
                </a:lnTo>
                <a:lnTo>
                  <a:pt x="16256000" y="10160000"/>
                </a:lnTo>
                <a:lnTo>
                  <a:pt x="0" y="10160000"/>
                </a:lnTo>
                <a:close/>
              </a:path>
            </a:pathLst>
          </a:cu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>
              <a:ea typeface="微软雅黑" pitchFamily="34" charset="-122"/>
            </a:endParaRPr>
          </a:p>
        </p:txBody>
      </p:sp>
      <p:pic>
        <p:nvPicPr>
          <p:cNvPr id="4" name="图片 3"/>
          <p:cNvPicPr>
            <a:picLocks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10814050" y="755650"/>
            <a:ext cx="4311650" cy="806450"/>
          </a:xfrm>
          <a:prstGeom prst="rect">
            <a:avLst/>
          </a:prstGeom>
        </p:spPr>
      </p:pic>
      <p:pic>
        <p:nvPicPr>
          <p:cNvPr id="5" name="图片 4"/>
          <p:cNvPicPr>
            <a:picLocks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>
          <a:xfrm>
            <a:off x="0" y="1670050"/>
            <a:ext cx="15354300" cy="84899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10915650" y="1729063"/>
            <a:ext cx="3231654" cy="461665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3600"/>
              </a:lnSpc>
            </a:pPr>
            <a:r>
              <a:rPr lang="zh-CN" altLang="en-US" sz="3600" dirty="0" smtClean="0">
                <a:solidFill>
                  <a:srgbClr val="414141"/>
                </a:solidFill>
                <a:latin typeface="Times New Roman"/>
                <a:ea typeface="微软雅黑" pitchFamily="34" charset="-122"/>
              </a:rPr>
              <a:t>发烧级四核手机</a:t>
            </a:r>
            <a:endParaRPr lang="zh-CN" altLang="en-US" sz="3600" dirty="0">
              <a:solidFill>
                <a:srgbClr val="414141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0931616" y="2659804"/>
            <a:ext cx="2885405" cy="64120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2000" dirty="0" smtClean="0">
                <a:solidFill>
                  <a:srgbClr val="414141"/>
                </a:solidFill>
                <a:latin typeface="Times New Roman"/>
                <a:ea typeface="微软雅黑" pitchFamily="34" charset="-122"/>
              </a:rPr>
              <a:t>高通</a:t>
            </a:r>
            <a:r>
              <a:rPr lang="en-US" altLang="zh-CN" sz="2000" dirty="0" smtClean="0">
                <a:solidFill>
                  <a:srgbClr val="414141"/>
                </a:solidFill>
                <a:latin typeface="Times New Roman"/>
                <a:ea typeface="微软雅黑" pitchFamily="34" charset="-122"/>
              </a:rPr>
              <a:t>28nm</a:t>
            </a:r>
            <a:r>
              <a:rPr lang="zh-CN" altLang="en-US" sz="2000" dirty="0" smtClean="0">
                <a:solidFill>
                  <a:srgbClr val="414141"/>
                </a:solidFill>
                <a:latin typeface="Times New Roman"/>
                <a:ea typeface="微软雅黑" pitchFamily="34" charset="-122"/>
              </a:rPr>
              <a:t>四核</a:t>
            </a:r>
            <a:r>
              <a:rPr lang="en-US" altLang="zh-CN" sz="2000" dirty="0" smtClean="0">
                <a:solidFill>
                  <a:srgbClr val="414141"/>
                </a:solidFill>
                <a:latin typeface="Times New Roman"/>
                <a:ea typeface="微软雅黑" pitchFamily="34" charset="-122"/>
              </a:rPr>
              <a:t>1.5G</a:t>
            </a:r>
            <a:r>
              <a:rPr lang="zh-CN" altLang="en-US" sz="2000" dirty="0" smtClean="0">
                <a:solidFill>
                  <a:srgbClr val="414141"/>
                </a:solidFill>
                <a:latin typeface="Times New Roman"/>
                <a:ea typeface="微软雅黑" pitchFamily="34" charset="-122"/>
              </a:rPr>
              <a:t>处理器</a:t>
            </a:r>
          </a:p>
          <a:p>
            <a:pPr>
              <a:lnSpc>
                <a:spcPts val="3000"/>
              </a:lnSpc>
            </a:pPr>
            <a:r>
              <a:rPr lang="en-US" altLang="zh-CN" sz="2000" dirty="0" smtClean="0">
                <a:solidFill>
                  <a:srgbClr val="414141"/>
                </a:solidFill>
                <a:latin typeface="Times New Roman"/>
                <a:ea typeface="微软雅黑" pitchFamily="34" charset="-122"/>
              </a:rPr>
              <a:t>2GB</a:t>
            </a:r>
            <a:r>
              <a:rPr lang="zh-CN" altLang="en-US" sz="2000" dirty="0" smtClean="0">
                <a:solidFill>
                  <a:srgbClr val="414141"/>
                </a:solidFill>
                <a:latin typeface="Times New Roman"/>
                <a:ea typeface="微软雅黑" pitchFamily="34" charset="-122"/>
              </a:rPr>
              <a:t>超大内存</a:t>
            </a:r>
            <a:endParaRPr lang="zh-CN" altLang="en-US" sz="2000" dirty="0">
              <a:solidFill>
                <a:srgbClr val="414141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0931616" y="3421804"/>
            <a:ext cx="2165657" cy="64120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2000" dirty="0" smtClean="0">
                <a:solidFill>
                  <a:srgbClr val="414141"/>
                </a:solidFill>
                <a:latin typeface="Times New Roman"/>
                <a:ea typeface="微软雅黑" pitchFamily="34" charset="-122"/>
              </a:rPr>
              <a:t>超高</a:t>
            </a:r>
            <a:r>
              <a:rPr lang="en-US" altLang="zh-CN" sz="2000" dirty="0" smtClean="0">
                <a:solidFill>
                  <a:srgbClr val="414141"/>
                </a:solidFill>
                <a:latin typeface="Times New Roman"/>
                <a:ea typeface="微软雅黑" pitchFamily="34" charset="-122"/>
              </a:rPr>
              <a:t>PPI</a:t>
            </a:r>
            <a:r>
              <a:rPr lang="zh-CN" altLang="en-US" sz="2000" dirty="0" smtClean="0">
                <a:solidFill>
                  <a:srgbClr val="414141"/>
                </a:solidFill>
                <a:latin typeface="Times New Roman"/>
                <a:ea typeface="微软雅黑" pitchFamily="34" charset="-122"/>
              </a:rPr>
              <a:t>的视网膜屏</a:t>
            </a:r>
          </a:p>
          <a:p>
            <a:pPr>
              <a:lnSpc>
                <a:spcPts val="3000"/>
              </a:lnSpc>
            </a:pPr>
            <a:r>
              <a:rPr lang="zh-CN" altLang="en-US" sz="2000" dirty="0" smtClean="0">
                <a:solidFill>
                  <a:srgbClr val="414141"/>
                </a:solidFill>
                <a:latin typeface="Times New Roman"/>
                <a:ea typeface="微软雅黑" pitchFamily="34" charset="-122"/>
              </a:rPr>
              <a:t>高质量相机</a:t>
            </a:r>
            <a:endParaRPr lang="zh-CN" altLang="en-US" sz="2000" dirty="0">
              <a:solidFill>
                <a:srgbClr val="414141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931616" y="4183804"/>
            <a:ext cx="2592056" cy="256480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2000"/>
              </a:lnSpc>
            </a:pPr>
            <a:r>
              <a:rPr lang="zh-CN" altLang="en-US" sz="2000" dirty="0" smtClean="0">
                <a:solidFill>
                  <a:srgbClr val="414141"/>
                </a:solidFill>
                <a:latin typeface="Times New Roman"/>
                <a:ea typeface="微软雅黑" pitchFamily="34" charset="-122"/>
              </a:rPr>
              <a:t>基于</a:t>
            </a:r>
            <a:r>
              <a:rPr lang="en-US" altLang="zh-CN" sz="2000" dirty="0" smtClean="0">
                <a:solidFill>
                  <a:srgbClr val="414141"/>
                </a:solidFill>
                <a:latin typeface="Times New Roman"/>
                <a:ea typeface="微软雅黑" pitchFamily="34" charset="-122"/>
              </a:rPr>
              <a:t>Android 4.1</a:t>
            </a:r>
            <a:r>
              <a:rPr lang="zh-CN" altLang="en-US" sz="2000" dirty="0" smtClean="0">
                <a:solidFill>
                  <a:srgbClr val="414141"/>
                </a:solidFill>
                <a:latin typeface="Times New Roman"/>
                <a:ea typeface="微软雅黑" pitchFamily="34" charset="-122"/>
              </a:rPr>
              <a:t>的</a:t>
            </a:r>
            <a:r>
              <a:rPr lang="en-US" altLang="zh-CN" sz="2000" dirty="0" smtClean="0">
                <a:solidFill>
                  <a:srgbClr val="414141"/>
                </a:solidFill>
                <a:latin typeface="Times New Roman"/>
                <a:ea typeface="微软雅黑" pitchFamily="34" charset="-122"/>
              </a:rPr>
              <a:t>MIUI</a:t>
            </a:r>
            <a:endParaRPr lang="zh-CN" altLang="en-US" sz="2000" dirty="0">
              <a:solidFill>
                <a:srgbClr val="414141"/>
              </a:solidFill>
              <a:latin typeface="Times New Roman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0863883" y="4844034"/>
            <a:ext cx="1397819" cy="51296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>
              <a:lnSpc>
                <a:spcPts val="4029"/>
              </a:lnSpc>
            </a:pPr>
            <a:r>
              <a:rPr lang="zh-CN" altLang="en-US" sz="3600" dirty="0" smtClean="0">
                <a:solidFill>
                  <a:srgbClr val="A40800"/>
                </a:solidFill>
                <a:latin typeface="Times New Roman"/>
                <a:ea typeface="微软雅黑" pitchFamily="34" charset="-122"/>
              </a:rPr>
              <a:t>￥</a:t>
            </a:r>
            <a:r>
              <a:rPr lang="en-US" altLang="zh-CN" sz="3600" dirty="0" smtClean="0">
                <a:solidFill>
                  <a:srgbClr val="A40800"/>
                </a:solidFill>
                <a:latin typeface="Times New Roman"/>
                <a:ea typeface="微软雅黑" pitchFamily="34" charset="-122"/>
              </a:rPr>
              <a:t>1999</a:t>
            </a:r>
            <a:endParaRPr lang="zh-CN" altLang="en-US" sz="3600" dirty="0">
              <a:solidFill>
                <a:srgbClr val="A40800"/>
              </a:solidFill>
              <a:latin typeface="Times New Roman"/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56777773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1388</Words>
  <Application>Microsoft Office PowerPoint</Application>
  <PresentationFormat>自定义</PresentationFormat>
  <Paragraphs>1222</Paragraphs>
  <Slides>100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100</vt:i4>
      </vt:variant>
    </vt:vector>
  </HeadingPairs>
  <TitlesOfParts>
    <vt:vector size="101" baseType="lpstr">
      <vt:lpstr>Office 主题​​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幻灯片 35</vt:lpstr>
      <vt:lpstr>幻灯片 36</vt:lpstr>
      <vt:lpstr>幻灯片 37</vt:lpstr>
      <vt:lpstr>幻灯片 38</vt:lpstr>
      <vt:lpstr>幻灯片 39</vt:lpstr>
      <vt:lpstr>幻灯片 40</vt:lpstr>
      <vt:lpstr>幻灯片 41</vt:lpstr>
      <vt:lpstr>幻灯片 42</vt:lpstr>
      <vt:lpstr>幻灯片 43</vt:lpstr>
      <vt:lpstr>幻灯片 44</vt:lpstr>
      <vt:lpstr>幻灯片 45</vt:lpstr>
      <vt:lpstr>幻灯片 46</vt:lpstr>
      <vt:lpstr>幻灯片 47</vt:lpstr>
      <vt:lpstr>幻灯片 48</vt:lpstr>
      <vt:lpstr>幻灯片 49</vt:lpstr>
      <vt:lpstr>幻灯片 50</vt:lpstr>
      <vt:lpstr>幻灯片 51</vt:lpstr>
      <vt:lpstr>幻灯片 52</vt:lpstr>
      <vt:lpstr>幻灯片 53</vt:lpstr>
      <vt:lpstr>幻灯片 54</vt:lpstr>
      <vt:lpstr>幻灯片 55</vt:lpstr>
      <vt:lpstr>幻灯片 56</vt:lpstr>
      <vt:lpstr>幻灯片 57</vt:lpstr>
      <vt:lpstr>幻灯片 58</vt:lpstr>
      <vt:lpstr>幻灯片 59</vt:lpstr>
      <vt:lpstr>幻灯片 60</vt:lpstr>
      <vt:lpstr>幻灯片 61</vt:lpstr>
      <vt:lpstr>幻灯片 62</vt:lpstr>
      <vt:lpstr>幻灯片 63</vt:lpstr>
      <vt:lpstr>幻灯片 64</vt:lpstr>
      <vt:lpstr>幻灯片 65</vt:lpstr>
      <vt:lpstr>幻灯片 66</vt:lpstr>
      <vt:lpstr>幻灯片 67</vt:lpstr>
      <vt:lpstr>幻灯片 68</vt:lpstr>
      <vt:lpstr>幻灯片 69</vt:lpstr>
      <vt:lpstr>幻灯片 70</vt:lpstr>
      <vt:lpstr>幻灯片 71</vt:lpstr>
      <vt:lpstr>幻灯片 72</vt:lpstr>
      <vt:lpstr>幻灯片 73</vt:lpstr>
      <vt:lpstr>幻灯片 74</vt:lpstr>
      <vt:lpstr>幻灯片 75</vt:lpstr>
      <vt:lpstr>幻灯片 76</vt:lpstr>
      <vt:lpstr>幻灯片 77</vt:lpstr>
      <vt:lpstr>幻灯片 78</vt:lpstr>
      <vt:lpstr>幻灯片 79</vt:lpstr>
      <vt:lpstr>幻灯片 80</vt:lpstr>
      <vt:lpstr>幻灯片 81</vt:lpstr>
      <vt:lpstr>幻灯片 82</vt:lpstr>
      <vt:lpstr>幻灯片 83</vt:lpstr>
      <vt:lpstr>幻灯片 84</vt:lpstr>
      <vt:lpstr>幻灯片 85</vt:lpstr>
      <vt:lpstr>幻灯片 86</vt:lpstr>
      <vt:lpstr>幻灯片 87</vt:lpstr>
      <vt:lpstr>幻灯片 88</vt:lpstr>
      <vt:lpstr>幻灯片 89</vt:lpstr>
      <vt:lpstr>幻灯片 90</vt:lpstr>
      <vt:lpstr>幻灯片 91</vt:lpstr>
      <vt:lpstr>幻灯片 92</vt:lpstr>
      <vt:lpstr>幻灯片 93</vt:lpstr>
      <vt:lpstr>幻灯片 94</vt:lpstr>
      <vt:lpstr>幻灯片 95</vt:lpstr>
      <vt:lpstr>幻灯片 96</vt:lpstr>
      <vt:lpstr>幻灯片 97</vt:lpstr>
      <vt:lpstr>幻灯片 98</vt:lpstr>
      <vt:lpstr>幻灯片 99</vt:lpstr>
      <vt:lpstr>幻灯片 100</vt:lpstr>
    </vt:vector>
  </TitlesOfParts>
  <Company>略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无</dc:creator>
  <cp:lastModifiedBy>552170</cp:lastModifiedBy>
  <cp:revision>6</cp:revision>
  <dcterms:created xsi:type="dcterms:W3CDTF">2012-08-16T08:08:13Z</dcterms:created>
  <dcterms:modified xsi:type="dcterms:W3CDTF">2016-02-20T00:31:59Z</dcterms:modified>
</cp:coreProperties>
</file>