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ackage" ContentType="application/vnd.openxmlformats-officedocument.package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21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04040"/>
    <a:srgbClr val="595959"/>
    <a:srgbClr val="DADADA"/>
    <a:srgbClr val="9C9C9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package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7350770235998965E-2"/>
          <c:y val="0.12854561908322901"/>
          <c:w val="0.89331027055162393"/>
          <c:h val="0.8411735188767685"/>
        </c:manualLayout>
      </c:layout>
      <c:barChart>
        <c:barDir val="bar"/>
        <c:grouping val="clustered"/>
        <c:ser>
          <c:idx val="1"/>
          <c:order val="1"/>
          <c:tx>
            <c:strRef>
              <c:f>Sheet1!$C$1</c:f>
              <c:strCache>
                <c:ptCount val="1"/>
                <c:pt idx="0">
                  <c:v>TENCENT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dLbls>
            <c:numFmt formatCode="#,##0.00;[Red]\-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2.9639426011338803</c:v>
                </c:pt>
                <c:pt idx="1">
                  <c:v>4.2463159488846687</c:v>
                </c:pt>
                <c:pt idx="2">
                  <c:v>8.4025850991043356</c:v>
                </c:pt>
                <c:pt idx="3">
                  <c:v>1.6968415833586432</c:v>
                </c:pt>
                <c:pt idx="4">
                  <c:v>6.0595039213013715</c:v>
                </c:pt>
                <c:pt idx="5">
                  <c:v>4.4473679455957598</c:v>
                </c:pt>
                <c:pt idx="6">
                  <c:v>3.7789847694270842</c:v>
                </c:pt>
              </c:numCache>
            </c:numRef>
          </c:val>
        </c:ser>
        <c:dLbls/>
        <c:gapWidth val="90"/>
        <c:axId val="84138240"/>
        <c:axId val="84258816"/>
      </c:barChar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SINA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dLbls>
            <c:numFmt formatCode="#,##0.00;[Red]\-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  <c:pt idx="6">
                  <c:v>2013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5.0652653667738017</c:v>
                </c:pt>
                <c:pt idx="1">
                  <c:v>4.4261509118935214</c:v>
                </c:pt>
                <c:pt idx="2">
                  <c:v>5.3354215162672229</c:v>
                </c:pt>
                <c:pt idx="3">
                  <c:v>4.3054576647611897</c:v>
                </c:pt>
                <c:pt idx="4">
                  <c:v>4.5244551777768205</c:v>
                </c:pt>
                <c:pt idx="5">
                  <c:v>9.5732331900697325</c:v>
                </c:pt>
                <c:pt idx="6">
                  <c:v>9.3648572465964204</c:v>
                </c:pt>
              </c:numCache>
            </c:numRef>
          </c:val>
        </c:ser>
        <c:dLbls/>
        <c:gapWidth val="90"/>
        <c:axId val="84261888"/>
        <c:axId val="84260352"/>
      </c:barChart>
      <c:catAx>
        <c:axId val="84138240"/>
        <c:scaling>
          <c:orientation val="minMax"/>
        </c:scaling>
        <c:delete val="1"/>
        <c:axPos val="r"/>
        <c:numFmt formatCode="General" sourceLinked="1"/>
        <c:majorTickMark val="none"/>
        <c:tickLblPos val="nextTo"/>
        <c:crossAx val="84258816"/>
        <c:crosses val="autoZero"/>
        <c:auto val="1"/>
        <c:lblAlgn val="ctr"/>
        <c:lblOffset val="100"/>
      </c:catAx>
      <c:valAx>
        <c:axId val="84258816"/>
        <c:scaling>
          <c:orientation val="maxMin"/>
          <c:max val="10"/>
          <c:min val="-10"/>
        </c:scaling>
        <c:delete val="1"/>
        <c:axPos val="b"/>
        <c:numFmt formatCode="General" sourceLinked="1"/>
        <c:majorTickMark val="none"/>
        <c:tickLblPos val="nextTo"/>
        <c:crossAx val="84138240"/>
        <c:crosses val="autoZero"/>
        <c:crossBetween val="between"/>
      </c:valAx>
      <c:valAx>
        <c:axId val="84260352"/>
        <c:scaling>
          <c:orientation val="minMax"/>
          <c:max val="10"/>
          <c:min val="-10"/>
        </c:scaling>
        <c:delete val="1"/>
        <c:axPos val="b"/>
        <c:numFmt formatCode="General" sourceLinked="1"/>
        <c:majorTickMark val="none"/>
        <c:tickLblPos val="nextTo"/>
        <c:crossAx val="84261888"/>
        <c:crosses val="max"/>
        <c:crossBetween val="between"/>
      </c:valAx>
      <c:catAx>
        <c:axId val="84261888"/>
        <c:scaling>
          <c:orientation val="maxMin"/>
        </c:scaling>
        <c:axPos val="l"/>
        <c:numFmt formatCode="General" sourceLinked="1"/>
        <c:majorTickMark val="none"/>
        <c:tickLblPos val="low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84260352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9091941039015701"/>
          <c:y val="3.0280862040002389E-2"/>
          <c:w val="0.39354781997187066"/>
          <c:h val="7.1322159543511121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263F2D-CA04-4621-94F7-4D86328F105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31388-99FE-4FB6-96F3-460795F6911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9673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815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4357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5574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232227"/>
            <a:ext cx="4069724" cy="513112"/>
            <a:chOff x="0" y="188686"/>
            <a:chExt cx="3304862" cy="571169"/>
          </a:xfrm>
        </p:grpSpPr>
        <p:sp>
          <p:nvSpPr>
            <p:cNvPr id="8" name="矩形 7"/>
            <p:cNvSpPr/>
            <p:nvPr/>
          </p:nvSpPr>
          <p:spPr>
            <a:xfrm>
              <a:off x="0" y="188686"/>
              <a:ext cx="2653048" cy="57116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126499" y="190502"/>
              <a:ext cx="178363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30525" y="190502"/>
              <a:ext cx="296010" cy="56935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 userDrawn="1"/>
        </p:nvSpPr>
        <p:spPr>
          <a:xfrm>
            <a:off x="38269" y="319506"/>
            <a:ext cx="28087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ADD YOUR TEXT HERE</a:t>
            </a:r>
            <a:endParaRPr lang="zh-CN" altLang="en-US" sz="1600" b="1" dirty="0" smtClean="0">
              <a:solidFill>
                <a:schemeClr val="bg1"/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2802724" y="366433"/>
            <a:ext cx="313963" cy="225995"/>
            <a:chOff x="6426557" y="1880314"/>
            <a:chExt cx="386368" cy="296216"/>
          </a:xfrm>
        </p:grpSpPr>
        <p:sp>
          <p:nvSpPr>
            <p:cNvPr id="13" name="燕尾形 12"/>
            <p:cNvSpPr/>
            <p:nvPr/>
          </p:nvSpPr>
          <p:spPr>
            <a:xfrm>
              <a:off x="6426557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燕尾形 13"/>
            <p:cNvSpPr/>
            <p:nvPr/>
          </p:nvSpPr>
          <p:spPr>
            <a:xfrm>
              <a:off x="6593983" y="1880314"/>
              <a:ext cx="218942" cy="296216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 userDrawn="1"/>
        </p:nvSpPr>
        <p:spPr>
          <a:xfrm>
            <a:off x="0" y="6573157"/>
            <a:ext cx="12192000" cy="29754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 userDrawn="1"/>
        </p:nvSpPr>
        <p:spPr>
          <a:xfrm>
            <a:off x="9061449" y="6573155"/>
            <a:ext cx="3143250" cy="297544"/>
          </a:xfrm>
          <a:custGeom>
            <a:avLst/>
            <a:gdLst>
              <a:gd name="connsiteX0" fmla="*/ 165100 w 3143250"/>
              <a:gd name="connsiteY0" fmla="*/ 0 h 297544"/>
              <a:gd name="connsiteX1" fmla="*/ 167821 w 3143250"/>
              <a:gd name="connsiteY1" fmla="*/ 4904 h 297544"/>
              <a:gd name="connsiteX2" fmla="*/ 167821 w 3143250"/>
              <a:gd name="connsiteY2" fmla="*/ 1 h 297544"/>
              <a:gd name="connsiteX3" fmla="*/ 3143250 w 3143250"/>
              <a:gd name="connsiteY3" fmla="*/ 1 h 297544"/>
              <a:gd name="connsiteX4" fmla="*/ 3143250 w 3143250"/>
              <a:gd name="connsiteY4" fmla="*/ 297544 h 297544"/>
              <a:gd name="connsiteX5" fmla="*/ 167821 w 3143250"/>
              <a:gd name="connsiteY5" fmla="*/ 297544 h 297544"/>
              <a:gd name="connsiteX6" fmla="*/ 167821 w 3143250"/>
              <a:gd name="connsiteY6" fmla="*/ 297543 h 297544"/>
              <a:gd name="connsiteX7" fmla="*/ 0 w 3143250"/>
              <a:gd name="connsiteY7" fmla="*/ 297543 h 297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43250" h="297544">
                <a:moveTo>
                  <a:pt x="165100" y="0"/>
                </a:moveTo>
                <a:lnTo>
                  <a:pt x="167821" y="4904"/>
                </a:lnTo>
                <a:lnTo>
                  <a:pt x="167821" y="1"/>
                </a:lnTo>
                <a:lnTo>
                  <a:pt x="3143250" y="1"/>
                </a:lnTo>
                <a:lnTo>
                  <a:pt x="3143250" y="297544"/>
                </a:lnTo>
                <a:lnTo>
                  <a:pt x="167821" y="297544"/>
                </a:lnTo>
                <a:lnTo>
                  <a:pt x="167821" y="297543"/>
                </a:lnTo>
                <a:lnTo>
                  <a:pt x="0" y="297543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11182350" y="288728"/>
            <a:ext cx="84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LOGO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10379129" y="6542962"/>
            <a:ext cx="731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n-ea"/>
              </a:rPr>
              <a:t>TEXT</a:t>
            </a:r>
            <a:endParaRPr lang="zh-CN" altLang="en-US" dirty="0" smtClean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4279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1761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28368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440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247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8704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96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5150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074A-BB88-499C-B943-F266D2C94109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DDFB1A-B182-44C2-B360-C2BFCBF3A2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129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xmlns="" val="2638457774"/>
              </p:ext>
            </p:extLst>
          </p:nvPr>
        </p:nvGraphicFramePr>
        <p:xfrm>
          <a:off x="2238544" y="868680"/>
          <a:ext cx="7223760" cy="4613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2933700" y="5683796"/>
            <a:ext cx="6324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i="1" dirty="0">
                <a:solidFill>
                  <a:schemeClr val="bg1"/>
                </a:solidFill>
                <a:latin typeface="+mn-ea"/>
              </a:rPr>
              <a:t>Supporters say that the ease of use of presentation software can save a lot of time for people who otherwise would have used other types of visual aid—hand-drawn or mechanically typeset slides, blackboards or whiteboards, </a:t>
            </a:r>
          </a:p>
        </p:txBody>
      </p:sp>
    </p:spTree>
    <p:extLst>
      <p:ext uri="{BB962C8B-B14F-4D97-AF65-F5344CB8AC3E}">
        <p14:creationId xmlns:p14="http://schemas.microsoft.com/office/powerpoint/2010/main" xmlns="" val="236613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37</Words>
  <Application>Microsoft Office PowerPoint</Application>
  <PresentationFormat>自定义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35</cp:revision>
  <dcterms:created xsi:type="dcterms:W3CDTF">2014-06-30T05:16:20Z</dcterms:created>
  <dcterms:modified xsi:type="dcterms:W3CDTF">2016-03-08T08:21:08Z</dcterms:modified>
</cp:coreProperties>
</file>