
<file path=[Content_Types].xml><?xml version="1.0" encoding="utf-8"?>
<Types xmlns="http://schemas.openxmlformats.org/package/2006/content-types"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5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6.xml" ContentType="application/vnd.openxmlformats-officedocument.presentationml.notesSlide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3" r:id="rId1"/>
  </p:sldMasterIdLst>
  <p:notesMasterIdLst>
    <p:notesMasterId r:id="rId23"/>
  </p:notesMasterIdLst>
  <p:sldIdLst>
    <p:sldId id="474" r:id="rId2"/>
    <p:sldId id="496" r:id="rId3"/>
    <p:sldId id="497" r:id="rId4"/>
    <p:sldId id="477" r:id="rId5"/>
    <p:sldId id="478" r:id="rId6"/>
    <p:sldId id="498" r:id="rId7"/>
    <p:sldId id="481" r:id="rId8"/>
    <p:sldId id="482" r:id="rId9"/>
    <p:sldId id="483" r:id="rId10"/>
    <p:sldId id="499" r:id="rId11"/>
    <p:sldId id="485" r:id="rId12"/>
    <p:sldId id="486" r:id="rId13"/>
    <p:sldId id="487" r:id="rId14"/>
    <p:sldId id="488" r:id="rId15"/>
    <p:sldId id="489" r:id="rId16"/>
    <p:sldId id="500" r:id="rId17"/>
    <p:sldId id="491" r:id="rId18"/>
    <p:sldId id="492" r:id="rId19"/>
    <p:sldId id="493" r:id="rId20"/>
    <p:sldId id="495" r:id="rId21"/>
    <p:sldId id="501" r:id="rId22"/>
  </p:sldIdLst>
  <p:sldSz cx="9144000" cy="5143500" type="screen16x9"/>
  <p:notesSz cx="6858000" cy="9144000"/>
  <p:custDataLst>
    <p:tags r:id="rId2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BC92B"/>
    <a:srgbClr val="F4F8E0"/>
    <a:srgbClr val="FCFDF5"/>
    <a:srgbClr val="4AB8A3"/>
    <a:srgbClr val="F5FB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090" autoAdjust="0"/>
    <p:restoredTop sz="94700" autoAdjust="0"/>
  </p:normalViewPr>
  <p:slideViewPr>
    <p:cSldViewPr>
      <p:cViewPr varScale="1">
        <p:scale>
          <a:sx n="68" d="100"/>
          <a:sy n="68" d="100"/>
        </p:scale>
        <p:origin x="66" y="102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8" d="100"/>
          <a:sy n="88" d="100"/>
        </p:scale>
        <p:origin x="3822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ADD754-F49E-4351-AAFE-19D83F43501C}" type="datetimeFigureOut">
              <a:rPr lang="en-US" smtClean="0"/>
              <a:pPr/>
              <a:t>3/5/2021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8F6036-E835-44CB-A25A-34C755DFD5D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41334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F6036-E835-44CB-A25A-34C755DFD5D4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57382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F6036-E835-44CB-A25A-34C755DFD5D4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75284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F6036-E835-44CB-A25A-34C755DFD5D4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56246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F6036-E835-44CB-A25A-34C755DFD5D4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51560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F6036-E835-44CB-A25A-34C755DFD5D4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09589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F6036-E835-44CB-A25A-34C755DFD5D4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79854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F6036-E835-44CB-A25A-34C755DFD5D4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17984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9139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allOver"/>
      </p:transition>
    </mc:Choice>
    <mc:Fallback xmlns="">
      <p:transition spd="slow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7" t="-1799" r="10886" b="52878"/>
          <a:stretch/>
        </p:blipFill>
        <p:spPr>
          <a:xfrm flipV="1">
            <a:off x="7237249" y="4171950"/>
            <a:ext cx="1906751" cy="971550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222748" y="338825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defTabSz="342900"/>
            <a:r>
              <a:rPr lang="zh-CN" altLang="en-US" sz="1800" dirty="0">
                <a:cs typeface="+mn-ea"/>
                <a:sym typeface="+mn-lt"/>
              </a:rPr>
              <a:t>中医养生之道</a:t>
            </a:r>
          </a:p>
        </p:txBody>
      </p:sp>
      <p:pic>
        <p:nvPicPr>
          <p:cNvPr id="20" name="图片 19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24" t="44492" b="-1"/>
          <a:stretch/>
        </p:blipFill>
        <p:spPr>
          <a:xfrm flipH="1">
            <a:off x="0" y="223711"/>
            <a:ext cx="658062" cy="571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1792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allOver"/>
      </p:transition>
    </mc:Choice>
    <mc:Fallback xmlns="">
      <p:transition spd="slow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7" t="-1799" r="10886" b="52878"/>
          <a:stretch/>
        </p:blipFill>
        <p:spPr>
          <a:xfrm flipV="1">
            <a:off x="7237249" y="4171950"/>
            <a:ext cx="1906751" cy="971550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222748" y="338825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defTabSz="342900"/>
            <a:r>
              <a:rPr lang="zh-CN" altLang="en-US" sz="1800" dirty="0">
                <a:cs typeface="+mn-ea"/>
                <a:sym typeface="+mn-lt"/>
              </a:rPr>
              <a:t>秋天养生特点</a:t>
            </a:r>
          </a:p>
        </p:txBody>
      </p:sp>
      <p:pic>
        <p:nvPicPr>
          <p:cNvPr id="20" name="图片 19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24" t="44492" b="-1"/>
          <a:stretch/>
        </p:blipFill>
        <p:spPr>
          <a:xfrm flipH="1">
            <a:off x="0" y="223711"/>
            <a:ext cx="658062" cy="571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8301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allOver"/>
      </p:transition>
    </mc:Choice>
    <mc:Fallback xmlns="">
      <p:transition spd="slow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7" t="-1799" r="10886" b="52878"/>
          <a:stretch/>
        </p:blipFill>
        <p:spPr>
          <a:xfrm flipV="1">
            <a:off x="7237249" y="4171950"/>
            <a:ext cx="1906751" cy="971550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222748" y="338825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defTabSz="342900"/>
            <a:r>
              <a:rPr lang="zh-CN" altLang="en-US" sz="1800" dirty="0">
                <a:cs typeface="+mn-ea"/>
                <a:sym typeface="+mn-lt"/>
              </a:rPr>
              <a:t>秋天养生要点</a:t>
            </a:r>
          </a:p>
        </p:txBody>
      </p:sp>
      <p:pic>
        <p:nvPicPr>
          <p:cNvPr id="20" name="图片 19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24" t="44492" b="-1"/>
          <a:stretch/>
        </p:blipFill>
        <p:spPr>
          <a:xfrm flipH="1">
            <a:off x="0" y="223711"/>
            <a:ext cx="658062" cy="571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24329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allOver"/>
      </p:transition>
    </mc:Choice>
    <mc:Fallback xmlns="">
      <p:transition spd="slow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7" t="-1799" r="10886" b="52878"/>
          <a:stretch/>
        </p:blipFill>
        <p:spPr>
          <a:xfrm flipV="1">
            <a:off x="7237249" y="4171950"/>
            <a:ext cx="1906751" cy="971550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222748" y="338825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defTabSz="342900"/>
            <a:r>
              <a:rPr lang="zh-CN" altLang="en-US" sz="1800" dirty="0">
                <a:cs typeface="+mn-ea"/>
                <a:sym typeface="+mn-lt"/>
              </a:rPr>
              <a:t>秋天养生饮食</a:t>
            </a:r>
          </a:p>
        </p:txBody>
      </p:sp>
      <p:pic>
        <p:nvPicPr>
          <p:cNvPr id="20" name="图片 19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24" t="44492" b="-1"/>
          <a:stretch/>
        </p:blipFill>
        <p:spPr>
          <a:xfrm flipH="1">
            <a:off x="0" y="223711"/>
            <a:ext cx="658062" cy="571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0378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allOver"/>
      </p:transition>
    </mc:Choice>
    <mc:Fallback xmlns="">
      <p:transition spd="slow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7" t="-1799" r="10886" b="52878"/>
          <a:stretch/>
        </p:blipFill>
        <p:spPr>
          <a:xfrm flipV="1">
            <a:off x="7237249" y="4171950"/>
            <a:ext cx="1906751" cy="97155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24" t="44492" b="-1"/>
          <a:stretch/>
        </p:blipFill>
        <p:spPr>
          <a:xfrm flipH="1">
            <a:off x="0" y="223711"/>
            <a:ext cx="658062" cy="571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6329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allOver"/>
      </p:transition>
    </mc:Choice>
    <mc:Fallback xmlns="">
      <p:transition spd="slow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EB1B6A-AEF1-4ACD-BD61-958570690F55}" type="datetimeFigureOut">
              <a:rPr lang="zh-CN" altLang="en-US" smtClean="0"/>
              <a:t>2021/3/5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6CB991-6BD3-42F2-8A94-1903E94254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05587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716" r:id="rId2"/>
    <p:sldLayoutId id="2147483719" r:id="rId3"/>
    <p:sldLayoutId id="2147483720" r:id="rId4"/>
    <p:sldLayoutId id="2147483721" r:id="rId5"/>
    <p:sldLayoutId id="2147483722" r:id="rId6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allOver"/>
      </p:transition>
    </mc:Choice>
    <mc:Fallback xmlns="">
      <p:transition spd="slow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4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4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3.xml"/><Relationship Id="rId4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3" Type="http://schemas.openxmlformats.org/officeDocument/2006/relationships/tags" Target="../tags/tag5.xml"/><Relationship Id="rId7" Type="http://schemas.openxmlformats.org/officeDocument/2006/relationships/tags" Target="../tags/tag9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1" Type="http://schemas.openxmlformats.org/officeDocument/2006/relationships/image" Target="../media/image12.png"/><Relationship Id="rId5" Type="http://schemas.openxmlformats.org/officeDocument/2006/relationships/tags" Target="../tags/tag7.xml"/><Relationship Id="rId10" Type="http://schemas.openxmlformats.org/officeDocument/2006/relationships/slideLayout" Target="../slideLayouts/slideLayout3.xml"/><Relationship Id="rId4" Type="http://schemas.openxmlformats.org/officeDocument/2006/relationships/tags" Target="../tags/tag6.xml"/><Relationship Id="rId9" Type="http://schemas.openxmlformats.org/officeDocument/2006/relationships/tags" Target="../tags/tag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220654"/>
            <a:ext cx="3054629" cy="410369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0" y="971550"/>
            <a:ext cx="3767016" cy="3840162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B37EAE10-29AD-4651-988C-6A260F6D335C}"/>
              </a:ext>
            </a:extLst>
          </p:cNvPr>
          <p:cNvSpPr txBox="1"/>
          <p:nvPr/>
        </p:nvSpPr>
        <p:spPr>
          <a:xfrm>
            <a:off x="3768551" y="2647950"/>
            <a:ext cx="461665" cy="19812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defTabSz="342900"/>
            <a:r>
              <a:rPr lang="zh-CN" altLang="en-US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劲楷简" panose="00020600040101010101" pitchFamily="18" charset="-122"/>
                <a:ea typeface="汉仪劲楷简" panose="00020600040101010101" pitchFamily="18" charset="-122"/>
                <a:cs typeface="+mn-ea"/>
                <a:sym typeface="+mn-lt"/>
              </a:rPr>
              <a:t>中医保健小常识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0" y="-1"/>
            <a:ext cx="3428999" cy="310597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82526" cy="113376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2724150"/>
            <a:ext cx="1143000" cy="2198078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B37EAE10-29AD-4651-988C-6A260F6D335C}"/>
              </a:ext>
            </a:extLst>
          </p:cNvPr>
          <p:cNvSpPr txBox="1"/>
          <p:nvPr/>
        </p:nvSpPr>
        <p:spPr>
          <a:xfrm>
            <a:off x="4073351" y="2647950"/>
            <a:ext cx="346249" cy="165212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defTabSz="342900"/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汉仪劲楷简" panose="00020600040101010101" pitchFamily="18" charset="-122"/>
                <a:ea typeface="汉仪劲楷简" panose="00020600040101010101" pitchFamily="18" charset="-122"/>
                <a:cs typeface="+mn-ea"/>
                <a:sym typeface="+mn-lt"/>
              </a:rPr>
              <a:t>宣讲：某某  时间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汉仪劲楷简" panose="00020600040101010101" pitchFamily="18" charset="-122"/>
                <a:ea typeface="汉仪劲楷简" panose="00020600040101010101" pitchFamily="18" charset="-122"/>
                <a:cs typeface="+mn-ea"/>
                <a:sym typeface="+mn-lt"/>
              </a:rPr>
              <a:t>:20XX.X</a:t>
            </a:r>
            <a:endParaRPr lang="zh-CN" altLang="en-US" sz="1050" dirty="0">
              <a:solidFill>
                <a:schemeClr val="tx1">
                  <a:lumMod val="85000"/>
                  <a:lumOff val="15000"/>
                </a:schemeClr>
              </a:solidFill>
              <a:latin typeface="汉仪劲楷简" panose="00020600040101010101" pitchFamily="18" charset="-122"/>
              <a:ea typeface="汉仪劲楷简" panose="00020600040101010101" pitchFamily="18" charset="-122"/>
              <a:cs typeface="+mn-ea"/>
              <a:sym typeface="+mn-lt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7" t="-1799" r="10886" b="52878"/>
          <a:stretch/>
        </p:blipFill>
        <p:spPr>
          <a:xfrm flipH="1" flipV="1">
            <a:off x="-7620" y="3790950"/>
            <a:ext cx="2654498" cy="1352550"/>
          </a:xfrm>
          <a:prstGeom prst="rect">
            <a:avLst/>
          </a:prstGeom>
        </p:spPr>
      </p:pic>
      <p:pic>
        <p:nvPicPr>
          <p:cNvPr id="7" name="传统音乐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3389783" y="-98682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9951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12" de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4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0" grpId="0"/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3399" y="-1"/>
            <a:ext cx="4650601" cy="4212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82526" cy="113376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1386253"/>
            <a:ext cx="1828800" cy="351692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7" t="-1799" r="10886" b="52878"/>
          <a:stretch/>
        </p:blipFill>
        <p:spPr>
          <a:xfrm flipH="1" flipV="1">
            <a:off x="-7622" y="2965345"/>
            <a:ext cx="4274821" cy="2178155"/>
          </a:xfrm>
          <a:prstGeom prst="rect">
            <a:avLst/>
          </a:prstGeom>
        </p:spPr>
      </p:pic>
      <p:sp>
        <p:nvSpPr>
          <p:cNvPr id="32" name="文本框 31">
            <a:extLst>
              <a:ext uri="{FF2B5EF4-FFF2-40B4-BE49-F238E27FC236}">
                <a16:creationId xmlns:a16="http://schemas.microsoft.com/office/drawing/2014/main" id="{3166B62E-9511-4377-898C-B6E0F52B7C03}"/>
              </a:ext>
            </a:extLst>
          </p:cNvPr>
          <p:cNvSpPr txBox="1"/>
          <p:nvPr/>
        </p:nvSpPr>
        <p:spPr>
          <a:xfrm>
            <a:off x="3733800" y="972034"/>
            <a:ext cx="738664" cy="3481381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pPr algn="ctr" defTabSz="342900"/>
            <a:r>
              <a:rPr lang="zh-CN" altLang="en-US" sz="3600" dirty="0">
                <a:cs typeface="+mn-ea"/>
                <a:sym typeface="+mn-lt"/>
              </a:rPr>
              <a:t>秋天养生要点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59" t="5692" r="67290" b="46458"/>
          <a:stretch/>
        </p:blipFill>
        <p:spPr>
          <a:xfrm>
            <a:off x="5256532" y="1259881"/>
            <a:ext cx="445405" cy="1535128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F0820A10-CF10-4D84-B365-795E66E77018}"/>
              </a:ext>
            </a:extLst>
          </p:cNvPr>
          <p:cNvSpPr txBox="1"/>
          <p:nvPr/>
        </p:nvSpPr>
        <p:spPr>
          <a:xfrm>
            <a:off x="4646932" y="1278357"/>
            <a:ext cx="692497" cy="172446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 defTabSz="342900"/>
            <a:r>
              <a:rPr lang="zh-CN" altLang="en-US" sz="3300" spc="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第叁章</a:t>
            </a: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EE0BD4EA-52F3-4235-8AA6-2B8B20A4ED45}"/>
              </a:ext>
            </a:extLst>
          </p:cNvPr>
          <p:cNvCxnSpPr>
            <a:cxnSpLocks/>
          </p:cNvCxnSpPr>
          <p:nvPr/>
        </p:nvCxnSpPr>
        <p:spPr>
          <a:xfrm>
            <a:off x="4537166" y="1362075"/>
            <a:ext cx="0" cy="2886075"/>
          </a:xfrm>
          <a:prstGeom prst="line">
            <a:avLst/>
          </a:prstGeom>
          <a:noFill/>
          <a:ln w="6350" cap="flat" cmpd="sng" algn="ctr">
            <a:solidFill>
              <a:schemeClr val="tx1">
                <a:lumMod val="95000"/>
                <a:lumOff val="5000"/>
              </a:schemeClr>
            </a:solidFill>
            <a:prstDash val="solid"/>
            <a:miter lim="800000"/>
          </a:ln>
          <a:effectLst/>
        </p:spPr>
      </p:cxnSp>
      <p:sp>
        <p:nvSpPr>
          <p:cNvPr id="3" name="矩形 2"/>
          <p:cNvSpPr/>
          <p:nvPr/>
        </p:nvSpPr>
        <p:spPr>
          <a:xfrm>
            <a:off x="3048000" y="1386253"/>
            <a:ext cx="738664" cy="286348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knowledge of traditional chinese medicine health care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knowledge of traditional medicine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523391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allOve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de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20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A-文本框 8">
            <a:extLst>
              <a:ext uri="{FF2B5EF4-FFF2-40B4-BE49-F238E27FC236}">
                <a16:creationId xmlns:a16="http://schemas.microsoft.com/office/drawing/2014/main" id="{371BEE40-8D6C-454B-B7DF-6BAC8BDB7A6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990600" y="1200150"/>
            <a:ext cx="1569660" cy="36576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defTabSz="342900">
              <a:lnSpc>
                <a:spcPct val="150000"/>
              </a:lnSpc>
            </a:pPr>
            <a:r>
              <a:rPr lang="zh-CN" altLang="en-US" sz="1200" dirty="0">
                <a:solidFill>
                  <a:prstClr val="black"/>
                </a:solidFill>
                <a:latin typeface="+mn-ea"/>
                <a:cs typeface="+mn-ea"/>
                <a:sym typeface="+mn-lt"/>
              </a:rPr>
              <a:t> 秋季膳食要以滋阴润肺为基本原则。年老胃弱者，可采用晨起食粥法以益胃生津，如百合莲子粥、银耳冰糖糯米粥、杏仁川贝糯米粥、黑芝麻粥等。此外，还应多吃一些酸味果蔬，少吃辛辣刺激食品，这对护肝益肺是大有好处的。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6E45D5F-DF06-4EC8-9E83-85310192717A}"/>
              </a:ext>
            </a:extLst>
          </p:cNvPr>
          <p:cNvSpPr txBox="1"/>
          <p:nvPr/>
        </p:nvSpPr>
        <p:spPr>
          <a:xfrm>
            <a:off x="2769513" y="1276350"/>
            <a:ext cx="430887" cy="1270706"/>
          </a:xfrm>
          <a:prstGeom prst="rect">
            <a:avLst/>
          </a:prstGeom>
          <a:solidFill>
            <a:schemeClr val="accent1"/>
          </a:solidFill>
        </p:spPr>
        <p:txBody>
          <a:bodyPr vert="eaVert" wrap="square" rtlCol="0">
            <a:spAutoFit/>
          </a:bodyPr>
          <a:lstStyle/>
          <a:p>
            <a:pPr algn="ctr" defTabSz="342900"/>
            <a:r>
              <a:rPr lang="zh-CN" altLang="en-US" sz="16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健康饮食</a:t>
            </a:r>
          </a:p>
        </p:txBody>
      </p:sp>
      <p:sp>
        <p:nvSpPr>
          <p:cNvPr id="17" name="PA-文本框 8">
            <a:extLst>
              <a:ext uri="{FF2B5EF4-FFF2-40B4-BE49-F238E27FC236}">
                <a16:creationId xmlns:a16="http://schemas.microsoft.com/office/drawing/2014/main" id="{371BEE40-8D6C-454B-B7DF-6BAC8BDB7A66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415944" y="1245304"/>
            <a:ext cx="1846659" cy="35362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defTabSz="342900">
              <a:lnSpc>
                <a:spcPct val="150000"/>
              </a:lnSpc>
            </a:pPr>
            <a:r>
              <a:rPr lang="zh-CN" altLang="en-US" sz="1200" dirty="0">
                <a:solidFill>
                  <a:prstClr val="black"/>
                </a:solidFill>
                <a:latin typeface="+mn-ea"/>
                <a:cs typeface="+mn-ea"/>
                <a:sym typeface="+mn-lt"/>
              </a:rPr>
              <a:t> 立秋之后应尽量少吃寒凉食物或生食大量瓜果，尤其是脾胃虚寒者更应谨慎。夏秋之交，调理脾胃应侧重于清热、健脾，少食多餐，多吃熟、温软开胃，易消化食物。少吃辛辣刺激油腻类食物，秋季调理一定要注意清泄胃中之火，以使体内的湿热之邪从小便排出，待胃火退后再进补。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A6E45D5F-DF06-4EC8-9E83-85310192717A}"/>
              </a:ext>
            </a:extLst>
          </p:cNvPr>
          <p:cNvSpPr txBox="1"/>
          <p:nvPr/>
        </p:nvSpPr>
        <p:spPr>
          <a:xfrm>
            <a:off x="5284113" y="1269999"/>
            <a:ext cx="430887" cy="1270706"/>
          </a:xfrm>
          <a:prstGeom prst="rect">
            <a:avLst/>
          </a:prstGeom>
          <a:solidFill>
            <a:schemeClr val="accent2"/>
          </a:solidFill>
        </p:spPr>
        <p:txBody>
          <a:bodyPr vert="eaVert" wrap="square" rtlCol="0">
            <a:spAutoFit/>
          </a:bodyPr>
          <a:lstStyle/>
          <a:p>
            <a:pPr algn="ctr" defTabSz="342900"/>
            <a:r>
              <a:rPr lang="zh-CN" altLang="en-US" sz="16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调理脾胃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248629" y="1267179"/>
            <a:ext cx="3590571" cy="3590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2184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 animBg="1"/>
      <p:bldP spid="17" grpId="0"/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A-文本框 8">
            <a:extLst>
              <a:ext uri="{FF2B5EF4-FFF2-40B4-BE49-F238E27FC236}">
                <a16:creationId xmlns:a16="http://schemas.microsoft.com/office/drawing/2014/main" id="{371BEE40-8D6C-454B-B7DF-6BAC8BDB7A6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38200" y="1200150"/>
            <a:ext cx="1569660" cy="3263526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pPr defTabSz="342900">
              <a:lnSpc>
                <a:spcPct val="150000"/>
              </a:lnSpc>
            </a:pPr>
            <a:r>
              <a:rPr lang="zh-CN" altLang="en-US" sz="1200" dirty="0">
                <a:solidFill>
                  <a:prstClr val="black"/>
                </a:solidFill>
                <a:latin typeface="+mn-ea"/>
                <a:cs typeface="+mn-ea"/>
                <a:sym typeface="+mn-lt"/>
              </a:rPr>
              <a:t> 俗语说的好“春困秋乏”。秋乏，是补偿夏季人体超常消耗的保护性反应，常表现为倦怠乏力、精神不振等。防秋乏的最好办法就是适当地进行体育锻炼，但要注意循序渐进</a:t>
            </a:r>
            <a:r>
              <a:rPr lang="en-US" altLang="zh-CN" sz="1200" dirty="0">
                <a:solidFill>
                  <a:prstClr val="black"/>
                </a:solidFill>
                <a:latin typeface="+mn-ea"/>
                <a:cs typeface="+mn-ea"/>
                <a:sym typeface="+mn-lt"/>
              </a:rPr>
              <a:t>;</a:t>
            </a:r>
            <a:r>
              <a:rPr lang="zh-CN" altLang="en-US" sz="1200" dirty="0">
                <a:solidFill>
                  <a:prstClr val="black"/>
                </a:solidFill>
                <a:latin typeface="+mn-ea"/>
                <a:cs typeface="+mn-ea"/>
                <a:sym typeface="+mn-lt"/>
              </a:rPr>
              <a:t>保持充足的睡眠，亦可防秋乏。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A6E45D5F-DF06-4EC8-9E83-85310192717A}"/>
              </a:ext>
            </a:extLst>
          </p:cNvPr>
          <p:cNvSpPr txBox="1"/>
          <p:nvPr/>
        </p:nvSpPr>
        <p:spPr>
          <a:xfrm>
            <a:off x="2434173" y="1276350"/>
            <a:ext cx="430887" cy="3124200"/>
          </a:xfrm>
          <a:prstGeom prst="rect">
            <a:avLst/>
          </a:prstGeom>
          <a:solidFill>
            <a:schemeClr val="accent2"/>
          </a:solidFill>
        </p:spPr>
        <p:txBody>
          <a:bodyPr vert="eaVert" wrap="square" rtlCol="0">
            <a:spAutoFit/>
          </a:bodyPr>
          <a:lstStyle/>
          <a:p>
            <a:pPr algn="ctr" defTabSz="342900"/>
            <a:r>
              <a:rPr lang="zh-CN" altLang="en-US" sz="16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预防秋乏</a:t>
            </a:r>
          </a:p>
        </p:txBody>
      </p:sp>
      <p:sp>
        <p:nvSpPr>
          <p:cNvPr id="38" name="PA-文本框 8">
            <a:extLst>
              <a:ext uri="{FF2B5EF4-FFF2-40B4-BE49-F238E27FC236}">
                <a16:creationId xmlns:a16="http://schemas.microsoft.com/office/drawing/2014/main" id="{371BEE40-8D6C-454B-B7DF-6BAC8BDB7A66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455313" y="1245305"/>
            <a:ext cx="1569660" cy="3155246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pPr defTabSz="342900">
              <a:lnSpc>
                <a:spcPct val="150000"/>
              </a:lnSpc>
            </a:pPr>
            <a:r>
              <a:rPr lang="zh-CN" altLang="en-US" sz="1200" dirty="0">
                <a:solidFill>
                  <a:prstClr val="black"/>
                </a:solidFill>
                <a:latin typeface="+mn-ea"/>
                <a:cs typeface="+mn-ea"/>
                <a:sym typeface="+mn-lt"/>
              </a:rPr>
              <a:t> 秋天雨水较少，天气干爽，人体容易虚火上延出现“秋燥”，中医认为，燥易伤肺，秋气与人体的肺脏相通，肺气太强，容易导致身体的津液不足，出现诸如津亏液少的“干燥症”比如皮肤干燥，多有咳嗽。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A6E45D5F-DF06-4EC8-9E83-85310192717A}"/>
              </a:ext>
            </a:extLst>
          </p:cNvPr>
          <p:cNvSpPr txBox="1"/>
          <p:nvPr/>
        </p:nvSpPr>
        <p:spPr>
          <a:xfrm>
            <a:off x="4979313" y="1269999"/>
            <a:ext cx="430887" cy="3124200"/>
          </a:xfrm>
          <a:prstGeom prst="rect">
            <a:avLst/>
          </a:prstGeom>
          <a:solidFill>
            <a:schemeClr val="accent1"/>
          </a:solidFill>
        </p:spPr>
        <p:txBody>
          <a:bodyPr vert="eaVert" wrap="square" rtlCol="0">
            <a:spAutoFit/>
          </a:bodyPr>
          <a:lstStyle/>
          <a:p>
            <a:pPr algn="ctr" defTabSz="342900"/>
            <a:r>
              <a:rPr lang="zh-CN" altLang="en-US" sz="16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预防秋燥</a:t>
            </a:r>
          </a:p>
        </p:txBody>
      </p:sp>
      <p:sp>
        <p:nvSpPr>
          <p:cNvPr id="40" name="PA-文本框 8">
            <a:extLst>
              <a:ext uri="{FF2B5EF4-FFF2-40B4-BE49-F238E27FC236}">
                <a16:creationId xmlns:a16="http://schemas.microsoft.com/office/drawing/2014/main" id="{371BEE40-8D6C-454B-B7DF-6BAC8BDB7A66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5821740" y="1245304"/>
            <a:ext cx="1569660" cy="3155246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pPr defTabSz="342900">
              <a:lnSpc>
                <a:spcPct val="150000"/>
              </a:lnSpc>
            </a:pPr>
            <a:r>
              <a:rPr lang="zh-CN" altLang="en-US" sz="1200" dirty="0">
                <a:solidFill>
                  <a:prstClr val="black"/>
                </a:solidFill>
                <a:latin typeface="+mn-ea"/>
                <a:cs typeface="+mn-ea"/>
                <a:sym typeface="+mn-lt"/>
              </a:rPr>
              <a:t> 秋季感冒增多，预防感冒，首先要根据气温变化适当增减衣服，尤其是老年人更要注意其次室内的空调温度不要过低，一般在</a:t>
            </a:r>
            <a:r>
              <a:rPr lang="en-US" altLang="zh-CN" sz="1200" dirty="0">
                <a:solidFill>
                  <a:prstClr val="black"/>
                </a:solidFill>
                <a:latin typeface="+mn-ea"/>
                <a:cs typeface="+mn-ea"/>
                <a:sym typeface="+mn-lt"/>
              </a:rPr>
              <a:t>25℃</a:t>
            </a:r>
            <a:r>
              <a:rPr lang="zh-CN" altLang="en-US" sz="1200" dirty="0">
                <a:solidFill>
                  <a:prstClr val="black"/>
                </a:solidFill>
                <a:latin typeface="+mn-ea"/>
                <a:cs typeface="+mn-ea"/>
                <a:sym typeface="+mn-lt"/>
              </a:rPr>
              <a:t>～</a:t>
            </a:r>
            <a:r>
              <a:rPr lang="en-US" altLang="zh-CN" sz="1200" dirty="0">
                <a:solidFill>
                  <a:prstClr val="black"/>
                </a:solidFill>
                <a:latin typeface="+mn-ea"/>
                <a:cs typeface="+mn-ea"/>
                <a:sym typeface="+mn-lt"/>
              </a:rPr>
              <a:t>27℃</a:t>
            </a:r>
            <a:r>
              <a:rPr lang="zh-CN" altLang="en-US" sz="1200" dirty="0">
                <a:solidFill>
                  <a:prstClr val="black"/>
                </a:solidFill>
                <a:latin typeface="+mn-ea"/>
                <a:cs typeface="+mn-ea"/>
                <a:sym typeface="+mn-lt"/>
              </a:rPr>
              <a:t>最好。秋季是疾病的高发期，遇到疾病一定要及时就医以免耽误病情。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A6E45D5F-DF06-4EC8-9E83-85310192717A}"/>
              </a:ext>
            </a:extLst>
          </p:cNvPr>
          <p:cNvSpPr txBox="1"/>
          <p:nvPr/>
        </p:nvSpPr>
        <p:spPr>
          <a:xfrm>
            <a:off x="7410172" y="1301044"/>
            <a:ext cx="430887" cy="3124200"/>
          </a:xfrm>
          <a:prstGeom prst="rect">
            <a:avLst/>
          </a:prstGeom>
          <a:solidFill>
            <a:schemeClr val="accent2"/>
          </a:solidFill>
        </p:spPr>
        <p:txBody>
          <a:bodyPr vert="eaVert" wrap="square" rtlCol="0">
            <a:spAutoFit/>
          </a:bodyPr>
          <a:lstStyle/>
          <a:p>
            <a:pPr algn="ctr" defTabSz="342900"/>
            <a:r>
              <a:rPr lang="zh-CN" altLang="en-US" sz="16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预防感冒</a:t>
            </a:r>
          </a:p>
        </p:txBody>
      </p:sp>
    </p:spTree>
    <p:extLst>
      <p:ext uri="{BB962C8B-B14F-4D97-AF65-F5344CB8AC3E}">
        <p14:creationId xmlns:p14="http://schemas.microsoft.com/office/powerpoint/2010/main" val="186116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1" grpId="0" animBg="1"/>
      <p:bldP spid="38" grpId="0"/>
      <p:bldP spid="39" grpId="0" animBg="1"/>
      <p:bldP spid="40" grpId="0"/>
      <p:bldP spid="4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867400" y="977519"/>
            <a:ext cx="1828800" cy="3645493"/>
            <a:chOff x="5674197" y="937796"/>
            <a:chExt cx="1828800" cy="3645493"/>
          </a:xfrm>
        </p:grpSpPr>
        <p:sp>
          <p:nvSpPr>
            <p:cNvPr id="20" name="PA-文本框 8">
              <a:extLst>
                <a:ext uri="{FF2B5EF4-FFF2-40B4-BE49-F238E27FC236}">
                  <a16:creationId xmlns:a16="http://schemas.microsoft.com/office/drawing/2014/main" id="{371BEE40-8D6C-454B-B7DF-6BAC8BDB7A66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5791200" y="1397704"/>
              <a:ext cx="1569660" cy="3155246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square" rtlCol="0">
              <a:spAutoFit/>
            </a:bodyPr>
            <a:lstStyle/>
            <a:p>
              <a:pPr defTabSz="342900">
                <a:lnSpc>
                  <a:spcPct val="150000"/>
                </a:lnSpc>
              </a:pPr>
              <a:r>
                <a:rPr lang="zh-CN" altLang="en-US" sz="1200" dirty="0">
                  <a:solidFill>
                    <a:prstClr val="black"/>
                  </a:solidFill>
                  <a:latin typeface="+mn-ea"/>
                  <a:cs typeface="+mn-ea"/>
                  <a:sym typeface="+mn-lt"/>
                </a:rPr>
                <a:t>夏令大量食瓜果虽然不至于造成脾胃疫患，却已使肠胃抗病力有所下降，入秋后再大量食瓜果，势必更助湿邪损伤脾阳，脾阳不振不能运化水湿，腹泻、下痢、便溏等急慢性胃肠道疾病就随之发生。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A6E45D5F-DF06-4EC8-9E83-85310192717A}"/>
                </a:ext>
              </a:extLst>
            </p:cNvPr>
            <p:cNvSpPr txBox="1"/>
            <p:nvPr/>
          </p:nvSpPr>
          <p:spPr>
            <a:xfrm>
              <a:off x="5674197" y="937796"/>
              <a:ext cx="1828800" cy="338554"/>
            </a:xfrm>
            <a:prstGeom prst="rect">
              <a:avLst/>
            </a:prstGeom>
            <a:solidFill>
              <a:schemeClr val="accent2"/>
            </a:solidFill>
          </p:spPr>
          <p:txBody>
            <a:bodyPr vert="horz" wrap="square" rtlCol="0">
              <a:spAutoFit/>
            </a:bodyPr>
            <a:lstStyle/>
            <a:p>
              <a:pPr algn="ctr" defTabSz="342900"/>
              <a:r>
                <a:rPr lang="zh-CN" altLang="en-US" sz="160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慎食瓜果</a:t>
              </a:r>
            </a:p>
          </p:txBody>
        </p:sp>
        <p:sp>
          <p:nvSpPr>
            <p:cNvPr id="2" name="矩形 1"/>
            <p:cNvSpPr/>
            <p:nvPr/>
          </p:nvSpPr>
          <p:spPr>
            <a:xfrm>
              <a:off x="5674197" y="1332089"/>
              <a:ext cx="1821625" cy="3251200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352800" y="977519"/>
            <a:ext cx="1828800" cy="3645493"/>
            <a:chOff x="5674197" y="937796"/>
            <a:chExt cx="1828800" cy="3645493"/>
          </a:xfrm>
        </p:grpSpPr>
        <p:sp>
          <p:nvSpPr>
            <p:cNvPr id="29" name="PA-文本框 8">
              <a:extLst>
                <a:ext uri="{FF2B5EF4-FFF2-40B4-BE49-F238E27FC236}">
                  <a16:creationId xmlns:a16="http://schemas.microsoft.com/office/drawing/2014/main" id="{371BEE40-8D6C-454B-B7DF-6BAC8BDB7A66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5791200" y="1397704"/>
              <a:ext cx="1569660" cy="3155246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square" rtlCol="0">
              <a:spAutoFit/>
            </a:bodyPr>
            <a:lstStyle/>
            <a:p>
              <a:pPr defTabSz="342900">
                <a:lnSpc>
                  <a:spcPct val="150000"/>
                </a:lnSpc>
              </a:pPr>
              <a:r>
                <a:rPr lang="zh-CN" altLang="en-US" sz="1200" dirty="0">
                  <a:solidFill>
                    <a:prstClr val="black"/>
                  </a:solidFill>
                  <a:latin typeface="+mn-ea"/>
                  <a:cs typeface="+mn-ea"/>
                  <a:sym typeface="+mn-lt"/>
                </a:rPr>
                <a:t>秋天气候渐冷，衣服不可一下增加过多，有意让机体冻一冻，经受一些寒凉之气的锻炼，这也是增强机体对冬季寒冷气候的适应能力的重要方法。金秋时节天高气爽，是运动锻炼的好时期，尤其应重视耐寒锻炼。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A6E45D5F-DF06-4EC8-9E83-85310192717A}"/>
                </a:ext>
              </a:extLst>
            </p:cNvPr>
            <p:cNvSpPr txBox="1"/>
            <p:nvPr/>
          </p:nvSpPr>
          <p:spPr>
            <a:xfrm>
              <a:off x="5674197" y="937796"/>
              <a:ext cx="1828800" cy="338554"/>
            </a:xfrm>
            <a:prstGeom prst="rect">
              <a:avLst/>
            </a:prstGeom>
            <a:solidFill>
              <a:schemeClr val="accent1"/>
            </a:solidFill>
          </p:spPr>
          <p:txBody>
            <a:bodyPr vert="horz" wrap="square" rtlCol="0">
              <a:spAutoFit/>
            </a:bodyPr>
            <a:lstStyle/>
            <a:p>
              <a:pPr algn="ctr" defTabSz="342900"/>
              <a:r>
                <a:rPr lang="zh-CN" altLang="en-US" sz="160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加强锻炼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5674197" y="1332089"/>
              <a:ext cx="1821625" cy="3251200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838200" y="977519"/>
            <a:ext cx="1828800" cy="3645493"/>
            <a:chOff x="5674197" y="937796"/>
            <a:chExt cx="1828800" cy="3645493"/>
          </a:xfrm>
        </p:grpSpPr>
        <p:sp>
          <p:nvSpPr>
            <p:cNvPr id="33" name="PA-文本框 8">
              <a:extLst>
                <a:ext uri="{FF2B5EF4-FFF2-40B4-BE49-F238E27FC236}">
                  <a16:creationId xmlns:a16="http://schemas.microsoft.com/office/drawing/2014/main" id="{371BEE40-8D6C-454B-B7DF-6BAC8BDB7A66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5981735" y="1397704"/>
              <a:ext cx="1292662" cy="3155246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square" rtlCol="0">
              <a:spAutoFit/>
            </a:bodyPr>
            <a:lstStyle/>
            <a:p>
              <a:pPr defTabSz="342900">
                <a:lnSpc>
                  <a:spcPct val="150000"/>
                </a:lnSpc>
              </a:pPr>
              <a:r>
                <a:rPr lang="zh-CN" altLang="en-US" sz="1200" dirty="0">
                  <a:solidFill>
                    <a:prstClr val="black"/>
                  </a:solidFill>
                  <a:latin typeface="+mn-ea"/>
                  <a:cs typeface="+mn-ea"/>
                  <a:sym typeface="+mn-lt"/>
                </a:rPr>
                <a:t>早睡以顺应阴精的收藏，早起以舒达阳气。近代研究表明，秋天适当早起，可减少血栓形成的机会；起床前适当多躺几分钟，舒展活动一下全身，对预防血栓形成也有重要意义。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A6E45D5F-DF06-4EC8-9E83-85310192717A}"/>
                </a:ext>
              </a:extLst>
            </p:cNvPr>
            <p:cNvSpPr txBox="1"/>
            <p:nvPr/>
          </p:nvSpPr>
          <p:spPr>
            <a:xfrm>
              <a:off x="5674197" y="937796"/>
              <a:ext cx="1828800" cy="338554"/>
            </a:xfrm>
            <a:prstGeom prst="rect">
              <a:avLst/>
            </a:prstGeom>
            <a:solidFill>
              <a:schemeClr val="accent2"/>
            </a:solidFill>
          </p:spPr>
          <p:txBody>
            <a:bodyPr vert="horz" wrap="square" rtlCol="0">
              <a:spAutoFit/>
            </a:bodyPr>
            <a:lstStyle/>
            <a:p>
              <a:pPr algn="ctr" defTabSz="342900"/>
              <a:r>
                <a:rPr lang="zh-CN" altLang="en-US" sz="160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早起早睡</a:t>
              </a:r>
            </a:p>
          </p:txBody>
        </p:sp>
        <p:sp>
          <p:nvSpPr>
            <p:cNvPr id="35" name="矩形 34"/>
            <p:cNvSpPr/>
            <p:nvPr/>
          </p:nvSpPr>
          <p:spPr>
            <a:xfrm>
              <a:off x="5674197" y="1332089"/>
              <a:ext cx="1821625" cy="3251200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357078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A-文本框 11">
            <a:extLst>
              <a:ext uri="{FF2B5EF4-FFF2-40B4-BE49-F238E27FC236}">
                <a16:creationId xmlns:a16="http://schemas.microsoft.com/office/drawing/2014/main" id="{59DEA2C9-340F-46AB-8327-7A59329A306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33400" y="1352550"/>
            <a:ext cx="4062651" cy="306342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defTabSz="342900">
              <a:lnSpc>
                <a:spcPct val="150000"/>
              </a:lnSpc>
            </a:pPr>
            <a:r>
              <a:rPr lang="zh-CN" altLang="en-US" sz="1400" dirty="0">
                <a:solidFill>
                  <a:prstClr val="black"/>
                </a:solidFill>
                <a:cs typeface="+mn-ea"/>
                <a:sym typeface="+mn-lt"/>
              </a:rPr>
              <a:t>常言道：“秋季进补，冬令打虎”，但进补时要注意不要无病进补和虚实不分滥补。中医治疗原则是虚者补之，虚症病人不宜用补药。虚病又有阴虚、阳虚、气虚、血虚之分；对症服药能补益身体，否则适得其反。还要注意进补适量，忌以药代食，提倡食补。秋季食补以滋阴润燥为主，如乌骨鸡、猪肺、龟肉、燕窝、银耳、蜂蜜、芝麻、核桃、藕、秋梨等。这些食物与中药配伍，则功效更佳。</a:t>
            </a:r>
          </a:p>
          <a:p>
            <a:pPr defTabSz="342900">
              <a:lnSpc>
                <a:spcPct val="150000"/>
              </a:lnSpc>
            </a:pPr>
            <a:endParaRPr lang="zh-CN" altLang="en-US" sz="1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5" name="PA-文本框 14">
            <a:extLst>
              <a:ext uri="{FF2B5EF4-FFF2-40B4-BE49-F238E27FC236}">
                <a16:creationId xmlns:a16="http://schemas.microsoft.com/office/drawing/2014/main" id="{92E2D491-16D5-4986-98A8-06AC67039F81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572000" y="1200150"/>
            <a:ext cx="553998" cy="19812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 defTabSz="342900"/>
            <a:r>
              <a:rPr lang="zh-CN" altLang="en-US" sz="2400" b="1" spc="600" dirty="0">
                <a:solidFill>
                  <a:prstClr val="black"/>
                </a:solidFill>
                <a:cs typeface="+mn-ea"/>
                <a:sym typeface="+mn-lt"/>
              </a:rPr>
              <a:t>适时进补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724400" y="1123950"/>
            <a:ext cx="3733800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4439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id="{62705C8A-F599-4B1A-AA9C-70368F8C90F8}"/>
              </a:ext>
            </a:extLst>
          </p:cNvPr>
          <p:cNvSpPr txBox="1"/>
          <p:nvPr/>
        </p:nvSpPr>
        <p:spPr>
          <a:xfrm>
            <a:off x="4723924" y="1137355"/>
            <a:ext cx="3200876" cy="34290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defTabSz="342900">
              <a:lnSpc>
                <a:spcPct val="200000"/>
              </a:lnSpc>
            </a:pPr>
            <a:r>
              <a:rPr lang="zh-CN" altLang="en-US" sz="1400" dirty="0">
                <a:solidFill>
                  <a:prstClr val="black"/>
                </a:solidFill>
                <a:cs typeface="+mn-ea"/>
                <a:sym typeface="+mn-lt"/>
              </a:rPr>
              <a:t>秋季天气干燥，秋季养生要注意养阴。秋天养阴，第一，要多喝水，以补充夏季丢失的水分。第二，多接地气，秋季我们要多走进大自然的怀抱，漫步田野、公园，这都有助于养阴。第三，避免大汗淋漓。汗出过多会损人体之“阴”，因此，秋季锻炼要适度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811" y="666750"/>
            <a:ext cx="4164189" cy="4164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4687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3399" y="-1"/>
            <a:ext cx="4650601" cy="4212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82526" cy="113376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1386253"/>
            <a:ext cx="1828800" cy="351692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7" t="-1799" r="10886" b="52878"/>
          <a:stretch/>
        </p:blipFill>
        <p:spPr>
          <a:xfrm flipH="1" flipV="1">
            <a:off x="-7622" y="2965345"/>
            <a:ext cx="4274821" cy="2178155"/>
          </a:xfrm>
          <a:prstGeom prst="rect">
            <a:avLst/>
          </a:prstGeom>
        </p:spPr>
      </p:pic>
      <p:sp>
        <p:nvSpPr>
          <p:cNvPr id="32" name="文本框 31">
            <a:extLst>
              <a:ext uri="{FF2B5EF4-FFF2-40B4-BE49-F238E27FC236}">
                <a16:creationId xmlns:a16="http://schemas.microsoft.com/office/drawing/2014/main" id="{3166B62E-9511-4377-898C-B6E0F52B7C03}"/>
              </a:ext>
            </a:extLst>
          </p:cNvPr>
          <p:cNvSpPr txBox="1"/>
          <p:nvPr/>
        </p:nvSpPr>
        <p:spPr>
          <a:xfrm>
            <a:off x="3733800" y="972034"/>
            <a:ext cx="738664" cy="3481381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pPr algn="ctr" defTabSz="342900"/>
            <a:r>
              <a:rPr lang="zh-CN" altLang="en-US" sz="3600" dirty="0">
                <a:cs typeface="+mn-ea"/>
                <a:sym typeface="+mn-lt"/>
              </a:rPr>
              <a:t>秋天养生饮食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59" t="5692" r="67290" b="46458"/>
          <a:stretch/>
        </p:blipFill>
        <p:spPr>
          <a:xfrm>
            <a:off x="5256532" y="1259881"/>
            <a:ext cx="445405" cy="1535128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F0820A10-CF10-4D84-B365-795E66E77018}"/>
              </a:ext>
            </a:extLst>
          </p:cNvPr>
          <p:cNvSpPr txBox="1"/>
          <p:nvPr/>
        </p:nvSpPr>
        <p:spPr>
          <a:xfrm>
            <a:off x="4646932" y="1278357"/>
            <a:ext cx="692497" cy="172446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 defTabSz="342900"/>
            <a:r>
              <a:rPr lang="zh-CN" altLang="en-US" sz="3300" spc="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第肆章</a:t>
            </a: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EE0BD4EA-52F3-4235-8AA6-2B8B20A4ED45}"/>
              </a:ext>
            </a:extLst>
          </p:cNvPr>
          <p:cNvCxnSpPr>
            <a:cxnSpLocks/>
          </p:cNvCxnSpPr>
          <p:nvPr/>
        </p:nvCxnSpPr>
        <p:spPr>
          <a:xfrm>
            <a:off x="4537166" y="1362075"/>
            <a:ext cx="0" cy="2886075"/>
          </a:xfrm>
          <a:prstGeom prst="line">
            <a:avLst/>
          </a:prstGeom>
          <a:noFill/>
          <a:ln w="6350" cap="flat" cmpd="sng" algn="ctr">
            <a:solidFill>
              <a:schemeClr val="tx1">
                <a:lumMod val="95000"/>
                <a:lumOff val="5000"/>
              </a:schemeClr>
            </a:solidFill>
            <a:prstDash val="solid"/>
            <a:miter lim="800000"/>
          </a:ln>
          <a:effectLst/>
        </p:spPr>
      </p:cxnSp>
      <p:sp>
        <p:nvSpPr>
          <p:cNvPr id="3" name="矩形 2"/>
          <p:cNvSpPr/>
          <p:nvPr/>
        </p:nvSpPr>
        <p:spPr>
          <a:xfrm>
            <a:off x="3048000" y="1386253"/>
            <a:ext cx="738664" cy="286348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knowledge of traditional chinese medicine health care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knowledge of traditional medicine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68649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allOve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de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20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914400" y="1123950"/>
            <a:ext cx="1650127" cy="3429000"/>
            <a:chOff x="940673" y="1123950"/>
            <a:chExt cx="1650127" cy="3429000"/>
          </a:xfrm>
        </p:grpSpPr>
        <p:sp>
          <p:nvSpPr>
            <p:cNvPr id="12" name="PA-文本框 11">
              <a:extLst>
                <a:ext uri="{FF2B5EF4-FFF2-40B4-BE49-F238E27FC236}">
                  <a16:creationId xmlns:a16="http://schemas.microsoft.com/office/drawing/2014/main" id="{B7531AA4-D070-402A-B1A7-03E4B7BC63A7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1066801" y="1276350"/>
              <a:ext cx="1477328" cy="32004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defTabSz="342900">
                <a:lnSpc>
                  <a:spcPct val="15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cs typeface="+mn-ea"/>
                  <a:sym typeface="+mn-lt"/>
                </a:rPr>
                <a:t>秋季饮食调养应遵循“养阴防燥”的原则，饮食宜养阴，滋润多汁秋气内应肺肺是人体重要的呼吸器官，是人体真气之源，肺气的盛衰关系到寿命的长短。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940673" y="1123950"/>
              <a:ext cx="1650127" cy="3429000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793127" y="1123950"/>
            <a:ext cx="3250327" cy="3429000"/>
            <a:chOff x="940673" y="1123950"/>
            <a:chExt cx="1650127" cy="3429000"/>
          </a:xfrm>
        </p:grpSpPr>
        <p:sp>
          <p:nvSpPr>
            <p:cNvPr id="24" name="PA-文本框 11">
              <a:extLst>
                <a:ext uri="{FF2B5EF4-FFF2-40B4-BE49-F238E27FC236}">
                  <a16:creationId xmlns:a16="http://schemas.microsoft.com/office/drawing/2014/main" id="{B7531AA4-D070-402A-B1A7-03E4B7BC63A7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973796" y="1276350"/>
              <a:ext cx="1570333" cy="32004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defTabSz="342900">
                <a:lnSpc>
                  <a:spcPct val="15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cs typeface="+mn-ea"/>
                  <a:sym typeface="+mn-lt"/>
                </a:rPr>
                <a:t>秋季气候干燥，很容易伤及肺阴，使人患鼻干喉痛、咳嗽胸痛等呼吸疾病，所以饮食应注意养肺。要多吃些滋阴润燥的食物，如银耳、甘蔗、燕窝、梨、芝麻、、橄榄。多食芝麻、核桃、糯米、蜂蜜、甘蔗等，可以起到滋阴润肺养血的作用。此外还可适当食用一些药膳，如：参麦团鱼、蜂蜜蒸百合、橄榄酸梅汤等。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940673" y="1123950"/>
              <a:ext cx="1650127" cy="3429000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6" name="图片 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3927" y="981075"/>
            <a:ext cx="3714750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6250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prestig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A-文本框 8">
            <a:extLst>
              <a:ext uri="{FF2B5EF4-FFF2-40B4-BE49-F238E27FC236}">
                <a16:creationId xmlns:a16="http://schemas.microsoft.com/office/drawing/2014/main" id="{371BEE40-8D6C-454B-B7DF-6BAC8BDB7A6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667000" y="1220610"/>
            <a:ext cx="2123658" cy="3155246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pPr defTabSz="342900">
              <a:lnSpc>
                <a:spcPct val="150000"/>
              </a:lnSpc>
            </a:pPr>
            <a:r>
              <a:rPr lang="zh-CN" altLang="en-US" sz="1200" dirty="0">
                <a:solidFill>
                  <a:prstClr val="black"/>
                </a:solidFill>
                <a:latin typeface="+mn-ea"/>
                <a:cs typeface="+mn-ea"/>
                <a:sym typeface="+mn-lt"/>
              </a:rPr>
              <a:t>培土生金法：参苓白术散（虚则补其母）；</a:t>
            </a:r>
          </a:p>
          <a:p>
            <a:pPr defTabSz="342900">
              <a:lnSpc>
                <a:spcPct val="150000"/>
              </a:lnSpc>
            </a:pPr>
            <a:r>
              <a:rPr lang="zh-CN" altLang="en-US" sz="1200" dirty="0">
                <a:solidFill>
                  <a:prstClr val="black"/>
                </a:solidFill>
                <a:latin typeface="+mn-ea"/>
                <a:cs typeface="+mn-ea"/>
                <a:sym typeface="+mn-lt"/>
              </a:rPr>
              <a:t>多吃白梨、白萝卜、百合、莲藕、银耳等白色食物；多饮汤水：秋季空气干燥，把进补的物品制成汤水服用比较适宜。一般人宜用食补，即选择新鲜的白菜、萝卜、莲藕等加入鱼、肉等做成汤，如花生鸡爪汤、莲藕牛肉汤、菠菜猪肝汤、萝卜排骨汤等。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6E45D5F-DF06-4EC8-9E83-85310192717A}"/>
              </a:ext>
            </a:extLst>
          </p:cNvPr>
          <p:cNvSpPr txBox="1"/>
          <p:nvPr/>
        </p:nvSpPr>
        <p:spPr>
          <a:xfrm>
            <a:off x="4903113" y="1276350"/>
            <a:ext cx="430887" cy="1981200"/>
          </a:xfrm>
          <a:prstGeom prst="rect">
            <a:avLst/>
          </a:prstGeom>
          <a:solidFill>
            <a:schemeClr val="accent1"/>
          </a:solidFill>
        </p:spPr>
        <p:txBody>
          <a:bodyPr vert="eaVert" wrap="square" rtlCol="0">
            <a:spAutoFit/>
          </a:bodyPr>
          <a:lstStyle/>
          <a:p>
            <a:pPr algn="ctr" defTabSz="342900"/>
            <a:r>
              <a:rPr lang="zh-CN" altLang="en-US" sz="16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秋季养肺方法</a:t>
            </a:r>
          </a:p>
        </p:txBody>
      </p:sp>
      <p:sp>
        <p:nvSpPr>
          <p:cNvPr id="17" name="PA-文本框 8">
            <a:extLst>
              <a:ext uri="{FF2B5EF4-FFF2-40B4-BE49-F238E27FC236}">
                <a16:creationId xmlns:a16="http://schemas.microsoft.com/office/drawing/2014/main" id="{371BEE40-8D6C-454B-B7DF-6BAC8BDB7A66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562600" y="1220610"/>
            <a:ext cx="2123658" cy="3155246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pPr defTabSz="342900">
              <a:lnSpc>
                <a:spcPct val="150000"/>
              </a:lnSpc>
            </a:pPr>
            <a:r>
              <a:rPr lang="zh-CN" altLang="en-US" sz="1200" dirty="0">
                <a:solidFill>
                  <a:prstClr val="black"/>
                </a:solidFill>
                <a:latin typeface="+mn-ea"/>
                <a:cs typeface="+mn-ea"/>
                <a:sym typeface="+mn-lt"/>
              </a:rPr>
              <a:t>秋季饮食以滋阴润燥为原则，在此基础上，每日中、晚餐喝些健身汤，一方面可以渗湿健脾、滋阴防燥，另一方面还可以进补营养、强身健体。秋季常食的汤有：百合冬瓜汤、猪皮番茄汤、山楂排骨汤、鲤鱼山楂汤、鲢鱼头汤，鳝鱼汤、赤豆鲫鱼汤、鸭架豆腐汤、枸杞叶豆腐汤、平菇豆腐汤、平菇鸡蛋汤、冬菇紫菜汤等。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A6E45D5F-DF06-4EC8-9E83-85310192717A}"/>
              </a:ext>
            </a:extLst>
          </p:cNvPr>
          <p:cNvSpPr txBox="1"/>
          <p:nvPr/>
        </p:nvSpPr>
        <p:spPr>
          <a:xfrm>
            <a:off x="7798713" y="1276350"/>
            <a:ext cx="430887" cy="1981200"/>
          </a:xfrm>
          <a:prstGeom prst="rect">
            <a:avLst/>
          </a:prstGeom>
          <a:solidFill>
            <a:schemeClr val="accent2"/>
          </a:solidFill>
        </p:spPr>
        <p:txBody>
          <a:bodyPr vert="eaVert" wrap="square" rtlCol="0">
            <a:spAutoFit/>
          </a:bodyPr>
          <a:lstStyle/>
          <a:p>
            <a:pPr algn="ctr" defTabSz="342900"/>
            <a:r>
              <a:rPr lang="zh-CN" altLang="en-US" sz="16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宜补充健身汤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3390" y="1657350"/>
            <a:ext cx="2744610" cy="2744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2588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prestig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 animBg="1"/>
      <p:bldP spid="17" grpId="0"/>
      <p:bldP spid="1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A-文本框 8">
            <a:extLst>
              <a:ext uri="{FF2B5EF4-FFF2-40B4-BE49-F238E27FC236}">
                <a16:creationId xmlns:a16="http://schemas.microsoft.com/office/drawing/2014/main" id="{371BEE40-8D6C-454B-B7DF-6BAC8BDB7A6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69752" y="1624535"/>
            <a:ext cx="4616648" cy="2895600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pPr defTabSz="342900">
              <a:lnSpc>
                <a:spcPct val="150000"/>
              </a:lnSpc>
            </a:pPr>
            <a:r>
              <a:rPr lang="zh-CN" altLang="en-US" sz="1200" dirty="0">
                <a:solidFill>
                  <a:prstClr val="black"/>
                </a:solidFill>
                <a:latin typeface="+mn-ea"/>
                <a:cs typeface="+mn-ea"/>
                <a:sym typeface="+mn-lt"/>
              </a:rPr>
              <a:t>秋季，肺的功能偏旺，而辛味食品吃的过多会使肺气更加旺盛，进而还会伤及肝气，所以秋天饮食要少食辛味食物，如：葱、姜、蒜、韭菜、辣椒等。在此基础上多吃些酸味食物，以补肝气，如：苹果、石榴、葡萄、芒果、樱桃柚子、柠檬、山楂、番茄、荸荠等</a:t>
            </a:r>
            <a:endParaRPr lang="en-US" altLang="zh-CN" sz="1200" dirty="0">
              <a:solidFill>
                <a:prstClr val="black"/>
              </a:solidFill>
              <a:latin typeface="+mn-ea"/>
              <a:cs typeface="+mn-ea"/>
              <a:sym typeface="+mn-lt"/>
            </a:endParaRPr>
          </a:p>
          <a:p>
            <a:pPr defTabSz="342900">
              <a:lnSpc>
                <a:spcPct val="150000"/>
              </a:lnSpc>
            </a:pPr>
            <a:endParaRPr lang="en-US" altLang="zh-CN" sz="1200" dirty="0">
              <a:solidFill>
                <a:prstClr val="black"/>
              </a:solidFill>
              <a:latin typeface="+mn-ea"/>
              <a:cs typeface="+mn-ea"/>
              <a:sym typeface="+mn-lt"/>
            </a:endParaRPr>
          </a:p>
          <a:p>
            <a:pPr defTabSz="342900">
              <a:lnSpc>
                <a:spcPct val="150000"/>
              </a:lnSpc>
            </a:pPr>
            <a:endParaRPr lang="en-US" altLang="zh-CN" sz="1200" dirty="0">
              <a:solidFill>
                <a:prstClr val="black"/>
              </a:solidFill>
              <a:latin typeface="+mn-ea"/>
              <a:cs typeface="+mn-ea"/>
              <a:sym typeface="+mn-lt"/>
            </a:endParaRPr>
          </a:p>
          <a:p>
            <a:pPr defTabSz="342900">
              <a:lnSpc>
                <a:spcPct val="150000"/>
              </a:lnSpc>
            </a:pPr>
            <a:r>
              <a:rPr lang="zh-CN" altLang="en-US" sz="1200" dirty="0">
                <a:solidFill>
                  <a:prstClr val="black"/>
                </a:solidFill>
                <a:latin typeface="+mn-ea"/>
                <a:cs typeface="+mn-ea"/>
                <a:sym typeface="+mn-lt"/>
              </a:rPr>
              <a:t>初秋时节，天气仍较热，空气潮湿，闷热蒸人且秋季瓜果成熟，难保人们不贪食过度，这些均会伤损脾胃，所以秋天早晨多吃些粥，既可健脾养胃，又可带来一日清爽。秋天常食的粥有：山楂粳米粥、鸭梨粳米粥、兔肉粳米粥、白萝卜粳米粥、杏仁粳米粥、橘皮粳米粥、柿饼粳米粥等。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A6E45D5F-DF06-4EC8-9E83-85310192717A}"/>
              </a:ext>
            </a:extLst>
          </p:cNvPr>
          <p:cNvSpPr txBox="1"/>
          <p:nvPr/>
        </p:nvSpPr>
        <p:spPr>
          <a:xfrm>
            <a:off x="762000" y="1047750"/>
            <a:ext cx="4851461" cy="338554"/>
          </a:xfrm>
          <a:prstGeom prst="rect">
            <a:avLst/>
          </a:prstGeom>
          <a:solidFill>
            <a:schemeClr val="accent2"/>
          </a:solidFill>
        </p:spPr>
        <p:txBody>
          <a:bodyPr vert="horz" wrap="square" rtlCol="0">
            <a:spAutoFit/>
          </a:bodyPr>
          <a:lstStyle/>
          <a:p>
            <a:pPr algn="ctr" defTabSz="342900"/>
            <a:r>
              <a:rPr lang="zh-CN" altLang="en-US" sz="16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少辛增酸宜多吃粥</a:t>
            </a:r>
          </a:p>
        </p:txBody>
      </p:sp>
      <p:sp>
        <p:nvSpPr>
          <p:cNvPr id="22" name="矩形 21"/>
          <p:cNvSpPr/>
          <p:nvPr/>
        </p:nvSpPr>
        <p:spPr>
          <a:xfrm>
            <a:off x="3251261" y="1481766"/>
            <a:ext cx="2362200" cy="3181138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0" y="1047750"/>
            <a:ext cx="4267200" cy="36576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762000" y="1481766"/>
            <a:ext cx="2362200" cy="3181138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3961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prestig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 animBg="1"/>
      <p:bldP spid="22" grpId="0" animBg="1"/>
      <p:bldP spid="2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0540" y="-1"/>
            <a:ext cx="4353460" cy="394335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82526" cy="113376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1405303"/>
            <a:ext cx="1828800" cy="351692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7" t="-1799" r="10886" b="52878"/>
          <a:stretch/>
        </p:blipFill>
        <p:spPr>
          <a:xfrm flipH="1" flipV="1">
            <a:off x="-7621" y="3333750"/>
            <a:ext cx="3551793" cy="1809750"/>
          </a:xfrm>
          <a:prstGeom prst="rect">
            <a:avLst/>
          </a:prstGeom>
        </p:spPr>
      </p:pic>
      <p:sp>
        <p:nvSpPr>
          <p:cNvPr id="31" name="文本框 30">
            <a:extLst>
              <a:ext uri="{FF2B5EF4-FFF2-40B4-BE49-F238E27FC236}">
                <a16:creationId xmlns:a16="http://schemas.microsoft.com/office/drawing/2014/main" id="{BB31CCCE-0EEE-4834-96A0-1FB021BDFF1C}"/>
              </a:ext>
            </a:extLst>
          </p:cNvPr>
          <p:cNvSpPr txBox="1"/>
          <p:nvPr/>
        </p:nvSpPr>
        <p:spPr>
          <a:xfrm>
            <a:off x="1561592" y="1113532"/>
            <a:ext cx="7244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42900"/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目</a:t>
            </a:r>
            <a:endParaRPr lang="en-US" altLang="zh-CN" sz="36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algn="ctr" defTabSz="342900"/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录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2667000" y="1276350"/>
            <a:ext cx="478988" cy="2645425"/>
            <a:chOff x="2721412" y="1123950"/>
            <a:chExt cx="478988" cy="2645425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3166B62E-9511-4377-898C-B6E0F52B7C03}"/>
                </a:ext>
              </a:extLst>
            </p:cNvPr>
            <p:cNvSpPr txBox="1"/>
            <p:nvPr/>
          </p:nvSpPr>
          <p:spPr>
            <a:xfrm>
              <a:off x="2723346" y="1584871"/>
              <a:ext cx="477054" cy="2184504"/>
            </a:xfrm>
            <a:prstGeom prst="rect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eaVert" wrap="square" rtlCol="0">
              <a:spAutoFit/>
            </a:bodyPr>
            <a:lstStyle/>
            <a:p>
              <a:pPr algn="ctr" defTabSz="342900"/>
              <a:r>
                <a:rPr lang="zh-CN" altLang="en-US" sz="1900" dirty="0">
                  <a:cs typeface="+mn-ea"/>
                  <a:sym typeface="+mn-lt"/>
                </a:rPr>
                <a:t>中医养生之道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3166B62E-9511-4377-898C-B6E0F52B7C03}"/>
                </a:ext>
              </a:extLst>
            </p:cNvPr>
            <p:cNvSpPr txBox="1"/>
            <p:nvPr/>
          </p:nvSpPr>
          <p:spPr>
            <a:xfrm>
              <a:off x="2721412" y="1123950"/>
              <a:ext cx="477054" cy="384721"/>
            </a:xfrm>
            <a:prstGeom prst="rect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rtlCol="0">
              <a:spAutoFit/>
            </a:bodyPr>
            <a:lstStyle/>
            <a:p>
              <a:pPr defTabSz="342900"/>
              <a:r>
                <a:rPr lang="zh-CN" altLang="en-US" sz="1900" dirty="0">
                  <a:cs typeface="+mn-ea"/>
                  <a:sym typeface="+mn-lt"/>
                </a:rPr>
                <a:t>壹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821979" y="1276350"/>
            <a:ext cx="478988" cy="2645425"/>
            <a:chOff x="2721412" y="1123950"/>
            <a:chExt cx="478988" cy="2645425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3166B62E-9511-4377-898C-B6E0F52B7C03}"/>
                </a:ext>
              </a:extLst>
            </p:cNvPr>
            <p:cNvSpPr txBox="1"/>
            <p:nvPr/>
          </p:nvSpPr>
          <p:spPr>
            <a:xfrm>
              <a:off x="2723346" y="1584871"/>
              <a:ext cx="477054" cy="2184504"/>
            </a:xfrm>
            <a:prstGeom prst="rect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eaVert" wrap="square" rtlCol="0">
              <a:spAutoFit/>
            </a:bodyPr>
            <a:lstStyle/>
            <a:p>
              <a:pPr algn="ctr" defTabSz="342900"/>
              <a:r>
                <a:rPr lang="zh-CN" altLang="en-US" sz="1900" dirty="0">
                  <a:cs typeface="+mn-ea"/>
                  <a:sym typeface="+mn-lt"/>
                </a:rPr>
                <a:t>秋天养生特点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3166B62E-9511-4377-898C-B6E0F52B7C03}"/>
                </a:ext>
              </a:extLst>
            </p:cNvPr>
            <p:cNvSpPr txBox="1"/>
            <p:nvPr/>
          </p:nvSpPr>
          <p:spPr>
            <a:xfrm>
              <a:off x="2721412" y="1123950"/>
              <a:ext cx="477054" cy="384721"/>
            </a:xfrm>
            <a:prstGeom prst="rect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rtlCol="0">
              <a:spAutoFit/>
            </a:bodyPr>
            <a:lstStyle/>
            <a:p>
              <a:pPr defTabSz="342900"/>
              <a:r>
                <a:rPr lang="zh-CN" altLang="en-US" sz="1900" dirty="0">
                  <a:cs typeface="+mn-ea"/>
                  <a:sym typeface="+mn-lt"/>
                </a:rPr>
                <a:t>贰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976958" y="1276350"/>
            <a:ext cx="478988" cy="2645425"/>
            <a:chOff x="2721412" y="1123950"/>
            <a:chExt cx="478988" cy="2645425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3166B62E-9511-4377-898C-B6E0F52B7C03}"/>
                </a:ext>
              </a:extLst>
            </p:cNvPr>
            <p:cNvSpPr txBox="1"/>
            <p:nvPr/>
          </p:nvSpPr>
          <p:spPr>
            <a:xfrm>
              <a:off x="2723346" y="1584871"/>
              <a:ext cx="477054" cy="2184504"/>
            </a:xfrm>
            <a:prstGeom prst="rect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eaVert" wrap="square" rtlCol="0">
              <a:spAutoFit/>
            </a:bodyPr>
            <a:lstStyle/>
            <a:p>
              <a:pPr algn="ctr" defTabSz="342900"/>
              <a:r>
                <a:rPr lang="zh-CN" altLang="en-US" sz="1900" dirty="0">
                  <a:cs typeface="+mn-ea"/>
                  <a:sym typeface="+mn-lt"/>
                </a:rPr>
                <a:t>秋天养生要点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3166B62E-9511-4377-898C-B6E0F52B7C03}"/>
                </a:ext>
              </a:extLst>
            </p:cNvPr>
            <p:cNvSpPr txBox="1"/>
            <p:nvPr/>
          </p:nvSpPr>
          <p:spPr>
            <a:xfrm>
              <a:off x="2721412" y="1123950"/>
              <a:ext cx="477054" cy="384721"/>
            </a:xfrm>
            <a:prstGeom prst="rect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rtlCol="0">
              <a:spAutoFit/>
            </a:bodyPr>
            <a:lstStyle/>
            <a:p>
              <a:pPr defTabSz="342900"/>
              <a:r>
                <a:rPr lang="zh-CN" altLang="en-US" sz="1900" dirty="0">
                  <a:cs typeface="+mn-ea"/>
                  <a:sym typeface="+mn-lt"/>
                </a:rPr>
                <a:t>叁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131938" y="1276350"/>
            <a:ext cx="478988" cy="2645425"/>
            <a:chOff x="2721412" y="1123950"/>
            <a:chExt cx="478988" cy="2645425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3166B62E-9511-4377-898C-B6E0F52B7C03}"/>
                </a:ext>
              </a:extLst>
            </p:cNvPr>
            <p:cNvSpPr txBox="1"/>
            <p:nvPr/>
          </p:nvSpPr>
          <p:spPr>
            <a:xfrm>
              <a:off x="2723346" y="1584871"/>
              <a:ext cx="477054" cy="2184504"/>
            </a:xfrm>
            <a:prstGeom prst="rect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eaVert" wrap="square" rtlCol="0">
              <a:spAutoFit/>
            </a:bodyPr>
            <a:lstStyle/>
            <a:p>
              <a:pPr algn="ctr" defTabSz="342900"/>
              <a:r>
                <a:rPr lang="zh-CN" altLang="en-US" sz="1900" dirty="0">
                  <a:cs typeface="+mn-ea"/>
                  <a:sym typeface="+mn-lt"/>
                </a:rPr>
                <a:t>秋天养生饮食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3166B62E-9511-4377-898C-B6E0F52B7C03}"/>
                </a:ext>
              </a:extLst>
            </p:cNvPr>
            <p:cNvSpPr txBox="1"/>
            <p:nvPr/>
          </p:nvSpPr>
          <p:spPr>
            <a:xfrm>
              <a:off x="2721412" y="1123950"/>
              <a:ext cx="477054" cy="384721"/>
            </a:xfrm>
            <a:prstGeom prst="rect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rtlCol="0">
              <a:spAutoFit/>
            </a:bodyPr>
            <a:lstStyle/>
            <a:p>
              <a:pPr defTabSz="342900"/>
              <a:r>
                <a:rPr lang="zh-CN" altLang="en-US" sz="1900" dirty="0">
                  <a:cs typeface="+mn-ea"/>
                  <a:sym typeface="+mn-lt"/>
                </a:rPr>
                <a:t>肆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162981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drap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de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A-文本框 8">
            <a:extLst>
              <a:ext uri="{FF2B5EF4-FFF2-40B4-BE49-F238E27FC236}">
                <a16:creationId xmlns:a16="http://schemas.microsoft.com/office/drawing/2014/main" id="{371BEE40-8D6C-454B-B7DF-6BAC8BDB7A6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037272" y="1327856"/>
            <a:ext cx="1477328" cy="3155246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pPr defTabSz="342900">
              <a:lnSpc>
                <a:spcPct val="150000"/>
              </a:lnSpc>
            </a:pPr>
            <a:r>
              <a:rPr lang="zh-CN" altLang="en-US" sz="1400" dirty="0">
                <a:solidFill>
                  <a:prstClr val="black"/>
                </a:solidFill>
                <a:latin typeface="+mn-ea"/>
                <a:cs typeface="+mn-ea"/>
                <a:sym typeface="+mn-lt"/>
              </a:rPr>
              <a:t>秋天是需要进补的季节，但很多人都害怕大量进补导致肥胖，不妨吃点鱼肉，鱼肉脂肪含量低，其中的脂肪酸被证实有降糖、护心和防癌的作用。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6E45D5F-DF06-4EC8-9E83-85310192717A}"/>
              </a:ext>
            </a:extLst>
          </p:cNvPr>
          <p:cNvSpPr txBox="1"/>
          <p:nvPr/>
        </p:nvSpPr>
        <p:spPr>
          <a:xfrm>
            <a:off x="2650867" y="1352550"/>
            <a:ext cx="430887" cy="3124200"/>
          </a:xfrm>
          <a:prstGeom prst="rect">
            <a:avLst/>
          </a:prstGeom>
          <a:solidFill>
            <a:schemeClr val="accent2"/>
          </a:solidFill>
        </p:spPr>
        <p:txBody>
          <a:bodyPr vert="eaVert" wrap="square" rtlCol="0">
            <a:spAutoFit/>
          </a:bodyPr>
          <a:lstStyle/>
          <a:p>
            <a:pPr algn="ctr" defTabSz="342900"/>
            <a:r>
              <a:rPr lang="zh-CN" altLang="en-US" sz="16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宜多吃鱼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917122"/>
            <a:ext cx="4724400" cy="404948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48C0734A-19B6-408D-B083-A6F411CF899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1800" y="0"/>
            <a:ext cx="2069841" cy="1155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6795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prestig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5971" y="220654"/>
            <a:ext cx="3054629" cy="410369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0" y="971550"/>
            <a:ext cx="3767016" cy="3840162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B37EAE10-29AD-4651-988C-6A260F6D335C}"/>
              </a:ext>
            </a:extLst>
          </p:cNvPr>
          <p:cNvSpPr txBox="1"/>
          <p:nvPr/>
        </p:nvSpPr>
        <p:spPr>
          <a:xfrm>
            <a:off x="3810000" y="2647950"/>
            <a:ext cx="430887" cy="216376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defTabSz="342900"/>
            <a:r>
              <a:rPr lang="zh-CN" altLang="en-US" sz="16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劲楷简" panose="00020600040101010101" pitchFamily="18" charset="-122"/>
                <a:ea typeface="汉仪劲楷简" panose="00020600040101010101" pitchFamily="18" charset="-122"/>
                <a:cs typeface="+mn-ea"/>
                <a:sym typeface="+mn-lt"/>
              </a:rPr>
              <a:t>演示完毕感谢观看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0" y="-1"/>
            <a:ext cx="3428999" cy="310597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82526" cy="113376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2724150"/>
            <a:ext cx="1143000" cy="2198078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B37EAE10-29AD-4651-988C-6A260F6D335C}"/>
              </a:ext>
            </a:extLst>
          </p:cNvPr>
          <p:cNvSpPr txBox="1"/>
          <p:nvPr/>
        </p:nvSpPr>
        <p:spPr>
          <a:xfrm>
            <a:off x="4114800" y="2672226"/>
            <a:ext cx="346249" cy="165212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defTabSz="342900"/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汉仪劲楷简" panose="00020600040101010101" pitchFamily="18" charset="-122"/>
                <a:ea typeface="汉仪劲楷简" panose="00020600040101010101" pitchFamily="18" charset="-122"/>
                <a:cs typeface="+mn-ea"/>
                <a:sym typeface="+mn-lt"/>
              </a:rPr>
              <a:t>宣讲：某某  时间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汉仪劲楷简" panose="00020600040101010101" pitchFamily="18" charset="-122"/>
                <a:ea typeface="汉仪劲楷简" panose="00020600040101010101" pitchFamily="18" charset="-122"/>
                <a:cs typeface="+mn-ea"/>
                <a:sym typeface="+mn-lt"/>
              </a:rPr>
              <a:t>:20XX.X</a:t>
            </a:r>
            <a:endParaRPr lang="zh-CN" altLang="en-US" sz="1050" dirty="0">
              <a:solidFill>
                <a:schemeClr val="tx1">
                  <a:lumMod val="85000"/>
                  <a:lumOff val="15000"/>
                </a:schemeClr>
              </a:solidFill>
              <a:latin typeface="汉仪劲楷简" panose="00020600040101010101" pitchFamily="18" charset="-122"/>
              <a:ea typeface="汉仪劲楷简" panose="00020600040101010101" pitchFamily="18" charset="-122"/>
              <a:cs typeface="+mn-ea"/>
              <a:sym typeface="+mn-lt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7" t="-1799" r="10886" b="52878"/>
          <a:stretch/>
        </p:blipFill>
        <p:spPr>
          <a:xfrm flipH="1" flipV="1">
            <a:off x="-7620" y="3790950"/>
            <a:ext cx="2654498" cy="135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454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de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3399" y="-1"/>
            <a:ext cx="4650601" cy="4212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82526" cy="113376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1386253"/>
            <a:ext cx="1828800" cy="351692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7" t="-1799" r="10886" b="52878"/>
          <a:stretch/>
        </p:blipFill>
        <p:spPr>
          <a:xfrm flipH="1" flipV="1">
            <a:off x="-7622" y="2965345"/>
            <a:ext cx="4274821" cy="2178155"/>
          </a:xfrm>
          <a:prstGeom prst="rect">
            <a:avLst/>
          </a:prstGeom>
        </p:spPr>
      </p:pic>
      <p:sp>
        <p:nvSpPr>
          <p:cNvPr id="32" name="文本框 31">
            <a:extLst>
              <a:ext uri="{FF2B5EF4-FFF2-40B4-BE49-F238E27FC236}">
                <a16:creationId xmlns:a16="http://schemas.microsoft.com/office/drawing/2014/main" id="{3166B62E-9511-4377-898C-B6E0F52B7C03}"/>
              </a:ext>
            </a:extLst>
          </p:cNvPr>
          <p:cNvSpPr txBox="1"/>
          <p:nvPr/>
        </p:nvSpPr>
        <p:spPr>
          <a:xfrm>
            <a:off x="3733800" y="972034"/>
            <a:ext cx="738664" cy="3481381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pPr algn="ctr" defTabSz="342900"/>
            <a:r>
              <a:rPr lang="zh-CN" altLang="en-US" sz="3600" dirty="0">
                <a:cs typeface="+mn-ea"/>
                <a:sym typeface="+mn-lt"/>
              </a:rPr>
              <a:t>中医养生之道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59" t="5692" r="67290" b="46458"/>
          <a:stretch/>
        </p:blipFill>
        <p:spPr>
          <a:xfrm>
            <a:off x="5256532" y="1259881"/>
            <a:ext cx="445405" cy="1535128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F0820A10-CF10-4D84-B365-795E66E77018}"/>
              </a:ext>
            </a:extLst>
          </p:cNvPr>
          <p:cNvSpPr txBox="1"/>
          <p:nvPr/>
        </p:nvSpPr>
        <p:spPr>
          <a:xfrm>
            <a:off x="4646932" y="1278357"/>
            <a:ext cx="692497" cy="172446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 defTabSz="342900"/>
            <a:r>
              <a:rPr lang="zh-CN" altLang="en-US" sz="3300" spc="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第壹章</a:t>
            </a: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EE0BD4EA-52F3-4235-8AA6-2B8B20A4ED45}"/>
              </a:ext>
            </a:extLst>
          </p:cNvPr>
          <p:cNvCxnSpPr>
            <a:cxnSpLocks/>
          </p:cNvCxnSpPr>
          <p:nvPr/>
        </p:nvCxnSpPr>
        <p:spPr>
          <a:xfrm>
            <a:off x="4537166" y="1362075"/>
            <a:ext cx="0" cy="2886075"/>
          </a:xfrm>
          <a:prstGeom prst="line">
            <a:avLst/>
          </a:prstGeom>
          <a:noFill/>
          <a:ln w="6350" cap="flat" cmpd="sng" algn="ctr">
            <a:solidFill>
              <a:schemeClr val="tx1">
                <a:lumMod val="95000"/>
                <a:lumOff val="5000"/>
              </a:schemeClr>
            </a:solidFill>
            <a:prstDash val="solid"/>
            <a:miter lim="800000"/>
          </a:ln>
          <a:effectLst/>
        </p:spPr>
      </p:cxnSp>
      <p:sp>
        <p:nvSpPr>
          <p:cNvPr id="3" name="矩形 2"/>
          <p:cNvSpPr/>
          <p:nvPr/>
        </p:nvSpPr>
        <p:spPr>
          <a:xfrm>
            <a:off x="3048000" y="1386253"/>
            <a:ext cx="738664" cy="286348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knowledge of traditional chinese medicine health care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knowledge of traditional medicine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116213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de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20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FE627F14-DD45-4E2A-91A1-AEC55B4C3314}"/>
              </a:ext>
            </a:extLst>
          </p:cNvPr>
          <p:cNvSpPr txBox="1"/>
          <p:nvPr/>
        </p:nvSpPr>
        <p:spPr>
          <a:xfrm>
            <a:off x="4476750" y="1545167"/>
            <a:ext cx="1015663" cy="23622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defTabSz="342900">
              <a:lnSpc>
                <a:spcPct val="150000"/>
              </a:lnSpc>
            </a:pPr>
            <a:r>
              <a:rPr lang="en-US" altLang="zh-CN" sz="1200" dirty="0">
                <a:solidFill>
                  <a:prstClr val="black"/>
                </a:solidFill>
                <a:latin typeface="+mn-ea"/>
                <a:cs typeface="+mn-ea"/>
                <a:sym typeface="+mn-lt"/>
              </a:rPr>
              <a:t>《</a:t>
            </a:r>
            <a:r>
              <a:rPr lang="zh-CN" altLang="en-US" sz="1200" dirty="0">
                <a:solidFill>
                  <a:prstClr val="black"/>
                </a:solidFill>
                <a:latin typeface="+mn-ea"/>
                <a:cs typeface="+mn-ea"/>
                <a:sym typeface="+mn-lt"/>
              </a:rPr>
              <a:t>道德经</a:t>
            </a:r>
            <a:r>
              <a:rPr lang="en-US" altLang="zh-CN" sz="1200" dirty="0">
                <a:solidFill>
                  <a:prstClr val="black"/>
                </a:solidFill>
                <a:latin typeface="+mn-ea"/>
                <a:cs typeface="+mn-ea"/>
                <a:sym typeface="+mn-lt"/>
              </a:rPr>
              <a:t>》</a:t>
            </a:r>
            <a:r>
              <a:rPr lang="zh-CN" altLang="en-US" sz="1200" dirty="0">
                <a:solidFill>
                  <a:prstClr val="black"/>
                </a:solidFill>
                <a:latin typeface="+mn-ea"/>
                <a:cs typeface="+mn-ea"/>
                <a:sym typeface="+mn-lt"/>
              </a:rPr>
              <a:t>：“人法地，地法天天法道，道法自然” 。提倡人要顺应自然。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6E45D5F-DF06-4EC8-9E83-85310192717A}"/>
              </a:ext>
            </a:extLst>
          </p:cNvPr>
          <p:cNvSpPr txBox="1"/>
          <p:nvPr/>
        </p:nvSpPr>
        <p:spPr>
          <a:xfrm>
            <a:off x="7398663" y="1551966"/>
            <a:ext cx="430887" cy="2355402"/>
          </a:xfrm>
          <a:prstGeom prst="rect">
            <a:avLst/>
          </a:prstGeom>
          <a:solidFill>
            <a:schemeClr val="accent2"/>
          </a:solidFill>
        </p:spPr>
        <p:txBody>
          <a:bodyPr vert="eaVert" wrap="square" rtlCol="0">
            <a:spAutoFit/>
          </a:bodyPr>
          <a:lstStyle/>
          <a:p>
            <a:pPr algn="ctr" defTabSz="342900"/>
            <a:r>
              <a:rPr lang="zh-CN" altLang="en-US" sz="16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天人相应 </a:t>
            </a:r>
            <a:r>
              <a:rPr lang="en-US" altLang="zh-CN" sz="16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— </a:t>
            </a:r>
            <a:r>
              <a:rPr lang="zh-CN" altLang="en-US" sz="16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养生之本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D101923-D1C5-4E07-8478-C93EAEC860B6}"/>
              </a:ext>
            </a:extLst>
          </p:cNvPr>
          <p:cNvSpPr txBox="1"/>
          <p:nvPr/>
        </p:nvSpPr>
        <p:spPr>
          <a:xfrm>
            <a:off x="5791200" y="1545167"/>
            <a:ext cx="1292662" cy="23622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defTabSz="342900">
              <a:lnSpc>
                <a:spcPct val="150000"/>
              </a:lnSpc>
            </a:pPr>
            <a:r>
              <a:rPr lang="zh-CN" altLang="en-US" sz="1200" dirty="0">
                <a:solidFill>
                  <a:prstClr val="black"/>
                </a:solidFill>
                <a:latin typeface="+mn-ea"/>
                <a:cs typeface="+mn-ea"/>
                <a:sym typeface="+mn-lt"/>
              </a:rPr>
              <a:t>中医学强调“整体观念”，认为人的一切生命活动都与大自然息息相关，必须与其保持和谐一致才能保持健康。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7" t="8968" r="1794" b="13901"/>
          <a:stretch/>
        </p:blipFill>
        <p:spPr>
          <a:xfrm flipH="1">
            <a:off x="609600" y="1123950"/>
            <a:ext cx="3867150" cy="3152369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653617" y="1551966"/>
            <a:ext cx="0" cy="239138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93528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drap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A-文本框 15">
            <a:extLst>
              <a:ext uri="{FF2B5EF4-FFF2-40B4-BE49-F238E27FC236}">
                <a16:creationId xmlns:a16="http://schemas.microsoft.com/office/drawing/2014/main" id="{814AD2CD-4403-4B75-8C2E-8F939952971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914400" y="1428750"/>
            <a:ext cx="3631763" cy="285600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defTabSz="342900">
              <a:lnSpc>
                <a:spcPct val="20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lt"/>
              </a:rPr>
              <a:t>一年中春温、夏热、秋凉、冬寒的气候变化，导致自然界中生物的生、长、化、收、藏的物候变化。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lt"/>
              </a:rPr>
              <a:t>《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lt"/>
              </a:rPr>
              <a:t>内经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lt"/>
              </a:rPr>
              <a:t>》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lt"/>
              </a:rPr>
              <a:t>说：“故智者之养生也，必顺四时而适寒暑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lt"/>
              </a:rPr>
              <a:t>……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lt"/>
              </a:rPr>
              <a:t>如是，则僻邪不至，长生久视。”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703430" y="950580"/>
            <a:ext cx="3526170" cy="3526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26762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drap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3399" y="-1"/>
            <a:ext cx="4650601" cy="4212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82526" cy="113376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1386253"/>
            <a:ext cx="1828800" cy="351692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7" t="-1799" r="10886" b="52878"/>
          <a:stretch/>
        </p:blipFill>
        <p:spPr>
          <a:xfrm flipH="1" flipV="1">
            <a:off x="-7622" y="2965345"/>
            <a:ext cx="4274821" cy="2178155"/>
          </a:xfrm>
          <a:prstGeom prst="rect">
            <a:avLst/>
          </a:prstGeom>
        </p:spPr>
      </p:pic>
      <p:sp>
        <p:nvSpPr>
          <p:cNvPr id="32" name="文本框 31">
            <a:extLst>
              <a:ext uri="{FF2B5EF4-FFF2-40B4-BE49-F238E27FC236}">
                <a16:creationId xmlns:a16="http://schemas.microsoft.com/office/drawing/2014/main" id="{3166B62E-9511-4377-898C-B6E0F52B7C03}"/>
              </a:ext>
            </a:extLst>
          </p:cNvPr>
          <p:cNvSpPr txBox="1"/>
          <p:nvPr/>
        </p:nvSpPr>
        <p:spPr>
          <a:xfrm>
            <a:off x="3733800" y="972034"/>
            <a:ext cx="738664" cy="3481381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pPr algn="ctr" defTabSz="342900"/>
            <a:r>
              <a:rPr lang="zh-CN" altLang="en-US" sz="3600" dirty="0">
                <a:cs typeface="+mn-ea"/>
                <a:sym typeface="+mn-lt"/>
              </a:rPr>
              <a:t>秋天养生特点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59" t="5692" r="67290" b="46458"/>
          <a:stretch/>
        </p:blipFill>
        <p:spPr>
          <a:xfrm>
            <a:off x="5256532" y="1259881"/>
            <a:ext cx="445405" cy="1535128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F0820A10-CF10-4D84-B365-795E66E77018}"/>
              </a:ext>
            </a:extLst>
          </p:cNvPr>
          <p:cNvSpPr txBox="1"/>
          <p:nvPr/>
        </p:nvSpPr>
        <p:spPr>
          <a:xfrm>
            <a:off x="4646932" y="1278357"/>
            <a:ext cx="692497" cy="172446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 defTabSz="342900"/>
            <a:r>
              <a:rPr lang="zh-CN" altLang="en-US" sz="3300" spc="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第贰章</a:t>
            </a: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EE0BD4EA-52F3-4235-8AA6-2B8B20A4ED45}"/>
              </a:ext>
            </a:extLst>
          </p:cNvPr>
          <p:cNvCxnSpPr>
            <a:cxnSpLocks/>
          </p:cNvCxnSpPr>
          <p:nvPr/>
        </p:nvCxnSpPr>
        <p:spPr>
          <a:xfrm>
            <a:off x="4537166" y="1362075"/>
            <a:ext cx="0" cy="2886075"/>
          </a:xfrm>
          <a:prstGeom prst="line">
            <a:avLst/>
          </a:prstGeom>
          <a:noFill/>
          <a:ln w="6350" cap="flat" cmpd="sng" algn="ctr">
            <a:solidFill>
              <a:schemeClr val="tx1">
                <a:lumMod val="95000"/>
                <a:lumOff val="5000"/>
              </a:schemeClr>
            </a:solidFill>
            <a:prstDash val="solid"/>
            <a:miter lim="800000"/>
          </a:ln>
          <a:effectLst/>
        </p:spPr>
      </p:cxnSp>
      <p:sp>
        <p:nvSpPr>
          <p:cNvPr id="3" name="矩形 2"/>
          <p:cNvSpPr/>
          <p:nvPr/>
        </p:nvSpPr>
        <p:spPr>
          <a:xfrm>
            <a:off x="3048000" y="1386253"/>
            <a:ext cx="738664" cy="286348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knowledge of traditional chinese medicine health care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knowledge of traditional medicine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5518232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de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20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86682" y="1276350"/>
            <a:ext cx="609118" cy="2884102"/>
            <a:chOff x="3741530" y="1486392"/>
            <a:chExt cx="609118" cy="2884102"/>
          </a:xfrm>
        </p:grpSpPr>
        <p:sp>
          <p:nvSpPr>
            <p:cNvPr id="14" name="PA-矩形 13">
              <a:extLst>
                <a:ext uri="{FF2B5EF4-FFF2-40B4-BE49-F238E27FC236}">
                  <a16:creationId xmlns:a16="http://schemas.microsoft.com/office/drawing/2014/main" id="{7F793639-FA44-4D2A-86E8-983201ED01B8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3755641" y="1486392"/>
              <a:ext cx="595007" cy="561088"/>
            </a:xfrm>
            <a:prstGeom prst="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342900">
                <a:defRPr/>
              </a:pPr>
              <a:endParaRPr lang="zh-CN" altLang="en-US" sz="1350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" name="PA-文本框 15">
              <a:extLst>
                <a:ext uri="{FF2B5EF4-FFF2-40B4-BE49-F238E27FC236}">
                  <a16:creationId xmlns:a16="http://schemas.microsoft.com/office/drawing/2014/main" id="{252E56E3-DCB5-4F66-8A28-E93480711A60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3801395" y="1562732"/>
              <a:ext cx="503499" cy="5078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dist" defTabSz="342900"/>
              <a:r>
                <a:rPr lang="zh-CN" altLang="en-US" sz="2700" dirty="0">
                  <a:solidFill>
                    <a:schemeClr val="bg1"/>
                  </a:solidFill>
                  <a:cs typeface="+mn-ea"/>
                  <a:sym typeface="+mn-lt"/>
                </a:rPr>
                <a:t>秋</a:t>
              </a:r>
            </a:p>
          </p:txBody>
        </p:sp>
        <p:sp>
          <p:nvSpPr>
            <p:cNvPr id="17" name="PA-矩形 16">
              <a:extLst>
                <a:ext uri="{FF2B5EF4-FFF2-40B4-BE49-F238E27FC236}">
                  <a16:creationId xmlns:a16="http://schemas.microsoft.com/office/drawing/2014/main" id="{ADD0AF4D-20DA-4201-8CE3-B83C90896296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3755641" y="2253036"/>
              <a:ext cx="595007" cy="561088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342900">
                <a:defRPr/>
              </a:pPr>
              <a:endParaRPr lang="zh-CN" altLang="en-US" sz="1350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" name="PA-文本框 17">
              <a:extLst>
                <a:ext uri="{FF2B5EF4-FFF2-40B4-BE49-F238E27FC236}">
                  <a16:creationId xmlns:a16="http://schemas.microsoft.com/office/drawing/2014/main" id="{0DC16EA4-4AE6-4077-8ECC-E6A6215FACFA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3801395" y="2329376"/>
              <a:ext cx="503499" cy="5078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dist" defTabSz="342900"/>
              <a:r>
                <a:rPr lang="zh-CN" altLang="en-US" sz="2700" dirty="0">
                  <a:solidFill>
                    <a:schemeClr val="bg1"/>
                  </a:solidFill>
                  <a:cs typeface="+mn-ea"/>
                  <a:sym typeface="+mn-lt"/>
                </a:rPr>
                <a:t>天</a:t>
              </a: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3741530" y="3019680"/>
              <a:ext cx="595007" cy="1350814"/>
              <a:chOff x="1602750" y="2918760"/>
              <a:chExt cx="595007" cy="1350814"/>
            </a:xfrm>
          </p:grpSpPr>
          <p:sp>
            <p:nvSpPr>
              <p:cNvPr id="19" name="PA-矩形 18">
                <a:extLst>
                  <a:ext uri="{FF2B5EF4-FFF2-40B4-BE49-F238E27FC236}">
                    <a16:creationId xmlns:a16="http://schemas.microsoft.com/office/drawing/2014/main" id="{8856B1DF-090E-4C58-AAE5-6BB9ADBB92C1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>
              <a:xfrm>
                <a:off x="1602750" y="2918760"/>
                <a:ext cx="595007" cy="561088"/>
              </a:xfrm>
              <a:prstGeom prst="rect">
                <a:avLst/>
              </a:pr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342900">
                  <a:defRPr/>
                </a:pPr>
                <a:endParaRPr lang="zh-CN" altLang="en-US" sz="1350" kern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PA-文本框 19">
                <a:extLst>
                  <a:ext uri="{FF2B5EF4-FFF2-40B4-BE49-F238E27FC236}">
                    <a16:creationId xmlns:a16="http://schemas.microsoft.com/office/drawing/2014/main" id="{22A96A96-2B06-47B9-A9A4-F6843FD5874A}"/>
                  </a:ext>
                </a:extLst>
              </p:cNvPr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648504" y="2995099"/>
                <a:ext cx="503499" cy="5078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dist" defTabSz="342900"/>
                <a:r>
                  <a:rPr lang="zh-CN" altLang="en-US" sz="2700" dirty="0">
                    <a:solidFill>
                      <a:schemeClr val="bg1"/>
                    </a:solidFill>
                    <a:cs typeface="+mn-ea"/>
                    <a:sym typeface="+mn-lt"/>
                  </a:rPr>
                  <a:t>养</a:t>
                </a:r>
              </a:p>
            </p:txBody>
          </p:sp>
          <p:sp>
            <p:nvSpPr>
              <p:cNvPr id="21" name="PA-矩形 20">
                <a:extLst>
                  <a:ext uri="{FF2B5EF4-FFF2-40B4-BE49-F238E27FC236}">
                    <a16:creationId xmlns:a16="http://schemas.microsoft.com/office/drawing/2014/main" id="{7B6B0334-6AF8-4702-A649-71DF34800F3D}"/>
                  </a:ext>
                </a:extLst>
              </p:cNvPr>
              <p:cNvSpPr/>
              <p:nvPr>
                <p:custDataLst>
                  <p:tags r:id="rId8"/>
                </p:custDataLst>
              </p:nvPr>
            </p:nvSpPr>
            <p:spPr>
              <a:xfrm>
                <a:off x="1602750" y="3685404"/>
                <a:ext cx="595007" cy="561088"/>
              </a:xfrm>
              <a:prstGeom prst="rect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342900">
                  <a:defRPr/>
                </a:pPr>
                <a:endParaRPr lang="zh-CN" altLang="en-US" sz="1350" kern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PA-文本框 21">
                <a:extLst>
                  <a:ext uri="{FF2B5EF4-FFF2-40B4-BE49-F238E27FC236}">
                    <a16:creationId xmlns:a16="http://schemas.microsoft.com/office/drawing/2014/main" id="{75B890D8-120C-4143-9BCB-CA3EFAEC8483}"/>
                  </a:ext>
                </a:extLst>
              </p:cNvPr>
              <p:cNvSpPr txBox="1"/>
              <p:nvPr>
                <p:custDataLst>
                  <p:tags r:id="rId9"/>
                </p:custDataLst>
              </p:nvPr>
            </p:nvSpPr>
            <p:spPr>
              <a:xfrm>
                <a:off x="1648504" y="3761743"/>
                <a:ext cx="503499" cy="5078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dist" defTabSz="342900"/>
                <a:r>
                  <a:rPr lang="zh-CN" altLang="en-US" sz="2700" dirty="0">
                    <a:solidFill>
                      <a:schemeClr val="bg1"/>
                    </a:solidFill>
                    <a:cs typeface="+mn-ea"/>
                    <a:sym typeface="+mn-lt"/>
                  </a:rPr>
                  <a:t>生</a:t>
                </a:r>
              </a:p>
            </p:txBody>
          </p:sp>
        </p:grpSp>
      </p:grpSp>
      <p:sp>
        <p:nvSpPr>
          <p:cNvPr id="23" name="PA-文本框 22">
            <a:extLst>
              <a:ext uri="{FF2B5EF4-FFF2-40B4-BE49-F238E27FC236}">
                <a16:creationId xmlns:a16="http://schemas.microsoft.com/office/drawing/2014/main" id="{AC4D2EAF-C22A-43EA-9D04-292C37CA236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05037" y="1200150"/>
            <a:ext cx="2339102" cy="323080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defTabSz="342900">
              <a:lnSpc>
                <a:spcPct val="200000"/>
              </a:lnSpc>
            </a:pPr>
            <a:r>
              <a:rPr lang="zh-CN" altLang="en-US" sz="1400" dirty="0">
                <a:solidFill>
                  <a:prstClr val="black"/>
                </a:solidFill>
                <a:cs typeface="+mn-ea"/>
                <a:sym typeface="+mn-lt"/>
              </a:rPr>
              <a:t>俗话说：“一夏无病三分虚”，立秋过后气温逐渐由升温转成降温，气候虽然早晚凉爽，但人极易倦怠、乏力等。根据中医“春夏养阳，秋冬养阴”的原则此时进补十分合适。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3450" y="1066800"/>
            <a:ext cx="3486150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9070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drap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6425" y="971550"/>
            <a:ext cx="4422775" cy="3790950"/>
          </a:xfrm>
          <a:prstGeom prst="rect">
            <a:avLst/>
          </a:prstGeom>
        </p:spPr>
      </p:pic>
      <p:sp>
        <p:nvSpPr>
          <p:cNvPr id="9" name="PA-文本框 8">
            <a:extLst>
              <a:ext uri="{FF2B5EF4-FFF2-40B4-BE49-F238E27FC236}">
                <a16:creationId xmlns:a16="http://schemas.microsoft.com/office/drawing/2014/main" id="{371BEE40-8D6C-454B-B7DF-6BAC8BDB7A6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923905" y="1200150"/>
            <a:ext cx="3416320" cy="14478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defTabSz="342900">
              <a:lnSpc>
                <a:spcPct val="150000"/>
              </a:lnSpc>
            </a:pPr>
            <a:r>
              <a:rPr lang="zh-CN" altLang="en-US" sz="1400" dirty="0">
                <a:solidFill>
                  <a:prstClr val="black"/>
                </a:solidFill>
                <a:latin typeface="+mn-ea"/>
                <a:cs typeface="+mn-ea"/>
                <a:sym typeface="+mn-lt"/>
              </a:rPr>
              <a:t>中医学认为，燥为秋季的主气，称为“秋燥”。其气清肃，其性干燥。燥邪伤人，易伤人体津液，肺为娇脏，性喜润而恶燥，燥邪犯肺，最易伤其阴液。 </a:t>
            </a:r>
          </a:p>
        </p:txBody>
      </p:sp>
      <p:sp>
        <p:nvSpPr>
          <p:cNvPr id="12" name="PA-文本框 11">
            <a:extLst>
              <a:ext uri="{FF2B5EF4-FFF2-40B4-BE49-F238E27FC236}">
                <a16:creationId xmlns:a16="http://schemas.microsoft.com/office/drawing/2014/main" id="{1EB6C4F5-8B49-4069-88EB-35F75D0BE881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911225" y="3105150"/>
            <a:ext cx="3631763" cy="14478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defTabSz="342900">
              <a:lnSpc>
                <a:spcPct val="200000"/>
              </a:lnSpc>
            </a:pPr>
            <a:r>
              <a:rPr lang="zh-CN" altLang="en-US" sz="1400" dirty="0">
                <a:solidFill>
                  <a:prstClr val="black"/>
                </a:solidFill>
                <a:latin typeface="+mn-ea"/>
                <a:cs typeface="+mn-ea"/>
                <a:sym typeface="+mn-lt"/>
              </a:rPr>
              <a:t>秋天养生的重要原则</a:t>
            </a:r>
            <a:r>
              <a:rPr lang="en-US" altLang="zh-CN" sz="1400" dirty="0">
                <a:solidFill>
                  <a:prstClr val="black"/>
                </a:solidFill>
                <a:latin typeface="+mn-ea"/>
                <a:cs typeface="+mn-ea"/>
                <a:sym typeface="+mn-lt"/>
              </a:rPr>
              <a:t>--</a:t>
            </a:r>
            <a:r>
              <a:rPr lang="zh-CN" altLang="en-US" sz="1400" dirty="0">
                <a:solidFill>
                  <a:prstClr val="black"/>
                </a:solidFill>
                <a:latin typeface="+mn-ea"/>
                <a:cs typeface="+mn-ea"/>
                <a:sym typeface="+mn-lt"/>
              </a:rPr>
              <a:t>防止燥邪对人的伤害，这样才能养护好体内的阴气 。</a:t>
            </a:r>
            <a:endParaRPr lang="en-US" altLang="zh-CN" sz="1400" dirty="0">
              <a:solidFill>
                <a:prstClr val="black"/>
              </a:solidFill>
              <a:latin typeface="+mn-ea"/>
              <a:cs typeface="+mn-ea"/>
              <a:sym typeface="+mn-lt"/>
            </a:endParaRPr>
          </a:p>
          <a:p>
            <a:pPr defTabSz="342900">
              <a:lnSpc>
                <a:spcPct val="200000"/>
              </a:lnSpc>
            </a:pPr>
            <a:r>
              <a:rPr lang="zh-CN" altLang="en-US" sz="1400" dirty="0">
                <a:solidFill>
                  <a:prstClr val="black"/>
                </a:solidFill>
                <a:latin typeface="+mn-ea"/>
                <a:cs typeface="+mn-ea"/>
                <a:sym typeface="+mn-lt"/>
              </a:rPr>
              <a:t>秋季养生原则：生津润燥，以益肺养阴。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6E45D5F-DF06-4EC8-9E83-85310192717A}"/>
              </a:ext>
            </a:extLst>
          </p:cNvPr>
          <p:cNvSpPr txBox="1"/>
          <p:nvPr/>
        </p:nvSpPr>
        <p:spPr>
          <a:xfrm>
            <a:off x="4495800" y="1224844"/>
            <a:ext cx="430887" cy="1423106"/>
          </a:xfrm>
          <a:prstGeom prst="rect">
            <a:avLst/>
          </a:prstGeom>
          <a:solidFill>
            <a:schemeClr val="accent1"/>
          </a:solidFill>
        </p:spPr>
        <p:txBody>
          <a:bodyPr vert="eaVert" wrap="square" rtlCol="0">
            <a:spAutoFit/>
          </a:bodyPr>
          <a:lstStyle/>
          <a:p>
            <a:pPr algn="ctr" defTabSz="342900"/>
            <a:r>
              <a:rPr lang="zh-CN" altLang="en-US" sz="16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秋季人体特点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6E45D5F-DF06-4EC8-9E83-85310192717A}"/>
              </a:ext>
            </a:extLst>
          </p:cNvPr>
          <p:cNvSpPr txBox="1"/>
          <p:nvPr/>
        </p:nvSpPr>
        <p:spPr>
          <a:xfrm>
            <a:off x="4495800" y="3105150"/>
            <a:ext cx="430887" cy="1423106"/>
          </a:xfrm>
          <a:prstGeom prst="rect">
            <a:avLst/>
          </a:prstGeom>
          <a:solidFill>
            <a:schemeClr val="accent2"/>
          </a:solidFill>
        </p:spPr>
        <p:txBody>
          <a:bodyPr vert="eaVert" wrap="square" rtlCol="0">
            <a:spAutoFit/>
          </a:bodyPr>
          <a:lstStyle/>
          <a:p>
            <a:pPr algn="ctr" defTabSz="342900"/>
            <a:r>
              <a:rPr lang="zh-CN" altLang="en-US" sz="16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秋季养生原则</a:t>
            </a:r>
          </a:p>
        </p:txBody>
      </p:sp>
    </p:spTree>
    <p:extLst>
      <p:ext uri="{BB962C8B-B14F-4D97-AF65-F5344CB8AC3E}">
        <p14:creationId xmlns:p14="http://schemas.microsoft.com/office/powerpoint/2010/main" val="13465413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drap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A-文本框 8">
            <a:extLst>
              <a:ext uri="{FF2B5EF4-FFF2-40B4-BE49-F238E27FC236}">
                <a16:creationId xmlns:a16="http://schemas.microsoft.com/office/drawing/2014/main" id="{371BEE40-8D6C-454B-B7DF-6BAC8BDB7A6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982827" y="1200150"/>
            <a:ext cx="1846659" cy="14478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defTabSz="342900">
              <a:lnSpc>
                <a:spcPct val="150000"/>
              </a:lnSpc>
            </a:pPr>
            <a:r>
              <a:rPr lang="zh-CN" altLang="en-US" sz="1200" dirty="0">
                <a:solidFill>
                  <a:prstClr val="black"/>
                </a:solidFill>
                <a:latin typeface="+mn-ea"/>
                <a:cs typeface="+mn-ea"/>
                <a:sym typeface="+mn-lt"/>
              </a:rPr>
              <a:t>秋季应做到早睡早起，注意添加衣物防止因受凉而伤及肺部。，是秋季养肺的一个好时节</a:t>
            </a:r>
          </a:p>
          <a:p>
            <a:pPr defTabSz="342900">
              <a:lnSpc>
                <a:spcPct val="150000"/>
              </a:lnSpc>
            </a:pPr>
            <a:endParaRPr lang="zh-CN" altLang="en-US" sz="1200" dirty="0">
              <a:solidFill>
                <a:prstClr val="black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A6E45D5F-DF06-4EC8-9E83-85310192717A}"/>
              </a:ext>
            </a:extLst>
          </p:cNvPr>
          <p:cNvSpPr txBox="1"/>
          <p:nvPr/>
        </p:nvSpPr>
        <p:spPr>
          <a:xfrm>
            <a:off x="3133470" y="1224844"/>
            <a:ext cx="430887" cy="1270706"/>
          </a:xfrm>
          <a:prstGeom prst="rect">
            <a:avLst/>
          </a:prstGeom>
          <a:solidFill>
            <a:schemeClr val="accent1"/>
          </a:solidFill>
        </p:spPr>
        <p:txBody>
          <a:bodyPr vert="eaVert" wrap="square" rtlCol="0">
            <a:spAutoFit/>
          </a:bodyPr>
          <a:lstStyle/>
          <a:p>
            <a:pPr algn="ctr" defTabSz="342900"/>
            <a:r>
              <a:rPr lang="zh-CN" altLang="en-US" sz="16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起居养生</a:t>
            </a:r>
          </a:p>
        </p:txBody>
      </p:sp>
      <p:sp>
        <p:nvSpPr>
          <p:cNvPr id="25" name="PA-文本框 8">
            <a:extLst>
              <a:ext uri="{FF2B5EF4-FFF2-40B4-BE49-F238E27FC236}">
                <a16:creationId xmlns:a16="http://schemas.microsoft.com/office/drawing/2014/main" id="{371BEE40-8D6C-454B-B7DF-6BAC8BDB7A66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553867" y="3053644"/>
            <a:ext cx="1292662" cy="14478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defTabSz="342900">
              <a:lnSpc>
                <a:spcPct val="150000"/>
              </a:lnSpc>
            </a:pPr>
            <a:r>
              <a:rPr lang="zh-CN" altLang="en-US" sz="1200" dirty="0">
                <a:solidFill>
                  <a:prstClr val="black"/>
                </a:solidFill>
                <a:latin typeface="+mn-ea"/>
                <a:cs typeface="+mn-ea"/>
                <a:sym typeface="+mn-lt"/>
              </a:rPr>
              <a:t>保持内心宁静情绪乐观，舒畅胸怀抛开一切烦恼，避免悲伤情绪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A6E45D5F-DF06-4EC8-9E83-85310192717A}"/>
              </a:ext>
            </a:extLst>
          </p:cNvPr>
          <p:cNvSpPr txBox="1"/>
          <p:nvPr/>
        </p:nvSpPr>
        <p:spPr>
          <a:xfrm>
            <a:off x="3150513" y="3078338"/>
            <a:ext cx="430887" cy="1270706"/>
          </a:xfrm>
          <a:prstGeom prst="rect">
            <a:avLst/>
          </a:prstGeom>
          <a:solidFill>
            <a:schemeClr val="accent2"/>
          </a:solidFill>
        </p:spPr>
        <p:txBody>
          <a:bodyPr vert="eaVert" wrap="square" rtlCol="0">
            <a:spAutoFit/>
          </a:bodyPr>
          <a:lstStyle/>
          <a:p>
            <a:pPr algn="ctr" defTabSz="342900"/>
            <a:r>
              <a:rPr lang="zh-CN" altLang="en-US" sz="16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精神养生</a:t>
            </a:r>
          </a:p>
        </p:txBody>
      </p:sp>
      <p:sp>
        <p:nvSpPr>
          <p:cNvPr id="27" name="PA-文本框 8">
            <a:extLst>
              <a:ext uri="{FF2B5EF4-FFF2-40B4-BE49-F238E27FC236}">
                <a16:creationId xmlns:a16="http://schemas.microsoft.com/office/drawing/2014/main" id="{371BEE40-8D6C-454B-B7DF-6BAC8BDB7A66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3833437" y="1245305"/>
            <a:ext cx="3231654" cy="14478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defTabSz="342900">
              <a:lnSpc>
                <a:spcPct val="150000"/>
              </a:lnSpc>
            </a:pPr>
            <a:r>
              <a:rPr lang="zh-CN" altLang="en-US" sz="1200" dirty="0">
                <a:solidFill>
                  <a:prstClr val="black"/>
                </a:solidFill>
                <a:latin typeface="+mn-ea"/>
                <a:cs typeface="+mn-ea"/>
                <a:sym typeface="+mn-lt"/>
              </a:rPr>
              <a:t>宜多吃酸性食物如苹果、橘子、猕猴桃、白萝卜、白梨等，以收敛肺气；少吃辛辣食物，如葱、姜等，可避免发散泻肺。银耳、豆腐、百合、蜂蜜、糯米、粳米、豆芽等有润肺作用，宜常吃。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A6E45D5F-DF06-4EC8-9E83-85310192717A}"/>
              </a:ext>
            </a:extLst>
          </p:cNvPr>
          <p:cNvSpPr txBox="1"/>
          <p:nvPr/>
        </p:nvSpPr>
        <p:spPr>
          <a:xfrm>
            <a:off x="7189113" y="1269999"/>
            <a:ext cx="430887" cy="1270706"/>
          </a:xfrm>
          <a:prstGeom prst="rect">
            <a:avLst/>
          </a:prstGeom>
          <a:solidFill>
            <a:schemeClr val="accent2"/>
          </a:solidFill>
        </p:spPr>
        <p:txBody>
          <a:bodyPr vert="eaVert" wrap="square" rtlCol="0">
            <a:spAutoFit/>
          </a:bodyPr>
          <a:lstStyle/>
          <a:p>
            <a:pPr algn="ctr" defTabSz="342900"/>
            <a:r>
              <a:rPr lang="zh-CN" altLang="en-US" sz="16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饮食养生</a:t>
            </a:r>
          </a:p>
        </p:txBody>
      </p:sp>
      <p:sp>
        <p:nvSpPr>
          <p:cNvPr id="29" name="PA-文本框 8">
            <a:extLst>
              <a:ext uri="{FF2B5EF4-FFF2-40B4-BE49-F238E27FC236}">
                <a16:creationId xmlns:a16="http://schemas.microsoft.com/office/drawing/2014/main" id="{371BEE40-8D6C-454B-B7DF-6BAC8BDB7A66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3820042" y="3053644"/>
            <a:ext cx="3231654" cy="14478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defTabSz="342900">
              <a:lnSpc>
                <a:spcPct val="150000"/>
              </a:lnSpc>
            </a:pPr>
            <a:r>
              <a:rPr lang="zh-CN" altLang="en-US" sz="1200" dirty="0">
                <a:solidFill>
                  <a:prstClr val="black"/>
                </a:solidFill>
                <a:latin typeface="+mn-ea"/>
                <a:cs typeface="+mn-ea"/>
                <a:sym typeface="+mn-lt"/>
              </a:rPr>
              <a:t>秋季是运动锻炼的大好时机，可根据个人情况选择不同的运动项目进行锻炼，如爬山、打太极拳、游泳等，长期坚持可增强心肺功能。此外，秋季主养肺，可适当喝些鸡汤、骨汤等。</a:t>
            </a:r>
          </a:p>
          <a:p>
            <a:pPr defTabSz="342900">
              <a:lnSpc>
                <a:spcPct val="150000"/>
              </a:lnSpc>
            </a:pPr>
            <a:endParaRPr lang="zh-CN" altLang="en-US" sz="1200" dirty="0">
              <a:solidFill>
                <a:prstClr val="black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A6E45D5F-DF06-4EC8-9E83-85310192717A}"/>
              </a:ext>
            </a:extLst>
          </p:cNvPr>
          <p:cNvSpPr txBox="1"/>
          <p:nvPr/>
        </p:nvSpPr>
        <p:spPr>
          <a:xfrm>
            <a:off x="7175718" y="3078338"/>
            <a:ext cx="430887" cy="1270706"/>
          </a:xfrm>
          <a:prstGeom prst="rect">
            <a:avLst/>
          </a:prstGeom>
          <a:solidFill>
            <a:schemeClr val="accent1"/>
          </a:solidFill>
        </p:spPr>
        <p:txBody>
          <a:bodyPr vert="eaVert" wrap="square" rtlCol="0">
            <a:spAutoFit/>
          </a:bodyPr>
          <a:lstStyle/>
          <a:p>
            <a:pPr algn="ctr" defTabSz="342900"/>
            <a:r>
              <a:rPr lang="zh-CN" altLang="en-US" sz="16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运动养生</a:t>
            </a:r>
          </a:p>
        </p:txBody>
      </p:sp>
    </p:spTree>
    <p:extLst>
      <p:ext uri="{BB962C8B-B14F-4D97-AF65-F5344CB8AC3E}">
        <p14:creationId xmlns:p14="http://schemas.microsoft.com/office/powerpoint/2010/main" val="7917566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drap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4" grpId="0" animBg="1"/>
      <p:bldP spid="25" grpId="0"/>
      <p:bldP spid="26" grpId="0" animBg="1"/>
      <p:bldP spid="27" grpId="0"/>
      <p:bldP spid="28" grpId="0" animBg="1"/>
      <p:bldP spid="29" grpId="0"/>
      <p:bldP spid="3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82ADB108-2F67-4B4E-A97E-19ABB6FAC58E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JCuo0gOaiROYgQAAAURAAAdAAAAdW5pdmVyc2FsL2NvbW1vbl9tZXNzYWdlcy5sbmetWG1v2zYQ/l6g/4EQUGADtrQd0KIYEge0xNhEZMmV6DjZMAiMxNhEKDHVi9vs037Nfth+yY6UncR9gaQkgG2YlO+54909d0cfHn/JFdqIspK6OHLeHrxxkChSnclideQs2MmvHxxU1bzIuNKFOHIK7aDj0csXh4oXq4avBHx/+QKhw1xUFSyrkVndr5HMjpz5OHHD2RwHF4kfTsJkTCfOyNX5DS9uka9X+qff3n/48vbd+58PX2/l+sDEM+z7+0DIIr170wMoYFHoJ4BG/CQg58wZmc9hcuGC+TQgzmj7ZZj0PCJnzsh8dsotoogELIl96pGExkkQMusLnzDiOaML3aA13whUa7SR4jOq1wLiWMtSoErJzD5INWwUjehS5oUzTIMkIjGLqMtoGDijWJfl7S8Wljf1WpegrkKZrPilEpnVCRljn9+UogLVvIaMQvCq1xJ+qXMui4NO1RFe0mCSsDD044QE3m7HGZEiQ17JjZqBKBGOSQQAJa9E+QjZxGaZFUdYqWEIUzqZ+vBmxoSpXK0VvOuhdswJxGAuii4pyBESQXbF8TKMPOM0UIU4uuFV9VmX2V5+PAxUFzAN3BBS0GUPwJnB2AFDjCXUjbIUad0FNiNxjCckGYfnkMjAu3CIRHgKdDsdInFBYqAIibtkAnxGJ9gkvKHYLv93/Eq5SWd1i3iagpxx30bqpoId41JggWVadTBMTUw+LiBsFPs/oHGLCt61q5XcCLCjzETZqQgqi0s8k0UfF/SP5ARTn3gJpJUXLhNmS57RmPNbVOga8WzDi1SgS5HyBnL9Fp5lMrPPTJyt/k+N/BvxeltVXm0LUuCR81dD7dmrYd8xq6nAproW+U3dpdo4bGv+Y6wwOf1DE/oc/XH6Y5cEOKLh80Smknmj2qr75PjcWTY0Rp1GPNFT/aP13JbEbW0dUyhYY6n7SxDopqZ/QANU/aVocAKK5m2JhhpOi6sBOoNwCxBo9FiMM3DVngln4MIB8ksyjimD2WgpLitZd44dlo1tgL4f2hTmPCVqcU/GS3GlYcJRgm/a6QO6kI10Z0AfDDd7rYJR5oPJAQCu2uQBSCVzsD/rgbmYkZ0H2gK/d5KlblRmyavktS3y4NsmF9+OTVelzu2u4tUuedsmc/wUK9rDRa3S+YD2f8e/3vF5QL/HRykmOHKniYsDl5hB33BV9RQCChhX+CxOfDw24sCFnNfpGprplW6KrCdQO6t75AQD2PbMseBluv7vn397YnxlSbuLtru/DwIBYpsqSO7A/gx0Laq/ukAYHu/L2UUfqe3dZifX86rDKGThs9wheNtacp3D1kG3XkjybdAwY9idzoAHsU173ZQwug1BmOHoFGqZncKd0YyX11AImdZqEIp1tUnAepj2++tlUytZiCGyT2sl5sCMzhPsefauDeRTMr1ue2YGN4p0e+lWcOnuC+ZOcQB19is8kcl6IKBtTbsqBERv1/c033zbqe5Wlf3D4vD1g/8v/gdQSwMEFAACAAgAkK6jSAh+CyMpAwAAhgwAACcAAAB1bml2ZXJzYWwvZmxhc2hfcHVibGlzaGluZ19zZXR0aW5ncy54bWzVV91u2jAUvucpLE+9LGk7unYooaoKaNVaQIVt7VVlYkOsOnYW21B6tafZg+1JdhwDBbXr0h+kTQgRn5/v/J+Y8Og2FWjCcs2VjPBudQcjJmNFuRxH+MugvX2IkTZEUiKUZBGWCqOjRiXM7FBwnfSZMSCqEcBIXc9MhBNjsnoQTKfTKtdZ7rhKWAP4uhqrNMhyppk0LA8yQWbwY2YZ03iOUAIAvqmSc7VGpYJQ6JHOFbWCIU7Bc8ldUES0BdEJDrzYkMQ341xZSU+UUDnKx8MIvzs8dp+FjIdq8pRJlxPdAKIjmzqhlDsviOjzO4YSxscJuHtQw2jKqUkivFdzKCAdPEQpsH3oxKGcKMiBNHP4lBlCiSH+6O0Zdmv0guBJdCZJyuMBcJCLP8LNwfWnq17r4uy08/l60O2eDU573olCJ1jHCYN1QyE4pGwes6WdkBhD4gT8Bp0REZqFwSppITZScs05d0ZDJSD3hRa0UTpktENStlKN/g2XbZDcxWgEgYhZhI9zTgRG3BDB46WytkNtuCmq3l6VRIAF7cnQeR/fm/fZiROSa7bq1oKjXc7jxjdlBUUzZZHgNwwZhSB+m8JTwtBqcdAoV2lBhfYxSAsOFiecTRk9KnI6B/yToSswkVrQhF7NBDPewnfL79CQjVQOuIxMoLOBzrXHrz4LOCNa34OShY9b/bPTZuv6tNNsXW65AAmdEBk/ExwKztLMbASfzJBUZqEH6YiJ1awoCuW04JWJrfryMmieWuHL/NbFWIHeYEk2Y+U5hfmrB6XNJmRSDKIbrgIaRpBDSTwmMGJYF1xaVhYwJhIpKWaIxLDWtBvrCVdWA8UPsIfWL/fQ6yMui9MYVhtYzCnLS0Hu7O69r+1/ODj8WK8Gv3783H5Sab7we4I4c37jnzy58pdr/+E2DAO3pR9f2ia3/+bO7l20vpbJa6d1OShV0la/FFy3jFT3cxmpC/+S6a28YEq5AEtp7IcM1pLgKTeMvmWLvaBNXvVu9z22mTbZYMyvGY3/JmR/Wl4T1+6FYfDoxdVxUi55ColwK3F5223s13bgpvkoq1IBtPX/Do3Kb1BLAwQUAAIACACQrqNItfwJZLoCAABVCgAAIQAAAHVuaXZlcnNhbC9mbGFzaF9za2luX3NldHRpbmdzLnhtbJVWbW/iMAz+fr8Ccd/p7pWd1CExxkmTdrfpNu172po2Ik2qJGXHv784TdYEKPSwJhH7eWzHsc1StaV88WEySXPBhHwGrSkvFWq8bkKLm2nWai34LBdcA9czLmRN2HTx8af9pIlFXmKJHcixnA3JoQ8zt58xFBfj2xxliJCLuiF8/yBKMctIvi2laHlxMbVq34BklG8N8urHfLUeDMCo0vca6iin9TXKOEojQSnAlL6vUS6yGMmA+UhX9jOS04c6f/sD2o4qqi1t+QlliNaQEuIiXy9RhvHceI9fZY5ynqDhrzbQL59RBqGM7EHGzu++ogwyRNM2/9MjjRQlFjTmnH/Edw4TpDDjh1ldoVwk4IUw0MVXcOWxd70LQO5rOPcpjqsU7AnrerAQ8NEzBgstW0gTf+psqhJvj6028wGLDWHKAEJVD3oyST+RVnk3sa7H/YE3yovQl9P0kFfB2hpWXcKBu1jf41erW7srQqfvuiBDCTunDFLslT3yt6nrETJQ9shnRgt45Gx/nMGhqSP5R74l7jnP199YgRNzLJzVn7wVIz3g6KogVafwmFoUsFCYzgutAd8tTayuSyk5yinlZEdLoqngvxCX7e1lVJocGFyvne6sVFPN4FTD2RzNmg7LZc9xPzpr3JDdz0J/ue480WaL30yJ1iSvavOzpKYTxzNjYgozTU4zcE8aOMh7vhEBx8YeItVEbkG+CMHGhuFCgxrrXnTDNQRPk6AGaXK6yqlzcqr8vK0zkGvzahSUr3Ks7IAVLStm/vQrhTcoDhgD1o6qK+OPE/rel4HCNQEQmVe+a7tDZ6lbpimDHfjhDxT2ykN3S5Xp0qGGW+oH2Oiw5ZxmVE+6XdH3SrxDAv0J/KtJK3J8YBnR9ppkyt4smny/hvtcosXs1xk2X7jJ7Nn1UuTY2I8raJT47+Q/UEsDBBQAAgAIAJCuo0gqlg9n/gIAAJcLAAAmAAAAdW5pdmVyc2FsL2h0bWxfcHVibGlzaGluZ19zZXR0aW5ncy54bWzNlm9PGjEYwN/zKZouvpRT56YjdxgjGIlOiLBNX5lyLVxjr721PfB8tU+zD7ZPsqdXQIiOnUaWhRDo0z6/51/7tOHRfSrQhGnDlYzwbn0HIyZjRbkcR/jL4HT7ECNjiaREKMkiLBVGR81amOVDwU3SZ9bCUoMAI00jsxFOrM0aQTCdTuvcZNrNKpFb4Jt6rNIg08wwaZkOMkEK+LFFxgyeESoA4JsqOVNr1moIhZ70WdFcMMQpeC65C4qIM5sKHPhVQxLfjbXKJT1RQmmkx8MIvzs8dp/5Gk9q8ZRJlxLTBKET2wahlDsniOjzB4YSxscJeHuwj9GUU5tEeG/fUWB18JRSsn3kxFFOFKRA2hk+ZZZQYokfenuW3VszF3gRLSRJeTyAGeTCj3BrcHt202tfXXQuz28H3e7FoNPzTpQ6wSonDFYNheCQynXMFnZCYi2JE/AbdEZEGBYGy6L5spGSK865MRoqAakvtTAagaeiiPCx5kRgxC0RPF7MWqLHzJ5yATE43d36SFr8CPTxxgnRhi0bms8Yl8W4+U3lgqJC5UjwO4asQhBRnsK/hKHldKORVmkpFcRYZASnDE04mzJ6VGZpBvyToRswkeagCZsvE8x6C99z/oCGbKQ0cBmZwFYFOTeeX38ROCPGPELJ3Met/kWn1b7tXLba11suQEInRMYvhEMJWZrZjfBJgaSycz1IR0xyw8qiUE7LuSqx1V9fBsPTXPgyv3UxltAbLMlmrLykMH/1oLLZhEzKg+gOV4mGI8ihJJ4JEzEcdy5zVhUYE4mUFAUiMTQq4471hKvcgMQfYI82r/fQ6yMuy9EYbg6wqCnTlZA7u3vv9z98PDj81KgHv3783F6rNGvhPUGcOd/DT9Y28UUjf9oNw8D1zufbsNX5v+rCvav21yqZumxfDyoVqd2vhOtWWdU9r7Lqyl8bvaUro5IL0GbG/thAoxE85ZbRt9w0ryj8+vvXb4s3KvwGo1i7ff/fIPxo8dxaeV+FwbMPwBrIVx/TzdpvUEsDBBQAAgAIAJCuo0hocVKRmgEAAB8GAAAfAAAAdW5pdmVyc2FsL2h0bWxfc2tpbl9zZXR0aW5ncy5qc42UTW/CMAyG7/wKlF0nxD5hu6HBpEkcJo3btEMoplSkSZWkHR3iv68OX03qjsUX8vLkdewq3na61WIR6z53t+6327/7e6cBalbncO3rokVPUWdGJAuYJSmIRAILkOJ49CTvzgRlzKQznZcfaGtqfkzhP0suTB3PCAtNaIY6XBDgN6FtqMM/J7FTq2tfU63R89xaJXuRkhak7UmlU+4YdvXqVr3EAFYF6AvokkfgmQ7caiPPjg8DjDoXqTTjspyqWPXmPFrHWuVy0ZZ/VWagq0++3gP9p8HLxLMTibFvFtIw8WSI0U5mGoyBQ97HCQYJCz4HUfPtu/UH6hk3CwroIjGJPdKjG4w6nfEYGl0ajjB8TFZejW4OMJqchY3dE3e3GB4heAm6YTW+x/BAleXZPz5gplWMHWmgzZ6fUKH4IpHxIXUfg+Twsmjb1r1zoe76Y+Y9IRU8oRX1/NK22RGChgCtN5aOeU2Qd0rZCUqURA5FaNS0Kug5YsM5gvvPLuPW8miVVuOhGo5VG7heg54pJarbf126Z5irs/sFUEsDBBQAAgAIAJCuo0g9PC/RwQAAAOUBAAAaAAAAdW5pdmVyc2FsL2kxOG5fcHJlc2V0cy54bWydkbEKwjAQhvc+RbjdxG6lJHUT3Bx0lpqmGmkvJZdaH9+UinSRgEMg//F9PyQnd6++Y0/jyTpUkPMtMIPaNRZvCs6n/aYARqHGpu4cGgXogO2qTNq8wKM3ZAKxWIGk4B7CUAoxTRO3NPjYQK4bQywmrl0v4ukditkUw6LC4pb2L/szgyrLGJPX0XbhgFW8x7QgjLxWMDsXjdxi60D8AhqTAEyqwVACaH0CeAwJwI8rQIrvm+ekRwrxo2KQYrWeKnsDUEsDBBQAAgAIAJCuo0izv7NQbQAAAHIAAAAcAAAAdW5pdmVyc2FsL2xvY2FsX3NldHRpbmdzLnhtbA3MPQ6DMAxA4Z1TWJ7K0L+NgcDGWFUqPYAVLITk2CixqnJ7sr3h0+vHfxL4cS6bacDn7YHAGm3ZdA34nadrh1CcdCEx5YBqCOPQ9GKR5MPuFRbYhQ7OM6cazi9KVb4zF1Ynr2e4RNuPFu9DcwJ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kK6jSIyYS/o+CAAAjyAAACkAAAB1bml2ZXJzYWwvc2tpbl9jdXN0b21pemF0aW9uX3NldHRpbmdzLnhtbLVa627iShL+v0/RYnWks9IqXMwtK4aVL01iDTEc7CQzu1qhBneCFdvNsRtmOOLHPs0+2D7JVrftYBMgdmYWT6JxddVX1XXrCxnEL16ob2LOAu8Pwj0W2pRzL3yOh39CaLBkPoumEY0pj+sHyqMXuuybGT4xQQNqzEnoksjVxWg8bKCR/KB+T+0bfXhra+0W6rVxC/eRgTs6jF0rxrWiw5jRauqD+hFEghvRJQ35adRBvTD6VsAMYxpxM3Tp96FS5M4PFWdwExHXA7542G2LZ59p3Rtt8aB2s9Pr4H1LVRSli/SO0TQa+17vuqc2EW60Ow1lr/VbSktBzU6ned3dN3utjgJvo+suoLTxdRe1e+12y9i3cAukkapqRkvf95TrZlMFbbh/re9HI63XaKBms6m0jX2nq4y0BgJuBTBUpS8cqBiKpnT3qqY2+woa6SNt1N5jA3f1Duq3cLfR2Lc1TWk0Ds49zC7vrgO19HQyd74DeDIEJ0dFbtVPJNdguYkiYHZosPYJpygkAf1UkzkZcpmx6NclW+/+UksTVCZzxp7ZVaQmRCALsOEJrEFdjmRs0q58YeTpyHM/1RYbzll4tWQhB6irkEUB8WvDPye5k86sjCTb0qiK3BNZ0oO6nvyUFUt1QT7Dc0loyYI1CXdj9syuFmT58hyxTeiWMnO1W9PI98IX4G5c93R8UZHvxdzkNCjYh/viKS+2hnjGVJjXxeIpJemTBfUzjQ35qSB3UPm+R45Et17scSmqNsVzSXRNnmkxAH1VPJdlQtBSjFpPPO8LcfqdA7siyr91kd0nOxoVlSTt8qIUW2/WVfNpHbFn4eyi3PuBfpXzGXSf8FlY2BBPKSExQaGwVJRSt8n5G0eM6etxLxkEoAWCm28uKUlCTrW5PrmbqtbX+XhyM5lr5k1tqCdViURZ/trq9r83O13oXKlcSST7Th2Pi1hIgnUa5bAsZzYZzwEQj+cW/uLUhuJ3ZdHJvTM2LVwbpv+pDDCd4YfaUPwuI3o/m2HLmdtj08Bz055bE0f6ZYwdbNSGX9kGrciWIs7Q1qPfEF9RBO3ZiyiKfc+VA6Jle+GGltBnTO5U05rPsO3MTN0xJ1ZtaLMo2v1VIpMNX0HyrEiMXC8mC5+6Ui2kiBxf51co+MdXHnCygHjhVRntM/XRtG7mzmQytufYMjJKbYhDFxkREZqqA81UG88AIyKwjn9MfC6zTyIg1fcrg9yaN7dj+HGEIbfe88qHH/4Ba6YYQjKlYQlBSBw8g6yz7cfJzBA+BIWIoDWJ428scgtJkw9dCWzT0ieQmrqTw3cETIYNgffCJaQOXfISeHfYttUbPNcmXyDHoTYnFYUmn6EkP1cU+optqCFslxCz1AfzRhUVIcowK5CsBpdE5Lu/Q2S5BDnhza3HNjFQhIehTGQ1xleVNdn4t3sIpKmOz1R7AgzOlm/P3paCKZELy1wJXdCGdGyI7Prt3vzHfKSaY2zMId2MyePckV1SKA3IDoWMI+JuSbikaEGXZAOVsIMx13PlmIi8NOH3jfcHIjztP7+krcsy8JdfPmBSoeGdsAz2y6AMtilr/p524bZ0Bh80ROT6WSvKOODDJtg6ttSZOfk5IYq9YOMnXfpnBOrVuKrBeteOH/dX+bD9H4yxkxasmdDRNI9VEsKwEoslBxZPv5KgaY1AXXpYhIYvTqiVAKxJimEx9AMwD+C5giEP4NFqEI9Ys00HNluPdCFOHyWEZa0mUTsdb3FG9Ckc0F9LdUGfGOyXfEq2yUYG1i4Z/jJRzm2VCkuLYzpjMNwCzOckqQDV9wJxhioHe3+HM1ckq0FhPo9s47uyun3vRa4I4OdNQN/uw54iFkiqT+Isr5NF6e8/aEgyxVmid1ptA/FaoKVjlavPH4qYjdWZfjvXVUvH4kQh6tkvLwfVIXwyduz5WNUEApRJQPhyBavwkzjnlcdKTgQGHqmAl07epiRarv777/+UhzmyJ6GilPq3qjhQ/KJr4le8f1qM0/hfJXAcVSuKypeSgumBKhMtf75yTEjQn3JkIcmyFLBAXHGVUg0lkIZRdRxVv72DKrFlUbBNBHvBiiB36uwzND65168N70j0Ao3TYcyvCiQ9L3KTV7bhcMTdcN8LaUXxH16JxOQdczpXDUOe/aFGfW/5kiy/Lhxg0ms+5LPnKnj6rWpBdz6CpK7Hq2PKxS3rWtASkvdDQ9ieXOteCYcLFZ9AD+eF+5mQR8yfiputt1e5wCAu4iCNhzwSR/rsLc8Rr9i3NHbDJ+LHwJYnHbNOwYap2CymkEXaMfdM1I6bx00px4wPzId1QU+mk4Mu0o+ldF2TN795Ba+0N5bDMSsdypl+IB7zW/Q7f8OfIx7z22JNmcC57q1Nx0N50ew6TiNRnl4mdsBDQ9mlUp7srcgjLBiLa9k4N5GUUOQMmEuHcm10vICm5SxoeYPrZywehK/blzshs9jJacfia4fCwCF965fzd8A97tPzyS3nASWYd7V8P1UBKc+pEki+Pjh2RkJFfLemn2pwECHLlej0cQ2lGJ9qwp3JNzTn5NZZPxPtLCcprbksGsh+Ltt5JZWh6OLVVLGk2C8LDepv/DSoX4rQIIU9H8BwEyxohCEHPOhyaYSKxDz7KrsKe5A70iO5M6N5AL4C7BDOSFkl5AiFxJLbqqxakpf8OOwtuefTLc1aVY6Qc87l+Q9iqI7Lya3yMX3i+fROKZWrIO11h1ws9sAc/ayUPJHllRyNVCw6ThaxnP2JbpUtPgcbTyxHWZsW6Z7v0IwfRb1+QhXwnvP+oJ5fZqFHvfmW9ZgGooB39m8O/gdQSwMEFAACAAgAkK6jSCqKN+aHEQAA8GEAABcAAAB1bml2ZXJzYWwvdW5pdmVyc2FsLnBuZ+3d+VeS2f8AcEszJ2eizcwsbZq0xQXUGjMXWmzSkXKd1FLR1GwzNTMUWVKnsUUldcpdmlzaJW3S3MAlJdSgCZXSlAqFEJUQkR0+9J2az4x+5g/4nvNwDni49znPva/73NUf3lzyOrDvm0WrF2lpaX3j7ubqo6WlA9PS0o7T09WkqHZb7tP8mRfvs2+3VhV1DVfzRSdq1/5dWlrVOH1F2ALN969i3QLjtbQWt396zyPH3I7Q0gq74O66yy8xZGIIfuVBpJIsUOajtJzPH9AGteV+tHya9SNk04+uznrL59ssmXgGKf/ouv5F2jL9+Xt0Lnl5KrRTkJWBFJlobZNiSH7uQT2fdujRUcI2JuOX/fUcWml9FaOnNIlP6yE+LlBIpume9vxm8TC7BDFcL5Gyi2Jk3K9XhZ6fp/v3j7c/rF6lLDvkti2bizvMgrpI3qYZS7uuuNw01P4a0qL194/7Nl7REYoneuamWEV1wM2Vtv/MhrTsTNbucxsjP6BB1U3KsPt3YCb7MiNmlXcjPeWEWd0Y72xQIk4fQZss+Gf2+ZRI7b4fTyuVfKwhDFY1p7rnU8Df+FnUV1ha5ZlFjWTMzv8QuRPivcTAVXd2Rr7REliTd2LZnPvNay1n/PwsogdtN0tz1fghxHvpT3Nv9RBCuZezjNMzt+yWNte9fkuNZpfR0lbuv9R355D97Batn6e/3MB7b8ScOunnNm3ZHEfNmG0P0bWE+bkaZM++XpOMNLBZ0AsgAASAABAAAkAACAABIAAEgAAQAAJAAAgAASAABIAAEAACQAAIAAEgAASAABAAAkAACAABIAAEgAAQAAJAAAgAASAABIAAEAACQAAIAAEgAASAABAAAkAACAABIAAEgAAQAAJAAAgAASAABIAAEAACQAAIAAEgAASAABAA4v8RIkXaNvKI5jIo+R/RAs+nqO1ju8MS0+bG0dM9bb8uP+BVwCqb2WEBW3rOh77PbDNeMCeioJ750YNHD85OhcT+e/v+W/I12ObIOXV9dh5MmWc+v2zn3RezylirKTr1Umib1uwq+QucYS7SkdznHuDm35OmKBvtcU5Tz9gpC0221+NFZ/q6/cFRzU1rx/IY3qP/LNDaHqJEzayA5gXLbfs4jSJhHUkZPe0Q06wSbWVxGSrMLUkiWVUMDclHSd6lF5mqJeSNhm7WjU3IJN7oTFa7qck/YynCtflE+SRFVaH+dtdNF84DRjTlnDO1Hu1CYgedgFSzRfAdeGk7K3TqTTyt5CdLo/TDYARy+0kT9QXDkFe9tG04ebupKlZIdeSjJuLgaFHfczBGcOUKnuYiH7/LecwWC7d3Y5c0CTqN4SVKPlYtH6RikGBRYiP10eSpN0yoWkobNAE3M4J/qHovDkAGmqCn/3geSeD8VlqFLDi6t3Zc/sJROE3N//L0c1JkHtO+ykWXtnmHcuNKk9gFHTQzXtz1Ulq9S9PkzN30ZXEQB8bqn8Din0jVjI3ViKEERsfG7pOl4mbxsPwx+d4rH1IIvphBi8EIiwzVjWxpUnG7WuveI4KXT5SqmY/mv1cz6g9KViG8QY3yyUZEZxWyAVmMHEA2xYFHb65/qgcWqfMmTxVlC2rWTiUHzdT08g4R9gS6XG8OB9PvP1uMPRxQw333V4Wpr3cqR4dYOCgmPLz14hoPxNkqm4iJ7mAE6hoz57vF5ifhL3xRTWZOlHbe8h7ZyBMVYj/kTiSl1jP/pDdEuSHhvlZOXgdrUpzO0PuWpTgR7J1drkrW+UXw8HJ4gr+IaVDfWZL51taE4JTR4b3gIvf9iDFT0tn/wbb0XF42GotDru28ya3JqwjhvJMGtI7suH6cfCg7ST7An+iud7D/3K+2m2mLmq08BfG99zAF16mKu1iSLwqTwPDgPJx5l0opZX6VhOK2DbR442NppJHwQbPA/CCmqSWrO6hS7BX2myrZpGbLhgzRvguEpXu3pMLwmMTbXjbwKxlmf1TZU4N/mFE6j4ktbnmAuy9u8QAzBxBbBk34n2oSkL12akfyAC/58Ll+auGXDm7nxRx8vwJaDe3s/n26NjaDKewt5QzwOTVnD4piWyNoobaLEdGQO6RWPBZ7RbqgbyM3vOMhe8qJGoaFnGpsXApjC0JXw2oXXK9Pj8aRVmw4Z2QEphNJ5IG8SO6o49PBhOblziOR07+nNzs7QDnkz2Ph1rEbRCeWOZaZIyW/9kDEBpvmMbnMW8StUVzLfqcgSH1laM1Esm+G/t2rPiBDjyoxqMBX37wxQ8+cp349tY0/7UQVEUscYjjPP98Q8bJlv8r81uDNpy8DmdyrcSUkrJJO8eBUT8e2jqxOdUdvplbx432qy4mGXYUxeg1nC0xKlWF+8IN2mX50fpgPyUXJwFUy2yOQVJGZHx0rPYYC5coeC5RenSz4jDPM2u7MB371TGQ1hKJITI4P+WsaPG6cOPGYMYDanBUja1CCA+FYpSjtJmWtvnnRa9zx4w3jYekr7oQ37TksNHPIU8Y/EF1KWpArIIz0qk/Lb6XjBDUIbGkC1cCmU1xWgHH368hpyFt06LsTmedtlZUE+q07HLvM9QY7Kj3tQJvoQritbduBqWQYicsrzBvtTaWYqj6mP8C29MnTg/kLG4pmZPiZhdGTZOXnKRetm6UkbDWZSuLa4M9RXtlg+b6o4XTVycJUSop+ruznxAbXV7pnGXmHMsAdd9I9sdbOpAr7+SC4OusJtYE4UoHJ2mlLJazvSAyw2tdJ8NQUe3EzS1CJsH//g/P93V2R6vnPX+ad6uu+rjJhFRH7u5vZkfWWA2tObEniBPJ7hzHyiSunGya4OrkiIqjZ3pN///NC9jbomzVTnnoM+JvnWNWYP0k2Fk6XPUmSfTSEo+KEvb6e0RiVEM+cEfBqOb6kGYWQBkddaJWohbgkXlJf+xg2F1fGi8ubtEBjRBKRZk7Yjh4Q2PbzvEkhBHoVo84khOMPwpeGK5HOTJlItiaUQecnr2SNOo/IC/TMF+rmml01mQQZ6bocVmYRhwUYGfcWPLOH3f1IFtP6dPDXus1/BdK11YxVi5mvtFnH2XABRJXsmibLT2Dg7Jko4T1mMoPVC1/cz9/mMlmivpLDJ6lVHblZq7KbrD1ijCnCQjx561u/p7dNWYxOeOLp5BKe1A9211S0A8eoe++uXMWpFnqpxeeDecLHBBqRSXOFLIWttBh5aVySLtc+SWmJ5D+zTiZvyn/4OKK73Sjs8/p3J6VuGMm7EWCrSj2NWgY9uITuOb4PUoBZBo9jaSY+otVZGP7oILkdq+TBwSbYhuHbHF/olsL7mfPo5MPI5FecpCwcgycy9iRZ5AfNKMj0Xl7wHxE6ZUmrVnMcm9PQIZNS+q+ZFcICaJCmPke2brbF8UHVe1IpAb/2qBGDwojMbX+F/a1LuSfxj6u9kFUtu43bVbcgVyaCqgS4ugfW1zXXB8NYbh25Mm/4+xrPDQFTJJqwWLWAc9FVrpMrayY7ZO3tqh19Vp3q/jpgh2mr67pL2eW3nTB8aHntECm07Wex/l9jLGHVq416Pfijlk5jy8Uyh91uVusrW8tduKZMRLhqe/idmuj9zpk64ddsiWqK3iIhmB4oR1qVCAY4dnAkg3cIfLikVaKyEDVYod2pKDPb9d7OE2erbZXKLAPYmPhT4Rv0zDUrN/R7kmIUDN4Jw/YT+tpfts9IVFc/nNgJCSPdQxPs5X9WJ4iQgk5tqQ2tsTqbEROww+U30+oyk7rdu9HqHG5eXgaccAyidAjGZbzwUTsS19wiRkQyGeGUQRcawjKykxdM4FRdoCgSHjBOypIPkFZEMfLe6JnDMazOzW1JrQOih2jrRKfny0oFHy9/e0GkkvOZTjOvwos2lia+r8WDoIqP7EamcrKDpbeRIV8cO7EW2URvMGwd+X2yfTBd/mWHVHTibfY+k9eO32fgAjn6uVLSQTt1TvFSEDsulOtxZkxchLHrFYxuF2LdzaVrErkhuZxtzril9p3iYCO4jx0839JZfdkqPNhWrbJiHccZwLo6X0oD8i0tYS6yD2XPxSS1cv/e7NQGHofuCUULtoueiLZyW5NRWLcE21g3SAGxzITeGUwj0AuQwc2gsC9bKeLpt9f8Q+pzQs+8tl8zpJlSO/Ne9qivFW9jPjnb4PdaFLnF49sjE26hE8LXM2YOopP0C89qwZT6cSmj5qhr+fFNher4HvIi88jv0EWC/fCoeRX9G0AukrcV1RGrvcfieMdfpoklqvO8iNAJR7Y3h9x2SpV1CCI4R+dOdPK6HP9cJeRGiZrdH+iyuUf31WD1j1TJqnP3rc9peoXTzYxId2cVqqJmhvWBt8hcJM/ALk48DCnAuh9QIhZky8YyZDUVAmevMWkGI1kFnr/2u/xfL6GHS3Vy3SFJrEx7a2Ivu0azkUgfiqc5F2meEaKIpJyIwZS+NlKw7Un1kpcWUAR+V3PaIKeke/p4DmJatPiMYnn4YGnVsM3h/HFxa/tv4g/cks8V/bo4LcVTs2U98lU26usd6DeyDeqaWG9TUwarR21WtEiLZdzaLxxcCeok7MeSLn/FYnDUT0/LdlgOecoUnTwbKE72snjpnrG4sXeNIcwdBNmVP5CSabxX1S1jWpQs0o2FAmXuYyVY6Uce4Z6qdQ6CFGiG5NEqkbMH27vcWuyJldE7aDK1MB06/WJPEV4xsvEIpaAjZ+mTpzmjob/THPPQaZR82UQheJG5i5djb9mtqIufu17M2wd1wwOO+ePLDQ6MHr9+Ct/VnVQCJvMIJKK/5Z1HTeGaXRHo2IQTV7MNbpREZVfuKl/0CuXgQ/oeXVwoRskHmSthOrnGjX6BSHLj9EceMhmOdHBSsLGxI1lDNp8b52ttcPO0T+OxmhF1g4s19BqTU88pHXS8rmf+iA8/w28WY6Kda3jdp9gWuTFo3mHNmWB9/riksoshWhzPBemBxPNWfNmSv+hu0Uyaw1sKLaXEKly35zvxHaxBFBPcYcQ5FmYr1fGEcKXOASh3KlfTS4j80DzV+Y8fQ0zX1ceIv2w9TDGSd7uYtAgmzoPfS7cqIPmCGSUSNBMtHkrrN1tp/oj0DfNTj9Y0rkWuVGwjMHPgrD2kk8tamLuHyO0fQFSJki2V8969czl25MtgkRnd5odVz4R3xWObzJgclewBWgpPnnhsIX3T0haxbP8YfuHwzH44HCMdJdx0V6qjmdOPVUlhmi6d9Mvy1hFJaznxXOyEYx3alP+C4Bkka+9ol6NjR6lDDn/W2Z7ckoByauCTq/2lZz2OEqbEO/o4Cdfwhk81z0dVKVm1kMSOwasVHCgcBbo8jTdQURHER1IRAWuVX/xODJF2w1Vnwkn8Zz9duGGqeLtwIeN1uOe3vIlGDK4Cuk7zvFAvWNZDZp9buVx3zEI7S1DPvuNEk5Wu9YjywcVvAfNtQrIaWBV2biYmC3PjreJPWtBxmOmy5+0gaNOOwl5WP31D+mRcczxfs1f85eMqrFufsOkywXM8cWNIFP/KlyUoNyVcbTZsM3/nlBMDRU2uwtMIDunhCrMTa2DUpYFnYj8Fy68k5lE+9WmPMsp/p6yS4T8Sg5WtXX8/KHKO3VDdnAginXhfc+zhTPxwvAKFibZ06ITf7GwtH96UJbLvOLl4PboYrZqpn++GhubKfH6WMaV5HxTjUdBGiW0WMj/gPehyvCKtrbvH6r/HPn9tzrR0vJCGpdOSGkmqS/LmVPcp42IhizjVZVG0zxR91lf95uN0lPKQ83gx3B7cCF03+8j/KnonpEBJb3uYmN4654Cr6eFHNrfPSbbTZNgvilkx5ywOAZmrZQzSmsv2X+vO/fEAj/8L1i9nqs+tG970b8H6RR2G8O1L/se9W1rydO9eezOg4Kdfu8RX8Rx32s25IsowsxwTpJlzBJo+ts/dZ/mcf3DceJBy4jsW2b+1HPNOs+Dw2UIaNCYZ8mNhYdfs3yeAavftvnsJhlWYFhB7mn9T60K1NC/3vQdcq3aHpv4HUEsDBBQAAgAIAJCuo0iV7pF+SwAAAGsAAAAbAAAAdW5pdmVyc2FsL3VuaXZlcnNhbC5wbmcueG1ss7GvyM1RKEstKs7Mz7NVMtQzULK34+WyKShKLctMLVeoAIoBBSFASaESyDVCcMszU0oygEIG5mYIwYzUzPSMElslCwNzuKA+0EwAUEsBAgAAFAACAAgAkK6jSA5qJE5iBAAABREAAB0AAAAAAAAAAQAAAAAAAAAAAHVuaXZlcnNhbC9jb21tb25fbWVzc2FnZXMubG5nUEsBAgAAFAACAAgAkK6jSAh+CyMpAwAAhgwAACcAAAAAAAAAAQAAAAAAnQQAAHVuaXZlcnNhbC9mbGFzaF9wdWJsaXNoaW5nX3NldHRpbmdzLnhtbFBLAQIAABQAAgAIAJCuo0i1/AlkugIAAFUKAAAhAAAAAAAAAAEAAAAAAAsIAAB1bml2ZXJzYWwvZmxhc2hfc2tpbl9zZXR0aW5ncy54bWxQSwECAAAUAAIACACQrqNIKpYPZ/4CAACXCwAAJgAAAAAAAAABAAAAAAAECwAAdW5pdmVyc2FsL2h0bWxfcHVibGlzaGluZ19zZXR0aW5ncy54bWxQSwECAAAUAAIACACQrqNIaHFSkZoBAAAfBgAAHwAAAAAAAAABAAAAAABGDgAAdW5pdmVyc2FsL2h0bWxfc2tpbl9zZXR0aW5ncy5qc1BLAQIAABQAAgAIAJCuo0g9PC/RwQAAAOUBAAAaAAAAAAAAAAEAAAAAAB0QAAB1bml2ZXJzYWwvaTE4bl9wcmVzZXRzLnhtbFBLAQIAABQAAgAIAJCuo0izv7NQbQAAAHIAAAAcAAAAAAAAAAEAAAAAABYRAAB1bml2ZXJzYWwvbG9jYWxfc2V0dGluZ3MueG1sUEsBAgAAFAACAAgARJRXRyO0Tvv7AgAAsAgAABQAAAAAAAAAAQAAAAAAvREAAHVuaXZlcnNhbC9wbGF5ZXIueG1sUEsBAgAAFAACAAgAkK6jSIyYS/o+CAAAjyAAACkAAAAAAAAAAQAAAAAA6hQAAHVuaXZlcnNhbC9za2luX2N1c3RvbWl6YXRpb25fc2V0dGluZ3MueG1sUEsBAgAAFAACAAgAkK6jSCqKN+aHEQAA8GEAABcAAAAAAAAAAAAAAAAAbx0AAHVuaXZlcnNhbC91bml2ZXJzYWwucG5nUEsBAgAAFAACAAgAkK6jSJXukX5LAAAAawAAABsAAAAAAAAAAQAAAAAAKy8AAHVuaXZlcnNhbC91bml2ZXJzYWwucG5nLnhtbFBLBQYAAAAACwALAEkDAACvLwAAAAA="/>
  <p:tag name="ISPRING_PRESENTATION_TITLE" val="1"/>
  <p:tag name="ISPRING_SCORM_PASSING_SCORE" val="100.000000"/>
  <p:tag name="ISPRING_OUTPUT_FOLDER" val="F:\我图VIP设计PPT上传\10月份上传文件\371"/>
  <p:tag name="ISPRING_FIRST_PUBLISH" val="1"/>
  <p:tag name="ISPRING_SCORM_RATE_QUIZZES" val="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4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4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5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5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5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5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5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5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5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5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5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5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5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5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5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5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5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5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5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6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5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5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5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5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4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4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4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4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4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49"/>
</p:tagLst>
</file>

<file path=ppt/theme/theme1.xml><?xml version="1.0" encoding="utf-8"?>
<a:theme xmlns:a="http://schemas.openxmlformats.org/drawingml/2006/main" name="Office 主题">
  <a:themeElements>
    <a:clrScheme name="自定义 101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462300"/>
      </a:accent1>
      <a:accent2>
        <a:srgbClr val="FF9933"/>
      </a:accent2>
      <a:accent3>
        <a:srgbClr val="462300"/>
      </a:accent3>
      <a:accent4>
        <a:srgbClr val="FF9933"/>
      </a:accent4>
      <a:accent5>
        <a:srgbClr val="462300"/>
      </a:accent5>
      <a:accent6>
        <a:srgbClr val="FF9933"/>
      </a:accent6>
      <a:hlink>
        <a:srgbClr val="462300"/>
      </a:hlink>
      <a:folHlink>
        <a:srgbClr val="FF9933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1856</Words>
  <Application>Microsoft Office PowerPoint</Application>
  <PresentationFormat>全屏显示(16:9)</PresentationFormat>
  <Paragraphs>88</Paragraphs>
  <Slides>21</Slides>
  <Notes>7</Notes>
  <HiddenSlides>0</HiddenSlides>
  <MMClips>1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7" baseType="lpstr">
      <vt:lpstr>汉仪劲楷简</vt:lpstr>
      <vt:lpstr>微软雅黑</vt:lpstr>
      <vt:lpstr>Arial</vt:lpstr>
      <vt:lpstr>Arial Black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2019-05-09T00:20:01Z</dcterms:created>
  <dcterms:modified xsi:type="dcterms:W3CDTF">2021-03-05T04:51:36Z</dcterms:modified>
</cp:coreProperties>
</file>