
<file path=[Content_Types].xml><?xml version="1.0" encoding="utf-8"?>
<Types xmlns="http://schemas.openxmlformats.org/package/2006/content-types">
  <Default Extension="vml" ContentType="application/vnd.openxmlformats-officedocument.vmlDrawing"/>
  <Default Extension="xls" ContentType="application/vnd.ms-excel"/>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5"/>
  </p:notesMasterIdLst>
  <p:sldIdLst>
    <p:sldId id="256" r:id="rId4"/>
    <p:sldId id="342" r:id="rId5"/>
    <p:sldId id="324" r:id="rId6"/>
    <p:sldId id="337" r:id="rId7"/>
    <p:sldId id="339" r:id="rId8"/>
    <p:sldId id="284" r:id="rId9"/>
    <p:sldId id="288" r:id="rId10"/>
    <p:sldId id="289" r:id="rId11"/>
    <p:sldId id="290" r:id="rId12"/>
    <p:sldId id="321" r:id="rId13"/>
    <p:sldId id="322" r:id="rId14"/>
    <p:sldId id="279" r:id="rId15"/>
    <p:sldId id="293" r:id="rId16"/>
    <p:sldId id="294" r:id="rId17"/>
    <p:sldId id="299" r:id="rId18"/>
    <p:sldId id="340" r:id="rId19"/>
    <p:sldId id="273" r:id="rId20"/>
    <p:sldId id="276" r:id="rId21"/>
    <p:sldId id="277" r:id="rId22"/>
    <p:sldId id="278" r:id="rId23"/>
    <p:sldId id="281" r:id="rId24"/>
    <p:sldId id="309" r:id="rId25"/>
    <p:sldId id="323" r:id="rId26"/>
    <p:sldId id="341" r:id="rId27"/>
    <p:sldId id="266" r:id="rId28"/>
    <p:sldId id="315" r:id="rId29"/>
    <p:sldId id="318" r:id="rId30"/>
    <p:sldId id="319" r:id="rId31"/>
    <p:sldId id="334" r:id="rId32"/>
    <p:sldId id="335" r:id="rId33"/>
    <p:sldId id="310" r:id="rId34"/>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ADCB"/>
    <a:srgbClr val="D45A63"/>
    <a:srgbClr val="679EE5"/>
    <a:srgbClr val="55BAE8"/>
    <a:srgbClr val="6FB879"/>
    <a:srgbClr val="FE7563"/>
    <a:srgbClr val="E7C239"/>
    <a:srgbClr val="DDB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p:cViewPr varScale="1">
        <p:scale>
          <a:sx n="78" d="100"/>
          <a:sy n="78" d="100"/>
        </p:scale>
        <p:origin x="432" y="66"/>
      </p:cViewPr>
      <p:guideLst>
        <p:guide orient="horz" pos="2183"/>
        <p:guide orient="horz" pos="3453"/>
        <p:guide pos="36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diagrams/_rels/drawing1.xml.rels><?xml version="1.0" encoding="UTF-8" standalone="yes"?>
<Relationships xmlns="http://schemas.openxmlformats.org/package/2006/relationships"><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E979279-F486-4FD4-B3F8-96DF122E9C76}" type="doc">
      <dgm:prSet loTypeId="urn:microsoft.com/office/officeart/2005/8/layout/pList1" loCatId="list" qsTypeId="urn:microsoft.com/office/officeart/2005/8/quickstyle/simple1#3" qsCatId="simple" csTypeId="urn:microsoft.com/office/officeart/2005/8/colors/accent1_2#2" csCatId="accent1" phldr="1"/>
      <dgm:spPr/>
      <dgm:t>
        <a:bodyPr/>
        <a:lstStyle/>
        <a:p>
          <a:endParaRPr lang="zh-CN" altLang="en-US"/>
        </a:p>
      </dgm:t>
    </dgm:pt>
    <dgm:pt modelId="{B3CB6B05-4B01-4CCC-8A05-FD03D26E80C8}">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人气</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加强医院内部人员培训，规范内部管理制度，深化医院口碑营销</a:t>
          </a:r>
          <a:endParaRPr lang="zh-CN" altLang="en-US" sz="1200" dirty="0">
            <a:latin typeface="微软雅黑" panose="020B0503020204020204" pitchFamily="34" charset="-122"/>
            <a:ea typeface="微软雅黑" panose="020B0503020204020204" pitchFamily="34" charset="-122"/>
          </a:endParaRPr>
        </a:p>
      </dgm:t>
    </dgm:pt>
    <dgm:pt modelId="{DE7D46F8-B2E0-4C14-A273-A0D525383D37}" cxnId="{C39930A5-D6BA-4CEA-8E45-533BF953648D}" type="parTrans">
      <dgm:prSet/>
      <dgm:spPr/>
      <dgm:t>
        <a:bodyPr/>
        <a:lstStyle/>
        <a:p>
          <a:endParaRPr lang="zh-CN" altLang="en-US"/>
        </a:p>
      </dgm:t>
    </dgm:pt>
    <dgm:pt modelId="{C4AA0BF2-85A0-4BCD-BE80-EF6E2E6D5C0E}" cxnId="{C39930A5-D6BA-4CEA-8E45-533BF953648D}" type="sibTrans">
      <dgm:prSet/>
      <dgm:spPr/>
      <dgm:t>
        <a:bodyPr/>
        <a:lstStyle/>
        <a:p>
          <a:endParaRPr lang="zh-CN" altLang="en-US"/>
        </a:p>
      </dgm:t>
    </dgm:pt>
    <dgm:pt modelId="{3E56FAB9-2AB0-4080-846E-A0CA3E3D5FC5}">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服务</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导入阳光服务体系，提升医护人员礼仪培训，提升医院形象。</a:t>
          </a:r>
          <a:endParaRPr lang="zh-CN" altLang="en-US" sz="1200" dirty="0">
            <a:latin typeface="微软雅黑" panose="020B0503020204020204" pitchFamily="34" charset="-122"/>
            <a:ea typeface="微软雅黑" panose="020B0503020204020204" pitchFamily="34" charset="-122"/>
          </a:endParaRPr>
        </a:p>
      </dgm:t>
    </dgm:pt>
    <dgm:pt modelId="{65F5B38D-553F-44C5-9168-35D3B950ABFF}" cxnId="{5C838390-321D-4345-8C2A-4195EC9A8331}" type="parTrans">
      <dgm:prSet/>
      <dgm:spPr/>
      <dgm:t>
        <a:bodyPr/>
        <a:lstStyle/>
        <a:p>
          <a:endParaRPr lang="zh-CN" altLang="en-US"/>
        </a:p>
      </dgm:t>
    </dgm:pt>
    <dgm:pt modelId="{731A08E3-EA5E-4D6F-B0B8-8A272B77CD49}" cxnId="{5C838390-321D-4345-8C2A-4195EC9A8331}" type="sibTrans">
      <dgm:prSet/>
      <dgm:spPr/>
      <dgm:t>
        <a:bodyPr/>
        <a:lstStyle/>
        <a:p>
          <a:endParaRPr lang="zh-CN" altLang="en-US"/>
        </a:p>
      </dgm:t>
    </dgm:pt>
    <dgm:pt modelId="{26EACF0B-E65A-4471-ADD8-5ABEE0051951}">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宣传</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完善医院各自媒体建设，加强医院自媒体宣传</a:t>
          </a: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互联网时代，网络宣传已成趋势</a:t>
          </a:r>
          <a:r>
            <a:rPr lang="en-US" altLang="zh-CN"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09E0929F-C71D-49DA-A63B-C3DE26173B02}" cxnId="{C97FA130-7589-4F6D-AD69-33AE2F925647}" type="parTrans">
      <dgm:prSet/>
      <dgm:spPr/>
      <dgm:t>
        <a:bodyPr/>
        <a:lstStyle/>
        <a:p>
          <a:endParaRPr lang="zh-CN" altLang="en-US"/>
        </a:p>
      </dgm:t>
    </dgm:pt>
    <dgm:pt modelId="{F6B7B64C-55D7-4209-9159-D68880985EDE}" cxnId="{C97FA130-7589-4F6D-AD69-33AE2F925647}" type="sibTrans">
      <dgm:prSet/>
      <dgm:spPr/>
      <dgm:t>
        <a:bodyPr/>
        <a:lstStyle/>
        <a:p>
          <a:endParaRPr lang="zh-CN" altLang="en-US"/>
        </a:p>
      </dgm:t>
    </dgm:pt>
    <dgm:pt modelId="{7161749A-1FA8-4060-8E90-7F14C917F026}">
      <dgm:prSet phldrT="[文本]" custT="1"/>
      <dgm:spPr/>
      <dgm:t>
        <a:bodyPr/>
        <a:lstStyle/>
        <a:p>
          <a:r>
            <a:rPr lang="zh-CN" altLang="en-US" sz="1400" b="1" dirty="0" smtClean="0">
              <a:solidFill>
                <a:srgbClr val="C00000"/>
              </a:solidFill>
              <a:latin typeface="微软雅黑" panose="020B0503020204020204" pitchFamily="34" charset="-122"/>
              <a:ea typeface="微软雅黑" panose="020B0503020204020204" pitchFamily="34" charset="-122"/>
            </a:rPr>
            <a:t>公关</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定期开展义诊、学术营销等活动，提升医院整体品牌形象</a:t>
          </a:r>
          <a:r>
            <a:rPr lang="en-US" altLang="zh-CN"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dgm:t>
    </dgm:pt>
    <dgm:pt modelId="{9C7D4B5B-0688-427C-825C-83BA776C0866}" cxnId="{5851157B-8D5F-47C0-8369-0AA14BEA087F}" type="parTrans">
      <dgm:prSet/>
      <dgm:spPr/>
      <dgm:t>
        <a:bodyPr/>
        <a:lstStyle/>
        <a:p>
          <a:endParaRPr lang="zh-CN" altLang="en-US"/>
        </a:p>
      </dgm:t>
    </dgm:pt>
    <dgm:pt modelId="{7B5B2708-8EE7-4762-BEF1-FF83DA303B84}" cxnId="{5851157B-8D5F-47C0-8369-0AA14BEA087F}" type="sibTrans">
      <dgm:prSet/>
      <dgm:spPr/>
      <dgm:t>
        <a:bodyPr/>
        <a:lstStyle/>
        <a:p>
          <a:endParaRPr lang="zh-CN" altLang="en-US"/>
        </a:p>
      </dgm:t>
    </dgm:pt>
    <dgm:pt modelId="{E8485025-F633-4F5A-9BE4-CBB05D78DCA4}" type="pres">
      <dgm:prSet presAssocID="{5E979279-F486-4FD4-B3F8-96DF122E9C76}" presName="Name0" presStyleCnt="0">
        <dgm:presLayoutVars>
          <dgm:dir/>
          <dgm:resizeHandles val="exact"/>
        </dgm:presLayoutVars>
      </dgm:prSet>
      <dgm:spPr/>
      <dgm:t>
        <a:bodyPr/>
        <a:lstStyle/>
        <a:p>
          <a:endParaRPr lang="zh-CN" altLang="en-US"/>
        </a:p>
      </dgm:t>
    </dgm:pt>
    <dgm:pt modelId="{510AB970-3A54-4475-8F84-4C3E91A8D36D}" type="pres">
      <dgm:prSet presAssocID="{B3CB6B05-4B01-4CCC-8A05-FD03D26E80C8}" presName="compNode" presStyleCnt="0"/>
      <dgm:spPr/>
    </dgm:pt>
    <dgm:pt modelId="{C1FAB1C1-BCA0-4958-9637-B6819B71C3A8}" type="pres">
      <dgm:prSet presAssocID="{B3CB6B05-4B01-4CCC-8A05-FD03D26E80C8}" presName="pictRect" presStyleLbl="node1" presStyleIdx="0" presStyleCnt="4"/>
      <dgm:spPr>
        <a:blipFill>
          <a:blip xmlns:r="http://schemas.openxmlformats.org/officeDocument/2006/relationships" r:embed="rId1" cstate="print"/>
          <a:srcRect/>
          <a:stretch>
            <a:fillRect l="-6000" r="-6000"/>
          </a:stretch>
        </a:blipFill>
        <a:ln w="22225">
          <a:solidFill>
            <a:schemeClr val="accent2"/>
          </a:solidFill>
        </a:ln>
      </dgm:spPr>
    </dgm:pt>
    <dgm:pt modelId="{D7D0FA2D-C301-4189-B382-B20B66795308}" type="pres">
      <dgm:prSet presAssocID="{B3CB6B05-4B01-4CCC-8A05-FD03D26E80C8}" presName="textRect" presStyleLbl="revTx" presStyleIdx="0" presStyleCnt="4">
        <dgm:presLayoutVars>
          <dgm:bulletEnabled val="1"/>
        </dgm:presLayoutVars>
      </dgm:prSet>
      <dgm:spPr/>
      <dgm:t>
        <a:bodyPr/>
        <a:lstStyle/>
        <a:p>
          <a:endParaRPr lang="zh-CN" altLang="en-US"/>
        </a:p>
      </dgm:t>
    </dgm:pt>
    <dgm:pt modelId="{653349F7-5066-4926-B679-0747B9F37B69}" type="pres">
      <dgm:prSet presAssocID="{C4AA0BF2-85A0-4BCD-BE80-EF6E2E6D5C0E}" presName="sibTrans" presStyleLbl="sibTrans2D1" presStyleIdx="0" presStyleCnt="0"/>
      <dgm:spPr/>
      <dgm:t>
        <a:bodyPr/>
        <a:lstStyle/>
        <a:p>
          <a:endParaRPr lang="zh-CN" altLang="en-US"/>
        </a:p>
      </dgm:t>
    </dgm:pt>
    <dgm:pt modelId="{EF614AA6-809E-4286-BC80-32C84FF3FD06}" type="pres">
      <dgm:prSet presAssocID="{3E56FAB9-2AB0-4080-846E-A0CA3E3D5FC5}" presName="compNode" presStyleCnt="0"/>
      <dgm:spPr/>
    </dgm:pt>
    <dgm:pt modelId="{E6EF15AE-95E3-4CF6-B7D9-6A23875962E4}" type="pres">
      <dgm:prSet presAssocID="{3E56FAB9-2AB0-4080-846E-A0CA3E3D5FC5}" presName="pictRect" presStyleLbl="node1" presStyleIdx="1" presStyleCnt="4"/>
      <dgm:spPr>
        <a:blipFill>
          <a:blip xmlns:r="http://schemas.openxmlformats.org/officeDocument/2006/relationships" r:embed="rId2" cstate="print"/>
          <a:srcRect/>
          <a:stretch>
            <a:fillRect t="-19000" b="-19000"/>
          </a:stretch>
        </a:blipFill>
        <a:ln w="22225">
          <a:solidFill>
            <a:schemeClr val="accent2"/>
          </a:solidFill>
        </a:ln>
      </dgm:spPr>
    </dgm:pt>
    <dgm:pt modelId="{92912538-F9A5-440F-9EB5-3644D13BD2A9}" type="pres">
      <dgm:prSet presAssocID="{3E56FAB9-2AB0-4080-846E-A0CA3E3D5FC5}" presName="textRect" presStyleLbl="revTx" presStyleIdx="1" presStyleCnt="4">
        <dgm:presLayoutVars>
          <dgm:bulletEnabled val="1"/>
        </dgm:presLayoutVars>
      </dgm:prSet>
      <dgm:spPr/>
      <dgm:t>
        <a:bodyPr/>
        <a:lstStyle/>
        <a:p>
          <a:endParaRPr lang="zh-CN" altLang="en-US"/>
        </a:p>
      </dgm:t>
    </dgm:pt>
    <dgm:pt modelId="{10D45F3B-23AB-4D9F-A614-8677CD729E64}" type="pres">
      <dgm:prSet presAssocID="{731A08E3-EA5E-4D6F-B0B8-8A272B77CD49}" presName="sibTrans" presStyleLbl="sibTrans2D1" presStyleIdx="0" presStyleCnt="0"/>
      <dgm:spPr/>
      <dgm:t>
        <a:bodyPr/>
        <a:lstStyle/>
        <a:p>
          <a:endParaRPr lang="zh-CN" altLang="en-US"/>
        </a:p>
      </dgm:t>
    </dgm:pt>
    <dgm:pt modelId="{0154F0B7-7FC1-465C-9629-5DDB5151CAC5}" type="pres">
      <dgm:prSet presAssocID="{26EACF0B-E65A-4471-ADD8-5ABEE0051951}" presName="compNode" presStyleCnt="0"/>
      <dgm:spPr/>
    </dgm:pt>
    <dgm:pt modelId="{0C6942DF-4046-466C-AD76-152E6B8435AA}" type="pres">
      <dgm:prSet presAssocID="{26EACF0B-E65A-4471-ADD8-5ABEE0051951}" presName="pictRect" presStyleLbl="node1" presStyleIdx="2" presStyleCnt="4"/>
      <dgm:spPr>
        <a:blipFill>
          <a:blip xmlns:r="http://schemas.openxmlformats.org/officeDocument/2006/relationships" r:embed="rId3" cstate="print"/>
          <a:srcRect/>
          <a:stretch>
            <a:fillRect l="-4000" r="-4000"/>
          </a:stretch>
        </a:blipFill>
        <a:ln w="22225">
          <a:solidFill>
            <a:schemeClr val="accent2"/>
          </a:solidFill>
        </a:ln>
      </dgm:spPr>
    </dgm:pt>
    <dgm:pt modelId="{1E46F6A9-BA05-439D-B164-54C297A445E9}" type="pres">
      <dgm:prSet presAssocID="{26EACF0B-E65A-4471-ADD8-5ABEE0051951}" presName="textRect" presStyleLbl="revTx" presStyleIdx="2" presStyleCnt="4">
        <dgm:presLayoutVars>
          <dgm:bulletEnabled val="1"/>
        </dgm:presLayoutVars>
      </dgm:prSet>
      <dgm:spPr/>
      <dgm:t>
        <a:bodyPr/>
        <a:lstStyle/>
        <a:p>
          <a:endParaRPr lang="zh-CN" altLang="en-US"/>
        </a:p>
      </dgm:t>
    </dgm:pt>
    <dgm:pt modelId="{60B41E83-1A7A-441D-9312-D697BD59F94F}" type="pres">
      <dgm:prSet presAssocID="{F6B7B64C-55D7-4209-9159-D68880985EDE}" presName="sibTrans" presStyleLbl="sibTrans2D1" presStyleIdx="0" presStyleCnt="0"/>
      <dgm:spPr/>
      <dgm:t>
        <a:bodyPr/>
        <a:lstStyle/>
        <a:p>
          <a:endParaRPr lang="zh-CN" altLang="en-US"/>
        </a:p>
      </dgm:t>
    </dgm:pt>
    <dgm:pt modelId="{15C0684E-DC54-475D-98C6-399F079E5994}" type="pres">
      <dgm:prSet presAssocID="{7161749A-1FA8-4060-8E90-7F14C917F026}" presName="compNode" presStyleCnt="0"/>
      <dgm:spPr/>
    </dgm:pt>
    <dgm:pt modelId="{34187326-7E0C-4A69-B1B4-AA22434EC949}" type="pres">
      <dgm:prSet presAssocID="{7161749A-1FA8-4060-8E90-7F14C917F026}" presName="pictRect" presStyleLbl="node1" presStyleIdx="3" presStyleCnt="4"/>
      <dgm:spPr>
        <a:blipFill>
          <a:blip xmlns:r="http://schemas.openxmlformats.org/officeDocument/2006/relationships" r:embed="rId4" cstate="print"/>
          <a:srcRect/>
          <a:stretch>
            <a:fillRect l="-2000" r="-2000"/>
          </a:stretch>
        </a:blipFill>
        <a:ln w="22225">
          <a:solidFill>
            <a:schemeClr val="accent2"/>
          </a:solidFill>
        </a:ln>
      </dgm:spPr>
    </dgm:pt>
    <dgm:pt modelId="{FEADE9D5-E7A7-4921-9138-30B93E54C450}" type="pres">
      <dgm:prSet presAssocID="{7161749A-1FA8-4060-8E90-7F14C917F026}" presName="textRect" presStyleLbl="revTx" presStyleIdx="3" presStyleCnt="4">
        <dgm:presLayoutVars>
          <dgm:bulletEnabled val="1"/>
        </dgm:presLayoutVars>
      </dgm:prSet>
      <dgm:spPr/>
      <dgm:t>
        <a:bodyPr/>
        <a:lstStyle/>
        <a:p>
          <a:endParaRPr lang="zh-CN" altLang="en-US"/>
        </a:p>
      </dgm:t>
    </dgm:pt>
  </dgm:ptLst>
  <dgm:cxnLst>
    <dgm:cxn modelId="{C97FA130-7589-4F6D-AD69-33AE2F925647}" srcId="{5E979279-F486-4FD4-B3F8-96DF122E9C76}" destId="{26EACF0B-E65A-4471-ADD8-5ABEE0051951}" srcOrd="2" destOrd="0" parTransId="{09E0929F-C71D-49DA-A63B-C3DE26173B02}" sibTransId="{F6B7B64C-55D7-4209-9159-D68880985EDE}"/>
    <dgm:cxn modelId="{39A48F2D-2C47-4E96-B59A-DC9A35057DE8}" type="presOf" srcId="{26EACF0B-E65A-4471-ADD8-5ABEE0051951}" destId="{1E46F6A9-BA05-439D-B164-54C297A445E9}" srcOrd="0" destOrd="0" presId="urn:microsoft.com/office/officeart/2005/8/layout/pList1"/>
    <dgm:cxn modelId="{5851157B-8D5F-47C0-8369-0AA14BEA087F}" srcId="{5E979279-F486-4FD4-B3F8-96DF122E9C76}" destId="{7161749A-1FA8-4060-8E90-7F14C917F026}" srcOrd="3" destOrd="0" parTransId="{9C7D4B5B-0688-427C-825C-83BA776C0866}" sibTransId="{7B5B2708-8EE7-4762-BEF1-FF83DA303B84}"/>
    <dgm:cxn modelId="{8E353EEB-74E3-4D4A-819D-E728943AD5D4}" type="presOf" srcId="{B3CB6B05-4B01-4CCC-8A05-FD03D26E80C8}" destId="{D7D0FA2D-C301-4189-B382-B20B66795308}" srcOrd="0" destOrd="0" presId="urn:microsoft.com/office/officeart/2005/8/layout/pList1"/>
    <dgm:cxn modelId="{CA21EE49-4242-4757-B942-7A76EA80DB66}" type="presOf" srcId="{731A08E3-EA5E-4D6F-B0B8-8A272B77CD49}" destId="{10D45F3B-23AB-4D9F-A614-8677CD729E64}" srcOrd="0" destOrd="0" presId="urn:microsoft.com/office/officeart/2005/8/layout/pList1"/>
    <dgm:cxn modelId="{C3A331A0-751B-4AEB-B1FC-A49AFBEBE109}" type="presOf" srcId="{F6B7B64C-55D7-4209-9159-D68880985EDE}" destId="{60B41E83-1A7A-441D-9312-D697BD59F94F}" srcOrd="0" destOrd="0" presId="urn:microsoft.com/office/officeart/2005/8/layout/pList1"/>
    <dgm:cxn modelId="{5C838390-321D-4345-8C2A-4195EC9A8331}" srcId="{5E979279-F486-4FD4-B3F8-96DF122E9C76}" destId="{3E56FAB9-2AB0-4080-846E-A0CA3E3D5FC5}" srcOrd="1" destOrd="0" parTransId="{65F5B38D-553F-44C5-9168-35D3B950ABFF}" sibTransId="{731A08E3-EA5E-4D6F-B0B8-8A272B77CD49}"/>
    <dgm:cxn modelId="{02FACD83-D822-4A2D-8BB7-EB4AA5243C18}" type="presOf" srcId="{7161749A-1FA8-4060-8E90-7F14C917F026}" destId="{FEADE9D5-E7A7-4921-9138-30B93E54C450}" srcOrd="0" destOrd="0" presId="urn:microsoft.com/office/officeart/2005/8/layout/pList1"/>
    <dgm:cxn modelId="{0BF768E5-76D6-4329-AC10-BF7FE1E15EF5}" type="presOf" srcId="{C4AA0BF2-85A0-4BCD-BE80-EF6E2E6D5C0E}" destId="{653349F7-5066-4926-B679-0747B9F37B69}" srcOrd="0" destOrd="0" presId="urn:microsoft.com/office/officeart/2005/8/layout/pList1"/>
    <dgm:cxn modelId="{15F81057-1F3A-49C4-8B3E-A6932453F2D0}" type="presOf" srcId="{5E979279-F486-4FD4-B3F8-96DF122E9C76}" destId="{E8485025-F633-4F5A-9BE4-CBB05D78DCA4}" srcOrd="0" destOrd="0" presId="urn:microsoft.com/office/officeart/2005/8/layout/pList1"/>
    <dgm:cxn modelId="{C39930A5-D6BA-4CEA-8E45-533BF953648D}" srcId="{5E979279-F486-4FD4-B3F8-96DF122E9C76}" destId="{B3CB6B05-4B01-4CCC-8A05-FD03D26E80C8}" srcOrd="0" destOrd="0" parTransId="{DE7D46F8-B2E0-4C14-A273-A0D525383D37}" sibTransId="{C4AA0BF2-85A0-4BCD-BE80-EF6E2E6D5C0E}"/>
    <dgm:cxn modelId="{831BE40E-491E-4353-8747-0E422B1C632E}" type="presOf" srcId="{3E56FAB9-2AB0-4080-846E-A0CA3E3D5FC5}" destId="{92912538-F9A5-440F-9EB5-3644D13BD2A9}" srcOrd="0" destOrd="0" presId="urn:microsoft.com/office/officeart/2005/8/layout/pList1"/>
    <dgm:cxn modelId="{7F2B923F-6A90-4F2D-BE63-53F3A180D7FB}" type="presParOf" srcId="{E8485025-F633-4F5A-9BE4-CBB05D78DCA4}" destId="{510AB970-3A54-4475-8F84-4C3E91A8D36D}" srcOrd="0" destOrd="0" presId="urn:microsoft.com/office/officeart/2005/8/layout/pList1"/>
    <dgm:cxn modelId="{3912B42D-FE63-44A4-A097-EC1C6A54B5C7}" type="presParOf" srcId="{510AB970-3A54-4475-8F84-4C3E91A8D36D}" destId="{C1FAB1C1-BCA0-4958-9637-B6819B71C3A8}" srcOrd="0" destOrd="0" presId="urn:microsoft.com/office/officeart/2005/8/layout/pList1"/>
    <dgm:cxn modelId="{B53887AB-F0A3-4250-BC4E-14C622CFCE82}" type="presParOf" srcId="{510AB970-3A54-4475-8F84-4C3E91A8D36D}" destId="{D7D0FA2D-C301-4189-B382-B20B66795308}" srcOrd="1" destOrd="0" presId="urn:microsoft.com/office/officeart/2005/8/layout/pList1"/>
    <dgm:cxn modelId="{773365F2-FB71-4AD7-AE26-006FE516A56B}" type="presParOf" srcId="{E8485025-F633-4F5A-9BE4-CBB05D78DCA4}" destId="{653349F7-5066-4926-B679-0747B9F37B69}" srcOrd="1" destOrd="0" presId="urn:microsoft.com/office/officeart/2005/8/layout/pList1"/>
    <dgm:cxn modelId="{4E439F53-87B1-423A-96A7-12371C1FD15B}" type="presParOf" srcId="{E8485025-F633-4F5A-9BE4-CBB05D78DCA4}" destId="{EF614AA6-809E-4286-BC80-32C84FF3FD06}" srcOrd="2" destOrd="0" presId="urn:microsoft.com/office/officeart/2005/8/layout/pList1"/>
    <dgm:cxn modelId="{6788175E-D68D-4C54-87FF-820A94468415}" type="presParOf" srcId="{EF614AA6-809E-4286-BC80-32C84FF3FD06}" destId="{E6EF15AE-95E3-4CF6-B7D9-6A23875962E4}" srcOrd="0" destOrd="0" presId="urn:microsoft.com/office/officeart/2005/8/layout/pList1"/>
    <dgm:cxn modelId="{DE5853CC-0B74-43FF-B7AC-CB4D3A359472}" type="presParOf" srcId="{EF614AA6-809E-4286-BC80-32C84FF3FD06}" destId="{92912538-F9A5-440F-9EB5-3644D13BD2A9}" srcOrd="1" destOrd="0" presId="urn:microsoft.com/office/officeart/2005/8/layout/pList1"/>
    <dgm:cxn modelId="{3401C12F-79A4-4C5D-826F-04B3CF90CA76}" type="presParOf" srcId="{E8485025-F633-4F5A-9BE4-CBB05D78DCA4}" destId="{10D45F3B-23AB-4D9F-A614-8677CD729E64}" srcOrd="3" destOrd="0" presId="urn:microsoft.com/office/officeart/2005/8/layout/pList1"/>
    <dgm:cxn modelId="{BC39770C-3B3B-4645-B5A8-82C4BA450E8C}" type="presParOf" srcId="{E8485025-F633-4F5A-9BE4-CBB05D78DCA4}" destId="{0154F0B7-7FC1-465C-9629-5DDB5151CAC5}" srcOrd="4" destOrd="0" presId="urn:microsoft.com/office/officeart/2005/8/layout/pList1"/>
    <dgm:cxn modelId="{9989A623-47CC-41D3-A94B-224579ECDF54}" type="presParOf" srcId="{0154F0B7-7FC1-465C-9629-5DDB5151CAC5}" destId="{0C6942DF-4046-466C-AD76-152E6B8435AA}" srcOrd="0" destOrd="0" presId="urn:microsoft.com/office/officeart/2005/8/layout/pList1"/>
    <dgm:cxn modelId="{E84F0F30-2253-4273-A0CB-A6B2434AC5FA}" type="presParOf" srcId="{0154F0B7-7FC1-465C-9629-5DDB5151CAC5}" destId="{1E46F6A9-BA05-439D-B164-54C297A445E9}" srcOrd="1" destOrd="0" presId="urn:microsoft.com/office/officeart/2005/8/layout/pList1"/>
    <dgm:cxn modelId="{4E035BD0-4218-4BCA-B133-2849C000FFA6}" type="presParOf" srcId="{E8485025-F633-4F5A-9BE4-CBB05D78DCA4}" destId="{60B41E83-1A7A-441D-9312-D697BD59F94F}" srcOrd="5" destOrd="0" presId="urn:microsoft.com/office/officeart/2005/8/layout/pList1"/>
    <dgm:cxn modelId="{316C7E8A-F78C-4EC0-A01F-784DBE4B9F50}" type="presParOf" srcId="{E8485025-F633-4F5A-9BE4-CBB05D78DCA4}" destId="{15C0684E-DC54-475D-98C6-399F079E5994}" srcOrd="6" destOrd="0" presId="urn:microsoft.com/office/officeart/2005/8/layout/pList1"/>
    <dgm:cxn modelId="{7F0D9B45-6942-45B8-A4C4-3A777974CFFF}" type="presParOf" srcId="{15C0684E-DC54-475D-98C6-399F079E5994}" destId="{34187326-7E0C-4A69-B1B4-AA22434EC949}" srcOrd="0" destOrd="0" presId="urn:microsoft.com/office/officeart/2005/8/layout/pList1"/>
    <dgm:cxn modelId="{1DF24943-1A07-4F1A-BC31-CF07A32DB068}" type="presParOf" srcId="{15C0684E-DC54-475D-98C6-399F079E5994}" destId="{FEADE9D5-E7A7-4921-9138-30B93E54C450}" srcOrd="1" destOrd="0" presId="urn:microsoft.com/office/officeart/2005/8/layout/pList1"/>
  </dgm:cxnLst>
  <dgm:bg/>
  <dgm:whole/>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1" name="组合 0"/>
      <dsp:cNvGrpSpPr/>
    </dsp:nvGrpSpPr>
    <dsp:grpSpPr>
      <a:xfrm>
        <a:off x="0" y="0"/>
        <a:ext cx="11551071" cy="4985218"/>
        <a:chOff x="0" y="0"/>
        <a:chExt cx="11551071" cy="4985218"/>
      </a:xfrm>
    </dsp:grpSpPr>
    <dsp:sp>
      <dsp:nvSpPr>
        <dsp:cNvPr id="2" name="圆角矩形 1"/>
        <dsp:cNvSpPr/>
      </dsp:nvSpPr>
      <dsp:spPr bwMode="white">
        <a:xfrm>
          <a:off x="2609" y="1068586"/>
          <a:ext cx="2685708" cy="1851230"/>
        </a:xfrm>
        <a:prstGeom prst="roundRect">
          <a:avLst/>
        </a:prstGeom>
        <a:blipFill>
          <a:blip r:embed="rId1" cstate="print"/>
          <a:srcRect/>
          <a:stretch>
            <a:fillRect l="-6000" r="-6000"/>
          </a:stretch>
        </a:blipFill>
        <a:ln w="22225">
          <a:solidFill>
            <a:schemeClr val="accent2"/>
          </a:solidFill>
        </a:ln>
      </dsp:spPr>
      <dsp:style>
        <a:lnRef idx="2">
          <a:schemeClr val="lt1"/>
        </a:lnRef>
        <a:fillRef idx="1">
          <a:schemeClr val="accent1"/>
        </a:fillRef>
        <a:effectRef idx="0">
          <a:scrgbClr r="0" g="0" b="0"/>
        </a:effectRef>
        <a:fontRef idx="minor">
          <a:schemeClr val="lt1"/>
        </a:fontRef>
      </dsp:style>
      <dsp:txXfrm>
        <a:off x="2609" y="1068586"/>
        <a:ext cx="2685708" cy="1851230"/>
      </dsp:txXfrm>
    </dsp:sp>
    <dsp:sp>
      <dsp:nvSpPr>
        <dsp:cNvPr id="3" name="矩形 2"/>
        <dsp:cNvSpPr/>
      </dsp:nvSpPr>
      <dsp:spPr bwMode="white">
        <a:xfrm>
          <a:off x="2609" y="2919816"/>
          <a:ext cx="2685708" cy="99681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0" anchor="t"/>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1400" b="1" dirty="0" smtClean="0">
              <a:solidFill>
                <a:srgbClr val="C00000"/>
              </a:solidFill>
              <a:latin typeface="微软雅黑" panose="020B0503020204020204" pitchFamily="34" charset="-122"/>
              <a:ea typeface="微软雅黑" panose="020B0503020204020204" pitchFamily="34" charset="-122"/>
            </a:rPr>
            <a:t>人气</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pPr lvl="0" algn="ctr">
            <a:lnSpc>
              <a:spcPct val="100000"/>
            </a:lnSpc>
            <a:spcBef>
              <a:spcPct val="0"/>
            </a:spcBef>
            <a:spcAft>
              <a:spcPct val="35000"/>
            </a:spcAft>
          </a:pPr>
          <a:r>
            <a:rPr lang="zh-CN" altLang="en-US" sz="1200" dirty="0" smtClean="0">
              <a:solidFill>
                <a:schemeClr val="tx1"/>
              </a:solidFill>
              <a:latin typeface="微软雅黑" panose="020B0503020204020204" pitchFamily="34" charset="-122"/>
              <a:ea typeface="微软雅黑" panose="020B0503020204020204" pitchFamily="34" charset="-122"/>
            </a:rPr>
            <a:t>加强医院内部人员培训，规范内部管理制度，深化医院口碑营销</a:t>
          </a:r>
          <a:endParaRPr lang="zh-CN" altLang="en-US" sz="1200" dirty="0">
            <a:solidFill>
              <a:schemeClr val="tx1"/>
            </a:solidFill>
            <a:latin typeface="微软雅黑" panose="020B0503020204020204" pitchFamily="34" charset="-122"/>
            <a:ea typeface="微软雅黑" panose="020B0503020204020204" pitchFamily="34" charset="-122"/>
          </a:endParaRPr>
        </a:p>
      </dsp:txBody>
      <dsp:txXfrm>
        <a:off x="2609" y="2919816"/>
        <a:ext cx="2685708" cy="996816"/>
      </dsp:txXfrm>
    </dsp:sp>
    <dsp:sp>
      <dsp:nvSpPr>
        <dsp:cNvPr id="4" name="圆角矩形 3"/>
        <dsp:cNvSpPr/>
      </dsp:nvSpPr>
      <dsp:spPr bwMode="white">
        <a:xfrm>
          <a:off x="2957001" y="1068586"/>
          <a:ext cx="2685708" cy="1851230"/>
        </a:xfrm>
        <a:prstGeom prst="roundRect">
          <a:avLst/>
        </a:prstGeom>
        <a:blipFill>
          <a:blip r:embed="rId2" cstate="print"/>
          <a:srcRect/>
          <a:stretch>
            <a:fillRect t="-19000" b="-19000"/>
          </a:stretch>
        </a:blipFill>
        <a:ln w="22225">
          <a:solidFill>
            <a:schemeClr val="accent2"/>
          </a:solidFill>
        </a:ln>
      </dsp:spPr>
      <dsp:style>
        <a:lnRef idx="2">
          <a:schemeClr val="lt1"/>
        </a:lnRef>
        <a:fillRef idx="1">
          <a:schemeClr val="accent1"/>
        </a:fillRef>
        <a:effectRef idx="0">
          <a:scrgbClr r="0" g="0" b="0"/>
        </a:effectRef>
        <a:fontRef idx="minor">
          <a:schemeClr val="lt1"/>
        </a:fontRef>
      </dsp:style>
      <dsp:txXfrm>
        <a:off x="2957001" y="1068586"/>
        <a:ext cx="2685708" cy="1851230"/>
      </dsp:txXfrm>
    </dsp:sp>
    <dsp:sp>
      <dsp:nvSpPr>
        <dsp:cNvPr id="5" name="矩形 4"/>
        <dsp:cNvSpPr/>
      </dsp:nvSpPr>
      <dsp:spPr bwMode="white">
        <a:xfrm>
          <a:off x="2957001" y="2919816"/>
          <a:ext cx="2685708" cy="99681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0" anchor="t"/>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1400" b="1" dirty="0" smtClean="0">
              <a:solidFill>
                <a:srgbClr val="C00000"/>
              </a:solidFill>
              <a:latin typeface="微软雅黑" panose="020B0503020204020204" pitchFamily="34" charset="-122"/>
              <a:ea typeface="微软雅黑" panose="020B0503020204020204" pitchFamily="34" charset="-122"/>
            </a:rPr>
            <a:t>服务</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pPr lvl="0" algn="ctr">
            <a:lnSpc>
              <a:spcPct val="100000"/>
            </a:lnSpc>
            <a:spcBef>
              <a:spcPct val="0"/>
            </a:spcBef>
            <a:spcAft>
              <a:spcPct val="35000"/>
            </a:spcAft>
          </a:pPr>
          <a:r>
            <a:rPr lang="zh-CN" altLang="en-US" sz="1200" dirty="0" smtClean="0">
              <a:solidFill>
                <a:schemeClr val="tx1"/>
              </a:solidFill>
              <a:latin typeface="微软雅黑" panose="020B0503020204020204" pitchFamily="34" charset="-122"/>
              <a:ea typeface="微软雅黑" panose="020B0503020204020204" pitchFamily="34" charset="-122"/>
            </a:rPr>
            <a:t>导入阳光服务体系，提升医护人员礼仪培训，提升医院形象。</a:t>
          </a:r>
          <a:endParaRPr lang="zh-CN" altLang="en-US" sz="1200" dirty="0">
            <a:solidFill>
              <a:schemeClr val="tx1"/>
            </a:solidFill>
            <a:latin typeface="微软雅黑" panose="020B0503020204020204" pitchFamily="34" charset="-122"/>
            <a:ea typeface="微软雅黑" panose="020B0503020204020204" pitchFamily="34" charset="-122"/>
          </a:endParaRPr>
        </a:p>
      </dsp:txBody>
      <dsp:txXfrm>
        <a:off x="2957001" y="2919816"/>
        <a:ext cx="2685708" cy="996816"/>
      </dsp:txXfrm>
    </dsp:sp>
    <dsp:sp>
      <dsp:nvSpPr>
        <dsp:cNvPr id="6" name="圆角矩形 5"/>
        <dsp:cNvSpPr/>
      </dsp:nvSpPr>
      <dsp:spPr bwMode="white">
        <a:xfrm>
          <a:off x="5911393" y="1068586"/>
          <a:ext cx="2685708" cy="1851230"/>
        </a:xfrm>
        <a:prstGeom prst="roundRect">
          <a:avLst/>
        </a:prstGeom>
        <a:blipFill>
          <a:blip r:embed="rId3" cstate="print"/>
          <a:srcRect/>
          <a:stretch>
            <a:fillRect l="-4000" r="-4000"/>
          </a:stretch>
        </a:blipFill>
        <a:ln w="22225">
          <a:solidFill>
            <a:schemeClr val="accent2"/>
          </a:solidFill>
        </a:ln>
      </dsp:spPr>
      <dsp:style>
        <a:lnRef idx="2">
          <a:schemeClr val="lt1"/>
        </a:lnRef>
        <a:fillRef idx="1">
          <a:schemeClr val="accent1"/>
        </a:fillRef>
        <a:effectRef idx="0">
          <a:scrgbClr r="0" g="0" b="0"/>
        </a:effectRef>
        <a:fontRef idx="minor">
          <a:schemeClr val="lt1"/>
        </a:fontRef>
      </dsp:style>
      <dsp:txXfrm>
        <a:off x="5911393" y="1068586"/>
        <a:ext cx="2685708" cy="1851230"/>
      </dsp:txXfrm>
    </dsp:sp>
    <dsp:sp>
      <dsp:nvSpPr>
        <dsp:cNvPr id="7" name="矩形 6"/>
        <dsp:cNvSpPr/>
      </dsp:nvSpPr>
      <dsp:spPr bwMode="white">
        <a:xfrm>
          <a:off x="5911393" y="2919816"/>
          <a:ext cx="2685708" cy="99681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0" anchor="t"/>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1400" b="1" dirty="0" smtClean="0">
              <a:solidFill>
                <a:srgbClr val="C00000"/>
              </a:solidFill>
              <a:latin typeface="微软雅黑" panose="020B0503020204020204" pitchFamily="34" charset="-122"/>
              <a:ea typeface="微软雅黑" panose="020B0503020204020204" pitchFamily="34" charset="-122"/>
            </a:rPr>
            <a:t>宣传</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pPr lvl="0" algn="ctr">
            <a:lnSpc>
              <a:spcPct val="100000"/>
            </a:lnSpc>
            <a:spcBef>
              <a:spcPct val="0"/>
            </a:spcBef>
            <a:spcAft>
              <a:spcPct val="35000"/>
            </a:spcAft>
          </a:pPr>
          <a:r>
            <a:rPr lang="zh-CN" altLang="en-US" sz="1200" dirty="0" smtClean="0">
              <a:solidFill>
                <a:schemeClr val="tx1"/>
              </a:solidFill>
              <a:latin typeface="微软雅黑" panose="020B0503020204020204" pitchFamily="34" charset="-122"/>
              <a:ea typeface="微软雅黑" panose="020B0503020204020204" pitchFamily="34" charset="-122"/>
            </a:rPr>
            <a:t>完善医院各自媒体建设，加强医院自媒体宣传</a:t>
          </a:r>
          <a:r>
            <a:rPr lang="en-US" altLang="zh-CN" sz="1200" dirty="0" smtClean="0">
              <a:solidFill>
                <a:schemeClr val="tx1"/>
              </a:solidFill>
              <a:latin typeface="微软雅黑" panose="020B0503020204020204" pitchFamily="34" charset="-122"/>
              <a:ea typeface="微软雅黑" panose="020B0503020204020204" pitchFamily="34" charset="-122"/>
            </a:rPr>
            <a:t>【</a:t>
          </a:r>
          <a:r>
            <a:rPr lang="zh-CN" altLang="en-US" sz="1200" dirty="0" smtClean="0">
              <a:solidFill>
                <a:schemeClr val="tx1"/>
              </a:solidFill>
              <a:latin typeface="微软雅黑" panose="020B0503020204020204" pitchFamily="34" charset="-122"/>
              <a:ea typeface="微软雅黑" panose="020B0503020204020204" pitchFamily="34" charset="-122"/>
            </a:rPr>
            <a:t>互联网时代，网络宣传已成趋势</a:t>
          </a:r>
          <a:r>
            <a:rPr lang="en-US" altLang="zh-CN" sz="1200" dirty="0" smtClean="0">
              <a:solidFill>
                <a:schemeClr val="tx1"/>
              </a:solidFill>
              <a:latin typeface="微软雅黑" panose="020B0503020204020204" pitchFamily="34" charset="-122"/>
              <a:ea typeface="微软雅黑" panose="020B0503020204020204" pitchFamily="34" charset="-122"/>
            </a:rPr>
            <a:t>】</a:t>
          </a:r>
          <a:endParaRPr lang="zh-CN" altLang="en-US" sz="1200" dirty="0">
            <a:solidFill>
              <a:schemeClr val="tx1"/>
            </a:solidFill>
            <a:latin typeface="微软雅黑" panose="020B0503020204020204" pitchFamily="34" charset="-122"/>
            <a:ea typeface="微软雅黑" panose="020B0503020204020204" pitchFamily="34" charset="-122"/>
          </a:endParaRPr>
        </a:p>
      </dsp:txBody>
      <dsp:txXfrm>
        <a:off x="5911393" y="2919816"/>
        <a:ext cx="2685708" cy="996816"/>
      </dsp:txXfrm>
    </dsp:sp>
    <dsp:sp>
      <dsp:nvSpPr>
        <dsp:cNvPr id="8" name="圆角矩形 7"/>
        <dsp:cNvSpPr/>
      </dsp:nvSpPr>
      <dsp:spPr bwMode="white">
        <a:xfrm>
          <a:off x="8865784" y="1068586"/>
          <a:ext cx="2685708" cy="1851230"/>
        </a:xfrm>
        <a:prstGeom prst="roundRect">
          <a:avLst/>
        </a:prstGeom>
        <a:blipFill>
          <a:blip r:embed="rId4" cstate="print"/>
          <a:srcRect/>
          <a:stretch>
            <a:fillRect l="-2000" r="-2000"/>
          </a:stretch>
        </a:blipFill>
        <a:ln w="22225">
          <a:solidFill>
            <a:schemeClr val="accent2"/>
          </a:solidFill>
        </a:ln>
      </dsp:spPr>
      <dsp:style>
        <a:lnRef idx="2">
          <a:schemeClr val="lt1"/>
        </a:lnRef>
        <a:fillRef idx="1">
          <a:schemeClr val="accent1"/>
        </a:fillRef>
        <a:effectRef idx="0">
          <a:scrgbClr r="0" g="0" b="0"/>
        </a:effectRef>
        <a:fontRef idx="minor">
          <a:schemeClr val="lt1"/>
        </a:fontRef>
      </dsp:style>
      <dsp:txXfrm>
        <a:off x="8865784" y="1068586"/>
        <a:ext cx="2685708" cy="1851230"/>
      </dsp:txXfrm>
    </dsp:sp>
    <dsp:sp>
      <dsp:nvSpPr>
        <dsp:cNvPr id="9" name="矩形 8"/>
        <dsp:cNvSpPr/>
      </dsp:nvSpPr>
      <dsp:spPr bwMode="white">
        <a:xfrm>
          <a:off x="8865784" y="2919816"/>
          <a:ext cx="2685708" cy="99681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9568" tIns="99568" rIns="99568" bIns="0" anchor="t"/>
        <a:lstStyle>
          <a:lvl2pPr marL="285750" indent="-285750">
            <a:defRPr sz="5000"/>
          </a:lvl2pPr>
          <a:lvl3pPr marL="571500" indent="-285750">
            <a:defRPr sz="5000"/>
          </a:lvl3pPr>
          <a:lvl4pPr marL="857250" indent="-285750">
            <a:defRPr sz="5000"/>
          </a:lvl4pPr>
          <a:lvl5pPr marL="1143000" indent="-285750">
            <a:defRPr sz="5000"/>
          </a:lvl5pPr>
          <a:lvl6pPr marL="1428750" indent="-285750">
            <a:defRPr sz="5000"/>
          </a:lvl6pPr>
          <a:lvl7pPr marL="1714500" indent="-285750">
            <a:defRPr sz="5000"/>
          </a:lvl7pPr>
          <a:lvl8pPr marL="2000250" indent="-285750">
            <a:defRPr sz="5000"/>
          </a:lvl8pPr>
          <a:lvl9pPr marL="2286000" indent="-285750">
            <a:defRPr sz="5000"/>
          </a:lvl9pPr>
        </a:lstStyle>
        <a:p>
          <a:pPr lvl="0" algn="ctr">
            <a:lnSpc>
              <a:spcPct val="100000"/>
            </a:lnSpc>
            <a:spcBef>
              <a:spcPct val="0"/>
            </a:spcBef>
            <a:spcAft>
              <a:spcPct val="35000"/>
            </a:spcAft>
          </a:pPr>
          <a:r>
            <a:rPr lang="zh-CN" altLang="en-US" sz="1400" b="1" dirty="0" smtClean="0">
              <a:solidFill>
                <a:srgbClr val="C00000"/>
              </a:solidFill>
              <a:latin typeface="微软雅黑" panose="020B0503020204020204" pitchFamily="34" charset="-122"/>
              <a:ea typeface="微软雅黑" panose="020B0503020204020204" pitchFamily="34" charset="-122"/>
            </a:rPr>
            <a:t>公关</a:t>
          </a:r>
          <a:endParaRPr lang="en-US" altLang="zh-CN" sz="1400" b="1" dirty="0" smtClean="0">
            <a:solidFill>
              <a:srgbClr val="C00000"/>
            </a:solidFill>
            <a:latin typeface="微软雅黑" panose="020B0503020204020204" pitchFamily="34" charset="-122"/>
            <a:ea typeface="微软雅黑" panose="020B0503020204020204" pitchFamily="34" charset="-122"/>
          </a:endParaRPr>
        </a:p>
        <a:p>
          <a:pPr lvl="0" algn="ctr">
            <a:lnSpc>
              <a:spcPct val="100000"/>
            </a:lnSpc>
            <a:spcBef>
              <a:spcPct val="0"/>
            </a:spcBef>
            <a:spcAft>
              <a:spcPct val="35000"/>
            </a:spcAft>
          </a:pPr>
          <a:r>
            <a:rPr lang="zh-CN" altLang="en-US" sz="1200" dirty="0" smtClean="0">
              <a:solidFill>
                <a:schemeClr val="tx1"/>
              </a:solidFill>
              <a:latin typeface="微软雅黑" panose="020B0503020204020204" pitchFamily="34" charset="-122"/>
              <a:ea typeface="微软雅黑" panose="020B0503020204020204" pitchFamily="34" charset="-122"/>
            </a:rPr>
            <a:t>定期开展义诊、学术营销等活动，提升医院整体品牌形象</a:t>
          </a:r>
          <a:r>
            <a:rPr lang="en-US" altLang="zh-CN" sz="1200" dirty="0" smtClean="0">
              <a:solidFill>
                <a:schemeClr val="tx1"/>
              </a:solidFill>
              <a:latin typeface="微软雅黑" panose="020B0503020204020204" pitchFamily="34" charset="-122"/>
              <a:ea typeface="微软雅黑" panose="020B0503020204020204" pitchFamily="34" charset="-122"/>
            </a:rPr>
            <a:t>!</a:t>
          </a:r>
          <a:endParaRPr lang="zh-CN" altLang="en-US" sz="1200" dirty="0">
            <a:solidFill>
              <a:schemeClr val="tx1"/>
            </a:solidFill>
            <a:latin typeface="微软雅黑" panose="020B0503020204020204" pitchFamily="34" charset="-122"/>
            <a:ea typeface="微软雅黑" panose="020B0503020204020204" pitchFamily="34" charset="-122"/>
          </a:endParaRPr>
        </a:p>
      </dsp:txBody>
      <dsp:txXfrm>
        <a:off x="8865784" y="2919816"/>
        <a:ext cx="2685708" cy="996816"/>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off" val="ctr"/>
          <dgm:param type="contDir" val="sameDir"/>
          <dgm:param type="grDir" val="tL"/>
          <dgm:param type="flowDir" val="row"/>
          <dgm:param type="horzAlign" val="ctr"/>
          <dgm:param type="vertAlign" val="mid"/>
        </dgm:alg>
      </dgm:if>
      <dgm:else name="Name3">
        <dgm:alg type="snake">
          <dgm:param type="off" val="ctr"/>
          <dgm:param type="contDir" val="sameDir"/>
          <dgm:param type="grDir" val="tR"/>
          <dgm:param type="flowDir" val="row"/>
          <dgm:param type="horzAlign" val="ctr"/>
          <dgm:param type="vertAlign" val="mid"/>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54178D10-E2C8-48DB-A547-3094D71BCD13}"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326E2653-CA89-4E21-B997-1284319A66A3}"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20396DF-D771-48BE-A2F3-925F1219351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035E4D7-CE1A-4B67-9EAA-56D4FD5C9F92}"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B545DA9-3098-4BF2-9EE1-8E9120DABEE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A736173-9180-4BA1-872E-96556410769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D1C44F0-D1CE-4C7A-8071-C3BDF644BBB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6FE114-66F5-455F-9973-4998EDEAAF46}"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E736A89-9E7E-44A1-8CE0-1023A99D4636}"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8E27C4D-81BA-4C6B-AF0E-674948834766}"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A984E0A-A7EF-4CC9-888C-4F6344B5BF2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826C6C-EF69-493F-8738-78F3B974958E}"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E0C4485F-3B04-4B9F-A62E-21C054CF1BA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95E4CA9-8BCA-46D8-837D-0606859E49D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3A52C4D-3DBD-4813-9B64-F178E5013C48}"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F184EF-8617-442A-BBCD-C0ED2D89FD61}"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FC181D4-67D0-4FE9-BC31-3126A60EE31F}"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A74DC1A-DE0E-4E4B-AAF3-798BC74DBD43}"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D556D6B-C253-4BDA-9451-2F8E59E95E31}"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2CE95D4-8A6F-47E5-A078-EBBC21DA94BA}"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F4ED82-3ED2-40DC-A13E-A2DE0037D039}"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22C517DD-134F-474C-BE43-1157BC2EB0D0}"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E6CE889-EA00-4F09-9A98-6AC3D6950A4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1B33FE-6E95-4C60-A399-B41D533B8E82}"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CA484A0-9CAA-43B8-AC8D-96C10D5DF60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A5B267-6509-4643-AE88-D80591F34348}"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33A8D34F-5AE6-4071-BA29-B79CFA9F55D7}"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17DBAE-4825-47F8-91AB-5B260851A702}"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22C9F46-41C5-414A-8C38-2D47B79C861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E489BC-B409-4743-8AAD-3E3C9937D3D1}"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F76A2CA-2F49-4BB1-85AB-BB3B73986CF4}"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8D8A2B-CF46-4FD3-BEAC-017AED2A63CA}"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2BCFAB7B-9AC9-45E8-A2D6-6B3A8DB4030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44A22E-8E83-400E-857F-7FB76F307932}"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8F1A089A-FEA6-45A9-B36D-626F4DA3BFBE}"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1A325C-3F95-42C2-AE53-700E43D8848C}"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2"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931CAA8-91B0-40F9-8AFF-76E6262DC0D8}"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4AB5BE6-5F16-445C-AD78-2EFE1D2ECDA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3BC9F2B3-A9EC-464E-9E0D-B7640340D00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AED65A2-7854-4719-8841-B6FEC0C38F96}"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4022F41-5AEF-4F2C-8696-9A5081ED41FF}"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22FFD94-A38F-426D-A86A-C870D93CFD91}"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0686EC2F-6C4B-4037-9393-1F6D682CA890}"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E27DA4-9535-4E5D-B6CE-CFB8DB4201C6}"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9981ACF5-2BD7-4B41-9BFF-934FB4E9541C}"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4E4C85-C937-4F2E-B22B-DA6967E3D00C}"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9"/>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BCEFA15D-56D6-4032-9635-5A973FB7D872}" type="datetimeFigureOut">
              <a:rPr lang="zh-CN" altLang="en-US"/>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E38B7B9-25A7-4230-AE84-D24EFD7F9171}"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43010" name="标题占位符 1"/>
          <p:cNvSpPr>
            <a:spLocks noGrp="1"/>
          </p:cNvSpPr>
          <p:nvPr>
            <p:ph type="title"/>
          </p:nvPr>
        </p:nvSpPr>
        <p:spPr bwMode="auto">
          <a:xfrm>
            <a:off x="609600" y="274638"/>
            <a:ext cx="109728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43011" name="文本占位符 2"/>
          <p:cNvSpPr>
            <a:spLocks noGrp="1"/>
          </p:cNvSpPr>
          <p:nvPr>
            <p:ph type="body" idx="1"/>
          </p:nvPr>
        </p:nvSpPr>
        <p:spPr bwMode="auto">
          <a:xfrm>
            <a:off x="609600" y="1600204"/>
            <a:ext cx="109728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64F5A017-4B29-424E-838F-34F15E7F456C}" type="datetimeFigureOut">
              <a:rPr lang="zh-CN" altLang="en-US"/>
            </a:fld>
            <a:endParaRPr lang="zh-CN" altLang="en-US"/>
          </a:p>
        </p:txBody>
      </p:sp>
      <p:sp>
        <p:nvSpPr>
          <p:cNvPr id="5" name="页脚占位符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ea typeface="+mn-ea"/>
              </a:defRPr>
            </a:lvl1pPr>
          </a:lstStyle>
          <a:p>
            <a:pPr>
              <a:defRPr/>
            </a:pPr>
            <a:fld id="{666A04F5-2ECE-4BFA-8E62-8A66D72EB80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hyperlink" Target="http://www.mayocc.com/" TargetMode="Externa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oleObject" Target="../embeddings/Workbook1.xls"/></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37.jpe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3"/>
          <p:cNvSpPr txBox="1">
            <a:spLocks noChangeArrowheads="1"/>
          </p:cNvSpPr>
          <p:nvPr/>
        </p:nvSpPr>
        <p:spPr bwMode="auto">
          <a:xfrm>
            <a:off x="1927228" y="804866"/>
            <a:ext cx="2031325" cy="830997"/>
          </a:xfrm>
          <a:prstGeom prst="rect">
            <a:avLst/>
          </a:prstGeom>
          <a:noFill/>
          <a:ln w="9525">
            <a:noFill/>
            <a:miter lim="800000"/>
          </a:ln>
        </p:spPr>
        <p:txBody>
          <a:bodyPr wrap="none">
            <a:spAutoFit/>
          </a:bodyPr>
          <a:lstStyle/>
          <a:p>
            <a:r>
              <a:rPr lang="en-US" altLang="zh-CN" sz="4800">
                <a:latin typeface="方正大黑简体" pitchFamily="2" charset="-122"/>
                <a:ea typeface="方正大黑简体" pitchFamily="2" charset="-122"/>
              </a:rPr>
              <a:t>2015</a:t>
            </a:r>
            <a:r>
              <a:rPr lang="zh-CN" altLang="en-US" sz="4800">
                <a:latin typeface="方正大黑简体" pitchFamily="2" charset="-122"/>
                <a:ea typeface="方正大黑简体" pitchFamily="2" charset="-122"/>
              </a:rPr>
              <a:t>年</a:t>
            </a:r>
            <a:endParaRPr lang="zh-CN" altLang="en-US" sz="4800">
              <a:latin typeface="方正大黑简体" pitchFamily="2" charset="-122"/>
              <a:ea typeface="方正大黑简体" pitchFamily="2" charset="-122"/>
            </a:endParaRPr>
          </a:p>
        </p:txBody>
      </p:sp>
      <p:pic>
        <p:nvPicPr>
          <p:cNvPr id="56322" name="图片 4"/>
          <p:cNvPicPr>
            <a:picLocks noChangeAspect="1"/>
          </p:cNvPicPr>
          <p:nvPr/>
        </p:nvPicPr>
        <p:blipFill>
          <a:blip r:embed="rId1"/>
          <a:srcRect r="8926"/>
          <a:stretch>
            <a:fillRect/>
          </a:stretch>
        </p:blipFill>
        <p:spPr bwMode="auto">
          <a:xfrm>
            <a:off x="2259016" y="-22225"/>
            <a:ext cx="9964737" cy="6891338"/>
          </a:xfrm>
          <a:prstGeom prst="rect">
            <a:avLst/>
          </a:prstGeom>
          <a:noFill/>
          <a:ln w="9525">
            <a:noFill/>
            <a:miter lim="800000"/>
            <a:headEnd/>
            <a:tailEnd/>
          </a:ln>
        </p:spPr>
      </p:pic>
      <p:sp>
        <p:nvSpPr>
          <p:cNvPr id="8" name="等腰三角形 6"/>
          <p:cNvSpPr/>
          <p:nvPr/>
        </p:nvSpPr>
        <p:spPr>
          <a:xfrm>
            <a:off x="8539165" y="2919417"/>
            <a:ext cx="3684587" cy="3976687"/>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1" fmla="*/ 0 w 1107830"/>
              <a:gd name="connsiteY0-2" fmla="*/ 890953 h 890953"/>
              <a:gd name="connsiteX1-3" fmla="*/ 1107830 w 1107830"/>
              <a:gd name="connsiteY1-4" fmla="*/ 0 h 890953"/>
              <a:gd name="connsiteX2-5" fmla="*/ 550984 w 1107830"/>
              <a:gd name="connsiteY2-6" fmla="*/ 890953 h 890953"/>
              <a:gd name="connsiteX3-7" fmla="*/ 0 w 1107830"/>
              <a:gd name="connsiteY3-8" fmla="*/ 890953 h 890953"/>
              <a:gd name="connsiteX0-9" fmla="*/ 0 w 1107830"/>
              <a:gd name="connsiteY0-10" fmla="*/ 890953 h 3798276"/>
              <a:gd name="connsiteX1-11" fmla="*/ 1107830 w 1107830"/>
              <a:gd name="connsiteY1-12" fmla="*/ 0 h 3798276"/>
              <a:gd name="connsiteX2-13" fmla="*/ 1101969 w 1107830"/>
              <a:gd name="connsiteY2-14" fmla="*/ 3798276 h 3798276"/>
              <a:gd name="connsiteX3-15" fmla="*/ 0 w 1107830"/>
              <a:gd name="connsiteY3-16" fmla="*/ 890953 h 3798276"/>
              <a:gd name="connsiteX0-17" fmla="*/ 0 w 3522784"/>
              <a:gd name="connsiteY0-18" fmla="*/ 3727938 h 3798276"/>
              <a:gd name="connsiteX1-19" fmla="*/ 3522784 w 3522784"/>
              <a:gd name="connsiteY1-20" fmla="*/ 0 h 3798276"/>
              <a:gd name="connsiteX2-21" fmla="*/ 3516923 w 3522784"/>
              <a:gd name="connsiteY2-22" fmla="*/ 3798276 h 3798276"/>
              <a:gd name="connsiteX3-23" fmla="*/ 0 w 3522784"/>
              <a:gd name="connsiteY3-24" fmla="*/ 3727938 h 3798276"/>
              <a:gd name="connsiteX0-25" fmla="*/ 0 w 3522784"/>
              <a:gd name="connsiteY0-26" fmla="*/ 3763108 h 3833446"/>
              <a:gd name="connsiteX1-27" fmla="*/ 3522784 w 3522784"/>
              <a:gd name="connsiteY1-28" fmla="*/ 0 h 3833446"/>
              <a:gd name="connsiteX2-29" fmla="*/ 3516923 w 3522784"/>
              <a:gd name="connsiteY2-30" fmla="*/ 3833446 h 3833446"/>
              <a:gd name="connsiteX3-31" fmla="*/ 0 w 3522784"/>
              <a:gd name="connsiteY3-32" fmla="*/ 3763108 h 3833446"/>
              <a:gd name="connsiteX0-33" fmla="*/ 0 w 3611128"/>
              <a:gd name="connsiteY0-34" fmla="*/ 3763108 h 3833446"/>
              <a:gd name="connsiteX1-35" fmla="*/ 3522784 w 3611128"/>
              <a:gd name="connsiteY1-36" fmla="*/ 0 h 3833446"/>
              <a:gd name="connsiteX2-37" fmla="*/ 3611098 w 3611128"/>
              <a:gd name="connsiteY2-38" fmla="*/ 3833446 h 3833446"/>
              <a:gd name="connsiteX3-39" fmla="*/ 0 w 3611128"/>
              <a:gd name="connsiteY3-40" fmla="*/ 3763108 h 3833446"/>
              <a:gd name="connsiteX0-41" fmla="*/ 0 w 3661525"/>
              <a:gd name="connsiteY0-42" fmla="*/ 3905983 h 3976321"/>
              <a:gd name="connsiteX1-43" fmla="*/ 3661525 w 3661525"/>
              <a:gd name="connsiteY1-44" fmla="*/ 0 h 3976321"/>
              <a:gd name="connsiteX2-45" fmla="*/ 3611098 w 3661525"/>
              <a:gd name="connsiteY2-46" fmla="*/ 3976321 h 3976321"/>
              <a:gd name="connsiteX3-47" fmla="*/ 0 w 3661525"/>
              <a:gd name="connsiteY3-48" fmla="*/ 3905983 h 3976321"/>
              <a:gd name="connsiteX0-49" fmla="*/ 0 w 3670774"/>
              <a:gd name="connsiteY0-50" fmla="*/ 3944083 h 3976321"/>
              <a:gd name="connsiteX1-51" fmla="*/ 3670774 w 3670774"/>
              <a:gd name="connsiteY1-52" fmla="*/ 0 h 3976321"/>
              <a:gd name="connsiteX2-53" fmla="*/ 3620347 w 3670774"/>
              <a:gd name="connsiteY2-54" fmla="*/ 3976321 h 3976321"/>
              <a:gd name="connsiteX3-55" fmla="*/ 0 w 3670774"/>
              <a:gd name="connsiteY3-56" fmla="*/ 3944083 h 3976321"/>
              <a:gd name="connsiteX0-57" fmla="*/ 0 w 3578280"/>
              <a:gd name="connsiteY0-58" fmla="*/ 3934558 h 3976321"/>
              <a:gd name="connsiteX1-59" fmla="*/ 3578280 w 3578280"/>
              <a:gd name="connsiteY1-60" fmla="*/ 0 h 3976321"/>
              <a:gd name="connsiteX2-61" fmla="*/ 3527853 w 3578280"/>
              <a:gd name="connsiteY2-62" fmla="*/ 3976321 h 3976321"/>
              <a:gd name="connsiteX3-63" fmla="*/ 0 w 3578280"/>
              <a:gd name="connsiteY3-64" fmla="*/ 3934558 h 3976321"/>
            </a:gdLst>
            <a:ahLst/>
            <a:cxnLst>
              <a:cxn ang="0">
                <a:pos x="connsiteX0-1" y="connsiteY0-2"/>
              </a:cxn>
              <a:cxn ang="0">
                <a:pos x="connsiteX1-3" y="connsiteY1-4"/>
              </a:cxn>
              <a:cxn ang="0">
                <a:pos x="connsiteX2-5" y="connsiteY2-6"/>
              </a:cxn>
              <a:cxn ang="0">
                <a:pos x="connsiteX3-7" y="connsiteY3-8"/>
              </a:cxn>
            </a:cxnLst>
            <a:rect l="l" t="t" r="r" b="b"/>
            <a:pathLst>
              <a:path w="3578280" h="3976321">
                <a:moveTo>
                  <a:pt x="0" y="3934558"/>
                </a:moveTo>
                <a:lnTo>
                  <a:pt x="3578280" y="0"/>
                </a:lnTo>
                <a:cubicBezTo>
                  <a:pt x="3576326" y="1266092"/>
                  <a:pt x="3529807" y="2710229"/>
                  <a:pt x="3527853" y="3976321"/>
                </a:cubicBezTo>
                <a:lnTo>
                  <a:pt x="0" y="3934558"/>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等腰三角形 6"/>
          <p:cNvSpPr/>
          <p:nvPr/>
        </p:nvSpPr>
        <p:spPr>
          <a:xfrm>
            <a:off x="8701090" y="3062288"/>
            <a:ext cx="3522663" cy="3833812"/>
          </a:xfrm>
          <a:custGeom>
            <a:avLst/>
            <a:gdLst>
              <a:gd name="connsiteX0" fmla="*/ 0 w 550984"/>
              <a:gd name="connsiteY0" fmla="*/ 785446 h 785446"/>
              <a:gd name="connsiteX1" fmla="*/ 275492 w 550984"/>
              <a:gd name="connsiteY1" fmla="*/ 0 h 785446"/>
              <a:gd name="connsiteX2" fmla="*/ 550984 w 550984"/>
              <a:gd name="connsiteY2" fmla="*/ 785446 h 785446"/>
              <a:gd name="connsiteX3" fmla="*/ 0 w 550984"/>
              <a:gd name="connsiteY3" fmla="*/ 785446 h 785446"/>
              <a:gd name="connsiteX0-1" fmla="*/ 0 w 1107830"/>
              <a:gd name="connsiteY0-2" fmla="*/ 890953 h 890953"/>
              <a:gd name="connsiteX1-3" fmla="*/ 1107830 w 1107830"/>
              <a:gd name="connsiteY1-4" fmla="*/ 0 h 890953"/>
              <a:gd name="connsiteX2-5" fmla="*/ 550984 w 1107830"/>
              <a:gd name="connsiteY2-6" fmla="*/ 890953 h 890953"/>
              <a:gd name="connsiteX3-7" fmla="*/ 0 w 1107830"/>
              <a:gd name="connsiteY3-8" fmla="*/ 890953 h 890953"/>
              <a:gd name="connsiteX0-9" fmla="*/ 0 w 1107830"/>
              <a:gd name="connsiteY0-10" fmla="*/ 890953 h 3798276"/>
              <a:gd name="connsiteX1-11" fmla="*/ 1107830 w 1107830"/>
              <a:gd name="connsiteY1-12" fmla="*/ 0 h 3798276"/>
              <a:gd name="connsiteX2-13" fmla="*/ 1101969 w 1107830"/>
              <a:gd name="connsiteY2-14" fmla="*/ 3798276 h 3798276"/>
              <a:gd name="connsiteX3-15" fmla="*/ 0 w 1107830"/>
              <a:gd name="connsiteY3-16" fmla="*/ 890953 h 3798276"/>
              <a:gd name="connsiteX0-17" fmla="*/ 0 w 3522784"/>
              <a:gd name="connsiteY0-18" fmla="*/ 3727938 h 3798276"/>
              <a:gd name="connsiteX1-19" fmla="*/ 3522784 w 3522784"/>
              <a:gd name="connsiteY1-20" fmla="*/ 0 h 3798276"/>
              <a:gd name="connsiteX2-21" fmla="*/ 3516923 w 3522784"/>
              <a:gd name="connsiteY2-22" fmla="*/ 3798276 h 3798276"/>
              <a:gd name="connsiteX3-23" fmla="*/ 0 w 3522784"/>
              <a:gd name="connsiteY3-24" fmla="*/ 3727938 h 3798276"/>
              <a:gd name="connsiteX0-25" fmla="*/ 0 w 3522784"/>
              <a:gd name="connsiteY0-26" fmla="*/ 3763108 h 3833446"/>
              <a:gd name="connsiteX1-27" fmla="*/ 3522784 w 3522784"/>
              <a:gd name="connsiteY1-28" fmla="*/ 0 h 3833446"/>
              <a:gd name="connsiteX2-29" fmla="*/ 3516923 w 3522784"/>
              <a:gd name="connsiteY2-30" fmla="*/ 3833446 h 3833446"/>
              <a:gd name="connsiteX3-31" fmla="*/ 0 w 3522784"/>
              <a:gd name="connsiteY3-32" fmla="*/ 3763108 h 3833446"/>
              <a:gd name="connsiteX0-33" fmla="*/ 0 w 3534659"/>
              <a:gd name="connsiteY0-34" fmla="*/ 3786859 h 3833446"/>
              <a:gd name="connsiteX1-35" fmla="*/ 3534659 w 3534659"/>
              <a:gd name="connsiteY1-36" fmla="*/ 0 h 3833446"/>
              <a:gd name="connsiteX2-37" fmla="*/ 3528798 w 3534659"/>
              <a:gd name="connsiteY2-38" fmla="*/ 3833446 h 3833446"/>
              <a:gd name="connsiteX3-39" fmla="*/ 0 w 3534659"/>
              <a:gd name="connsiteY3-40" fmla="*/ 3786859 h 3833446"/>
              <a:gd name="connsiteX0-41" fmla="*/ 0 w 3522783"/>
              <a:gd name="connsiteY0-42" fmla="*/ 3786859 h 3833446"/>
              <a:gd name="connsiteX1-43" fmla="*/ 3522783 w 3522783"/>
              <a:gd name="connsiteY1-44" fmla="*/ 0 h 3833446"/>
              <a:gd name="connsiteX2-45" fmla="*/ 3516922 w 3522783"/>
              <a:gd name="connsiteY2-46" fmla="*/ 3833446 h 3833446"/>
              <a:gd name="connsiteX3-47" fmla="*/ 0 w 3522783"/>
              <a:gd name="connsiteY3-48" fmla="*/ 3786859 h 3833446"/>
            </a:gdLst>
            <a:ahLst/>
            <a:cxnLst>
              <a:cxn ang="0">
                <a:pos x="connsiteX0-1" y="connsiteY0-2"/>
              </a:cxn>
              <a:cxn ang="0">
                <a:pos x="connsiteX1-3" y="connsiteY1-4"/>
              </a:cxn>
              <a:cxn ang="0">
                <a:pos x="connsiteX2-5" y="connsiteY2-6"/>
              </a:cxn>
              <a:cxn ang="0">
                <a:pos x="connsiteX3-7" y="connsiteY3-8"/>
              </a:cxn>
            </a:cxnLst>
            <a:rect l="l" t="t" r="r" b="b"/>
            <a:pathLst>
              <a:path w="3522783" h="3833446">
                <a:moveTo>
                  <a:pt x="0" y="3786859"/>
                </a:moveTo>
                <a:lnTo>
                  <a:pt x="3522783" y="0"/>
                </a:lnTo>
                <a:cubicBezTo>
                  <a:pt x="3520829" y="1266092"/>
                  <a:pt x="3518876" y="2567354"/>
                  <a:pt x="3516922" y="3833446"/>
                </a:cubicBezTo>
                <a:lnTo>
                  <a:pt x="0" y="3786859"/>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p:nvPr/>
        </p:nvSpPr>
        <p:spPr>
          <a:xfrm>
            <a:off x="4437064" y="-33338"/>
            <a:ext cx="7197725" cy="6924676"/>
          </a:xfrm>
          <a:custGeom>
            <a:avLst/>
            <a:gdLst>
              <a:gd name="connsiteX0" fmla="*/ 0 w 1615044"/>
              <a:gd name="connsiteY0" fmla="*/ 0 h 273132"/>
              <a:gd name="connsiteX1" fmla="*/ 1615044 w 1615044"/>
              <a:gd name="connsiteY1" fmla="*/ 0 h 273132"/>
              <a:gd name="connsiteX2" fmla="*/ 1615044 w 1615044"/>
              <a:gd name="connsiteY2" fmla="*/ 273132 h 273132"/>
              <a:gd name="connsiteX3" fmla="*/ 0 w 1615044"/>
              <a:gd name="connsiteY3" fmla="*/ 273132 h 273132"/>
              <a:gd name="connsiteX4" fmla="*/ 0 w 1615044"/>
              <a:gd name="connsiteY4" fmla="*/ 0 h 273132"/>
              <a:gd name="connsiteX0-1" fmla="*/ 0 w 6840187"/>
              <a:gd name="connsiteY0-2" fmla="*/ 5272645 h 5545777"/>
              <a:gd name="connsiteX1-3" fmla="*/ 6840187 w 6840187"/>
              <a:gd name="connsiteY1-4" fmla="*/ 0 h 5545777"/>
              <a:gd name="connsiteX2-5" fmla="*/ 1615044 w 6840187"/>
              <a:gd name="connsiteY2-6" fmla="*/ 5545777 h 5545777"/>
              <a:gd name="connsiteX3-7" fmla="*/ 0 w 6840187"/>
              <a:gd name="connsiteY3-8" fmla="*/ 5545777 h 5545777"/>
              <a:gd name="connsiteX4-9" fmla="*/ 0 w 6840187"/>
              <a:gd name="connsiteY4-10" fmla="*/ 5272645 h 5545777"/>
              <a:gd name="connsiteX0-11" fmla="*/ 0 w 7065818"/>
              <a:gd name="connsiteY0-12" fmla="*/ 5272645 h 5545777"/>
              <a:gd name="connsiteX1-13" fmla="*/ 6840187 w 7065818"/>
              <a:gd name="connsiteY1-14" fmla="*/ 0 h 5545777"/>
              <a:gd name="connsiteX2-15" fmla="*/ 7065818 w 7065818"/>
              <a:gd name="connsiteY2-16" fmla="*/ 11876 h 5545777"/>
              <a:gd name="connsiteX3-17" fmla="*/ 0 w 7065818"/>
              <a:gd name="connsiteY3-18" fmla="*/ 5545777 h 5545777"/>
              <a:gd name="connsiteX4-19" fmla="*/ 0 w 7065818"/>
              <a:gd name="connsiteY4-20" fmla="*/ 5272645 h 5545777"/>
              <a:gd name="connsiteX0-21" fmla="*/ 0 w 7065818"/>
              <a:gd name="connsiteY0-22" fmla="*/ 5272645 h 6982691"/>
              <a:gd name="connsiteX1-23" fmla="*/ 6840187 w 7065818"/>
              <a:gd name="connsiteY1-24" fmla="*/ 0 h 6982691"/>
              <a:gd name="connsiteX2-25" fmla="*/ 7065818 w 7065818"/>
              <a:gd name="connsiteY2-26" fmla="*/ 11876 h 6982691"/>
              <a:gd name="connsiteX3-27" fmla="*/ 0 w 7065818"/>
              <a:gd name="connsiteY3-28" fmla="*/ 6982691 h 6982691"/>
              <a:gd name="connsiteX4-29" fmla="*/ 0 w 7065818"/>
              <a:gd name="connsiteY4-30" fmla="*/ 5272645 h 6982691"/>
              <a:gd name="connsiteX0-31" fmla="*/ 0 w 7279574"/>
              <a:gd name="connsiteY0-32" fmla="*/ 6947065 h 6982691"/>
              <a:gd name="connsiteX1-33" fmla="*/ 7053943 w 7279574"/>
              <a:gd name="connsiteY1-34" fmla="*/ 0 h 6982691"/>
              <a:gd name="connsiteX2-35" fmla="*/ 7279574 w 7279574"/>
              <a:gd name="connsiteY2-36" fmla="*/ 11876 h 6982691"/>
              <a:gd name="connsiteX3-37" fmla="*/ 213756 w 7279574"/>
              <a:gd name="connsiteY3-38" fmla="*/ 6982691 h 6982691"/>
              <a:gd name="connsiteX4-39" fmla="*/ 0 w 7279574"/>
              <a:gd name="connsiteY4-40" fmla="*/ 6947065 h 6982691"/>
              <a:gd name="connsiteX0-41" fmla="*/ 0 w 7279574"/>
              <a:gd name="connsiteY0-42" fmla="*/ 6935189 h 6970815"/>
              <a:gd name="connsiteX1-43" fmla="*/ 6949168 w 7279574"/>
              <a:gd name="connsiteY1-44" fmla="*/ 130999 h 6970815"/>
              <a:gd name="connsiteX2-45" fmla="*/ 7279574 w 7279574"/>
              <a:gd name="connsiteY2-46" fmla="*/ 0 h 6970815"/>
              <a:gd name="connsiteX3-47" fmla="*/ 213756 w 7279574"/>
              <a:gd name="connsiteY3-48" fmla="*/ 6970815 h 6970815"/>
              <a:gd name="connsiteX4-49" fmla="*/ 0 w 7279574"/>
              <a:gd name="connsiteY4-50" fmla="*/ 6935189 h 6970815"/>
              <a:gd name="connsiteX0-51" fmla="*/ 0 w 7174799"/>
              <a:gd name="connsiteY0-52" fmla="*/ 6830414 h 6866040"/>
              <a:gd name="connsiteX1-53" fmla="*/ 6949168 w 7174799"/>
              <a:gd name="connsiteY1-54" fmla="*/ 26224 h 6866040"/>
              <a:gd name="connsiteX2-55" fmla="*/ 7174799 w 7174799"/>
              <a:gd name="connsiteY2-56" fmla="*/ 0 h 6866040"/>
              <a:gd name="connsiteX3-57" fmla="*/ 213756 w 7174799"/>
              <a:gd name="connsiteY3-58" fmla="*/ 6866040 h 6866040"/>
              <a:gd name="connsiteX4-59" fmla="*/ 0 w 7174799"/>
              <a:gd name="connsiteY4-60" fmla="*/ 6830414 h 6866040"/>
              <a:gd name="connsiteX0-61" fmla="*/ 0 w 7174799"/>
              <a:gd name="connsiteY0-62" fmla="*/ 6830414 h 6866040"/>
              <a:gd name="connsiteX1-63" fmla="*/ 6980974 w 7174799"/>
              <a:gd name="connsiteY1-64" fmla="*/ 18273 h 6866040"/>
              <a:gd name="connsiteX2-65" fmla="*/ 7174799 w 7174799"/>
              <a:gd name="connsiteY2-66" fmla="*/ 0 h 6866040"/>
              <a:gd name="connsiteX3-67" fmla="*/ 213756 w 7174799"/>
              <a:gd name="connsiteY3-68" fmla="*/ 6866040 h 6866040"/>
              <a:gd name="connsiteX4-69" fmla="*/ 0 w 7174799"/>
              <a:gd name="connsiteY4-70" fmla="*/ 6830414 h 68660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174799" h="6866040">
                <a:moveTo>
                  <a:pt x="0" y="6830414"/>
                </a:moveTo>
                <a:lnTo>
                  <a:pt x="6980974" y="18273"/>
                </a:lnTo>
                <a:lnTo>
                  <a:pt x="7174799" y="0"/>
                </a:lnTo>
                <a:lnTo>
                  <a:pt x="213756" y="6866040"/>
                </a:lnTo>
                <a:lnTo>
                  <a:pt x="0" y="6830414"/>
                </a:lnTo>
                <a:close/>
              </a:path>
            </a:pathLst>
          </a:cu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等腰三角形 5"/>
          <p:cNvSpPr/>
          <p:nvPr/>
        </p:nvSpPr>
        <p:spPr>
          <a:xfrm>
            <a:off x="3" y="-34925"/>
            <a:ext cx="11483975" cy="6927850"/>
          </a:xfrm>
          <a:custGeom>
            <a:avLst/>
            <a:gdLst>
              <a:gd name="connsiteX0" fmla="*/ 0 w 12246428"/>
              <a:gd name="connsiteY0" fmla="*/ 0 h 6886974"/>
              <a:gd name="connsiteX1" fmla="*/ 12246428 w 12246428"/>
              <a:gd name="connsiteY1" fmla="*/ 0 h 6886974"/>
              <a:gd name="connsiteX2" fmla="*/ 12246428 w 12246428"/>
              <a:gd name="connsiteY2" fmla="*/ 6886974 h 6886974"/>
              <a:gd name="connsiteX3" fmla="*/ 0 w 12246428"/>
              <a:gd name="connsiteY3" fmla="*/ 6886974 h 6886974"/>
              <a:gd name="connsiteX4" fmla="*/ 0 w 12246428"/>
              <a:gd name="connsiteY4" fmla="*/ 0 h 6886974"/>
              <a:gd name="connsiteX0-1" fmla="*/ 0 w 12246428"/>
              <a:gd name="connsiteY0-2" fmla="*/ 0 h 6886974"/>
              <a:gd name="connsiteX1-3" fmla="*/ 12246428 w 12246428"/>
              <a:gd name="connsiteY1-4" fmla="*/ 0 h 6886974"/>
              <a:gd name="connsiteX2-5" fmla="*/ 12235542 w 12246428"/>
              <a:gd name="connsiteY2-6" fmla="*/ 1759803 h 6886974"/>
              <a:gd name="connsiteX3-7" fmla="*/ 0 w 12246428"/>
              <a:gd name="connsiteY3-8" fmla="*/ 6886974 h 6886974"/>
              <a:gd name="connsiteX4-9" fmla="*/ 0 w 12246428"/>
              <a:gd name="connsiteY4-10" fmla="*/ 0 h 6886974"/>
              <a:gd name="connsiteX0-11" fmla="*/ 0 w 12235545"/>
              <a:gd name="connsiteY0-12" fmla="*/ 0 h 6886974"/>
              <a:gd name="connsiteX1-13" fmla="*/ 9350828 w 12235545"/>
              <a:gd name="connsiteY1-14" fmla="*/ 21772 h 6886974"/>
              <a:gd name="connsiteX2-15" fmla="*/ 12235542 w 12235545"/>
              <a:gd name="connsiteY2-16" fmla="*/ 1759803 h 6886974"/>
              <a:gd name="connsiteX3-17" fmla="*/ 0 w 12235545"/>
              <a:gd name="connsiteY3-18" fmla="*/ 6886974 h 6886974"/>
              <a:gd name="connsiteX4-19" fmla="*/ 0 w 12235545"/>
              <a:gd name="connsiteY4-20" fmla="*/ 0 h 6886974"/>
              <a:gd name="connsiteX0-21" fmla="*/ 0 w 9372913"/>
              <a:gd name="connsiteY0-22" fmla="*/ 0 h 6886974"/>
              <a:gd name="connsiteX1-23" fmla="*/ 9350828 w 9372913"/>
              <a:gd name="connsiteY1-24" fmla="*/ 21772 h 6886974"/>
              <a:gd name="connsiteX2-25" fmla="*/ 9372599 w 9372913"/>
              <a:gd name="connsiteY2-26" fmla="*/ 2750403 h 6886974"/>
              <a:gd name="connsiteX3-27" fmla="*/ 0 w 9372913"/>
              <a:gd name="connsiteY3-28" fmla="*/ 6886974 h 6886974"/>
              <a:gd name="connsiteX4-29" fmla="*/ 0 w 9372913"/>
              <a:gd name="connsiteY4-30" fmla="*/ 0 h 6886974"/>
              <a:gd name="connsiteX0-31" fmla="*/ 0 w 9350828"/>
              <a:gd name="connsiteY0-32" fmla="*/ 0 h 6886974"/>
              <a:gd name="connsiteX1-33" fmla="*/ 9350828 w 9350828"/>
              <a:gd name="connsiteY1-34" fmla="*/ 21772 h 6886974"/>
              <a:gd name="connsiteX2-35" fmla="*/ 4506685 w 9350828"/>
              <a:gd name="connsiteY2-36" fmla="*/ 6876089 h 6886974"/>
              <a:gd name="connsiteX3-37" fmla="*/ 0 w 9350828"/>
              <a:gd name="connsiteY3-38" fmla="*/ 6886974 h 6886974"/>
              <a:gd name="connsiteX4-39" fmla="*/ 0 w 9350828"/>
              <a:gd name="connsiteY4-40" fmla="*/ 0 h 6886974"/>
              <a:gd name="connsiteX0-41" fmla="*/ 0 w 11244943"/>
              <a:gd name="connsiteY0-42" fmla="*/ 0 h 6886974"/>
              <a:gd name="connsiteX1-43" fmla="*/ 11244943 w 11244943"/>
              <a:gd name="connsiteY1-44" fmla="*/ 43543 h 6886974"/>
              <a:gd name="connsiteX2-45" fmla="*/ 4506685 w 11244943"/>
              <a:gd name="connsiteY2-46" fmla="*/ 6876089 h 6886974"/>
              <a:gd name="connsiteX3-47" fmla="*/ 0 w 11244943"/>
              <a:gd name="connsiteY3-48" fmla="*/ 6886974 h 6886974"/>
              <a:gd name="connsiteX4-49" fmla="*/ 0 w 11244943"/>
              <a:gd name="connsiteY4-50" fmla="*/ 0 h 6886974"/>
              <a:gd name="connsiteX0-51" fmla="*/ 0 w 11244943"/>
              <a:gd name="connsiteY0-52" fmla="*/ 0 h 6886974"/>
              <a:gd name="connsiteX1-53" fmla="*/ 11244943 w 11244943"/>
              <a:gd name="connsiteY1-54" fmla="*/ 43543 h 6886974"/>
              <a:gd name="connsiteX2-55" fmla="*/ 4506685 w 11244943"/>
              <a:gd name="connsiteY2-56" fmla="*/ 6876089 h 6886974"/>
              <a:gd name="connsiteX3-57" fmla="*/ 0 w 11244943"/>
              <a:gd name="connsiteY3-58" fmla="*/ 6886974 h 6886974"/>
              <a:gd name="connsiteX4-59" fmla="*/ 0 w 11244943"/>
              <a:gd name="connsiteY4-60" fmla="*/ 0 h 6886974"/>
              <a:gd name="connsiteX0-61" fmla="*/ 0 w 11244943"/>
              <a:gd name="connsiteY0-62" fmla="*/ 0 h 6886974"/>
              <a:gd name="connsiteX1-63" fmla="*/ 11244943 w 11244943"/>
              <a:gd name="connsiteY1-64" fmla="*/ 43543 h 6886974"/>
              <a:gd name="connsiteX2-65" fmla="*/ 4506685 w 11244943"/>
              <a:gd name="connsiteY2-66" fmla="*/ 6876089 h 6886974"/>
              <a:gd name="connsiteX3-67" fmla="*/ 0 w 11244943"/>
              <a:gd name="connsiteY3-68" fmla="*/ 6886974 h 6886974"/>
              <a:gd name="connsiteX4-69" fmla="*/ 0 w 11244943"/>
              <a:gd name="connsiteY4-70" fmla="*/ 0 h 6886974"/>
              <a:gd name="connsiteX0-71" fmla="*/ 0 w 11647715"/>
              <a:gd name="connsiteY0-72" fmla="*/ 0 h 6886974"/>
              <a:gd name="connsiteX1-73" fmla="*/ 11647715 w 11647715"/>
              <a:gd name="connsiteY1-74" fmla="*/ 32658 h 6886974"/>
              <a:gd name="connsiteX2-75" fmla="*/ 4506685 w 11647715"/>
              <a:gd name="connsiteY2-76" fmla="*/ 6876089 h 6886974"/>
              <a:gd name="connsiteX3-77" fmla="*/ 0 w 11647715"/>
              <a:gd name="connsiteY3-78" fmla="*/ 6886974 h 6886974"/>
              <a:gd name="connsiteX4-79" fmla="*/ 0 w 11647715"/>
              <a:gd name="connsiteY4-80" fmla="*/ 0 h 6886974"/>
              <a:gd name="connsiteX0-81" fmla="*/ 0 w 11471868"/>
              <a:gd name="connsiteY0-82" fmla="*/ 0 h 6886974"/>
              <a:gd name="connsiteX1-83" fmla="*/ 11471868 w 11471868"/>
              <a:gd name="connsiteY1-84" fmla="*/ 20935 h 6886974"/>
              <a:gd name="connsiteX2-85" fmla="*/ 4506685 w 11471868"/>
              <a:gd name="connsiteY2-86" fmla="*/ 6876089 h 6886974"/>
              <a:gd name="connsiteX3-87" fmla="*/ 0 w 11471868"/>
              <a:gd name="connsiteY3-88" fmla="*/ 6886974 h 6886974"/>
              <a:gd name="connsiteX4-89" fmla="*/ 0 w 11471868"/>
              <a:gd name="connsiteY4-90" fmla="*/ 0 h 68869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471868" h="6886974">
                <a:moveTo>
                  <a:pt x="0" y="0"/>
                </a:moveTo>
                <a:lnTo>
                  <a:pt x="11471868" y="20935"/>
                </a:lnTo>
                <a:cubicBezTo>
                  <a:pt x="11109010" y="411593"/>
                  <a:pt x="5239657" y="6180631"/>
                  <a:pt x="4506685" y="6876089"/>
                </a:cubicBezTo>
                <a:lnTo>
                  <a:pt x="0" y="6886974"/>
                </a:lnTo>
                <a:lnTo>
                  <a:pt x="0" y="0"/>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9" name="TextBox 3"/>
          <p:cNvSpPr txBox="1"/>
          <p:nvPr/>
        </p:nvSpPr>
        <p:spPr>
          <a:xfrm>
            <a:off x="695396" y="1837380"/>
            <a:ext cx="6713963" cy="1323403"/>
          </a:xfrm>
          <a:prstGeom prst="rect">
            <a:avLst/>
          </a:prstGeom>
          <a:noFill/>
          <a:effectLst/>
        </p:spPr>
        <p:txBody>
          <a:bodyPr lIns="91403" tIns="45702" rIns="91403" bIns="45702">
            <a:spAutoFit/>
          </a:bodyPr>
          <a:lstStyle/>
          <a:p>
            <a:pPr algn="ctr" defTabSz="913765" fontAlgn="auto">
              <a:spcBef>
                <a:spcPts val="0"/>
              </a:spcBef>
              <a:spcAft>
                <a:spcPts val="0"/>
              </a:spcAft>
              <a:defRPr/>
            </a:pPr>
            <a:r>
              <a:rPr lang="zh-CN" altLang="en-US" sz="8000" b="1" dirty="0">
                <a:ln w="19050">
                  <a:solidFill>
                    <a:prstClr val="white"/>
                  </a:solidFill>
                </a:ln>
                <a:solidFill>
                  <a:srgbClr val="44ADCB"/>
                </a:solidFill>
                <a:latin typeface="微软雅黑" panose="020B0503020204020204" pitchFamily="34" charset="-122"/>
                <a:ea typeface="微软雅黑" panose="020B0503020204020204" pitchFamily="34" charset="-122"/>
              </a:rPr>
              <a:t>年度工作计划</a:t>
            </a:r>
            <a:endParaRPr lang="zh-CN" altLang="en-US" sz="8000" b="1" dirty="0">
              <a:ln w="19050">
                <a:solidFill>
                  <a:prstClr val="white"/>
                </a:solidFill>
              </a:ln>
              <a:solidFill>
                <a:srgbClr val="44ADCB"/>
              </a:solidFill>
              <a:latin typeface="微软雅黑" panose="020B0503020204020204" pitchFamily="34" charset="-122"/>
              <a:ea typeface="微软雅黑" panose="020B0503020204020204" pitchFamily="34" charset="-122"/>
            </a:endParaRPr>
          </a:p>
        </p:txBody>
      </p:sp>
      <p:sp>
        <p:nvSpPr>
          <p:cNvPr id="10" name="TextBox 11"/>
          <p:cNvSpPr txBox="1">
            <a:spLocks noChangeArrowheads="1"/>
          </p:cNvSpPr>
          <p:nvPr/>
        </p:nvSpPr>
        <p:spPr bwMode="auto">
          <a:xfrm>
            <a:off x="2562221" y="915282"/>
            <a:ext cx="2574987" cy="646331"/>
          </a:xfrm>
          <a:prstGeom prst="rect">
            <a:avLst/>
          </a:prstGeom>
          <a:noFill/>
          <a:ln w="9525">
            <a:noFill/>
            <a:miter lim="800000"/>
          </a:ln>
        </p:spPr>
        <p:txBody>
          <a:bodyPr>
            <a:spAutoFit/>
          </a:bodyPr>
          <a:lstStyle/>
          <a:p>
            <a:pPr algn="ctr" defTabSz="913765" fontAlgn="auto">
              <a:spcBef>
                <a:spcPts val="0"/>
              </a:spcBef>
              <a:spcAft>
                <a:spcPts val="0"/>
              </a:spcAft>
              <a:defRPr/>
            </a:pPr>
            <a:r>
              <a:rPr lang="en-US" altLang="zh-CN"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XXX</a:t>
            </a:r>
            <a:r>
              <a:rPr lang="zh-CN" altLang="en-US"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医院</a:t>
            </a:r>
            <a:endParaRPr lang="zh-CN" altLang="en-US" sz="3600" b="1" dirty="0">
              <a:solidFill>
                <a:srgbClr val="F0AC02"/>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 name="矩形 2"/>
          <p:cNvSpPr/>
          <p:nvPr/>
        </p:nvSpPr>
        <p:spPr>
          <a:xfrm>
            <a:off x="1009915" y="747840"/>
            <a:ext cx="1922943" cy="923330"/>
          </a:xfrm>
          <a:prstGeom prst="rect">
            <a:avLst/>
          </a:prstGeom>
        </p:spPr>
        <p:txBody>
          <a:bodyPr>
            <a:spAutoFit/>
          </a:bodyPr>
          <a:lstStyle/>
          <a:p>
            <a:pPr fontAlgn="auto">
              <a:spcBef>
                <a:spcPts val="0"/>
              </a:spcBef>
              <a:spcAft>
                <a:spcPts val="0"/>
              </a:spcAft>
              <a:defRPr/>
            </a:pPr>
            <a:r>
              <a:rPr lang="en-US" altLang="zh-CN" sz="5400" b="1" dirty="0" smtClean="0">
                <a:ln w="19050">
                  <a:solidFill>
                    <a:prstClr val="white"/>
                  </a:solidFill>
                </a:ln>
                <a:solidFill>
                  <a:srgbClr val="44ADCB"/>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2016</a:t>
            </a:r>
            <a:endParaRPr lang="zh-CN" altLang="en-US" sz="5400" dirty="0">
              <a:solidFill>
                <a:srgbClr val="44ADCB"/>
              </a:solidFill>
              <a:latin typeface="微软雅黑" panose="020B0503020204020204" pitchFamily="34" charset="-122"/>
              <a:ea typeface="微软雅黑" panose="020B0503020204020204" pitchFamily="34" charset="-122"/>
            </a:endParaRPr>
          </a:p>
        </p:txBody>
      </p:sp>
      <p:sp>
        <p:nvSpPr>
          <p:cNvPr id="56330" name="文本框 11"/>
          <p:cNvSpPr txBox="1">
            <a:spLocks noChangeArrowheads="1"/>
          </p:cNvSpPr>
          <p:nvPr/>
        </p:nvSpPr>
        <p:spPr bwMode="auto">
          <a:xfrm>
            <a:off x="1030289" y="3033713"/>
            <a:ext cx="5767387" cy="461962"/>
          </a:xfrm>
          <a:prstGeom prst="rect">
            <a:avLst/>
          </a:prstGeom>
          <a:noFill/>
          <a:ln w="9525">
            <a:noFill/>
            <a:miter lim="800000"/>
          </a:ln>
        </p:spPr>
        <p:txBody>
          <a:bodyPr>
            <a:spAutoFit/>
          </a:bodyPr>
          <a:lstStyle/>
          <a:p>
            <a:r>
              <a:rPr lang="en-US" altLang="zh-CN" sz="2400">
                <a:solidFill>
                  <a:srgbClr val="44ADCB"/>
                </a:solidFill>
                <a:latin typeface="Calibri" panose="020F0502020204030204" pitchFamily="34" charset="0"/>
              </a:rPr>
              <a:t>The annual work plan </a:t>
            </a:r>
            <a:endParaRPr lang="zh-CN" altLang="en-US" sz="2400">
              <a:solidFill>
                <a:srgbClr val="44ADCB"/>
              </a:solidFill>
              <a:latin typeface="Calibri" panose="020F0502020204030204" pitchFamily="34" charset="0"/>
            </a:endParaRPr>
          </a:p>
        </p:txBody>
      </p:sp>
      <p:sp>
        <p:nvSpPr>
          <p:cNvPr id="13" name="矩形 12"/>
          <p:cNvSpPr/>
          <p:nvPr/>
        </p:nvSpPr>
        <p:spPr>
          <a:xfrm>
            <a:off x="7446963" y="350842"/>
            <a:ext cx="2016125" cy="574675"/>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anchor="ctr"/>
          <a:lstStyle/>
          <a:p>
            <a:pPr algn="ctr" defTabSz="913765" fontAlgn="auto">
              <a:spcBef>
                <a:spcPts val="0"/>
              </a:spcBef>
              <a:spcAft>
                <a:spcPts val="0"/>
              </a:spcAft>
              <a:defRPr/>
            </a:pPr>
            <a:r>
              <a:rPr lang="zh-CN" altLang="en-US" sz="1700" b="1" dirty="0">
                <a:solidFill>
                  <a:prstClr val="white"/>
                </a:solidFill>
              </a:rPr>
              <a:t>医院</a:t>
            </a:r>
            <a:r>
              <a:rPr lang="en-US" altLang="zh-CN" sz="1700" b="1" dirty="0">
                <a:solidFill>
                  <a:prstClr val="white"/>
                </a:solidFill>
              </a:rPr>
              <a:t>logo</a:t>
            </a:r>
            <a:endParaRPr lang="zh-CN" altLang="en-US" sz="1700" b="1" dirty="0">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图片 1"/>
          <p:cNvPicPr>
            <a:picLocks noChangeAspect="1"/>
          </p:cNvPicPr>
          <p:nvPr/>
        </p:nvPicPr>
        <p:blipFill>
          <a:blip r:embed="rId1">
            <a:grayscl/>
          </a:blip>
          <a:srcRect t="5112" b="10556"/>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769939" y="1125538"/>
            <a:ext cx="5484812" cy="4895850"/>
          </a:xfrm>
          <a:prstGeom prst="rect">
            <a:avLst/>
          </a:prstGeom>
          <a:solidFill>
            <a:schemeClr val="accent5">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3731" name="矩形 4"/>
          <p:cNvSpPr>
            <a:spLocks noChangeArrowheads="1"/>
          </p:cNvSpPr>
          <p:nvPr/>
        </p:nvSpPr>
        <p:spPr bwMode="auto">
          <a:xfrm>
            <a:off x="1060451" y="1614491"/>
            <a:ext cx="5118100" cy="682238"/>
          </a:xfrm>
          <a:prstGeom prst="rect">
            <a:avLst/>
          </a:prstGeom>
          <a:noFill/>
          <a:ln w="9525">
            <a:noFill/>
            <a:miter lim="800000"/>
          </a:ln>
        </p:spPr>
        <p:txBody>
          <a:bodyPr>
            <a:spAutoFit/>
          </a:bodyPr>
          <a:lstStyle/>
          <a:p>
            <a:pPr marL="171450" indent="-171450">
              <a:lnSpc>
                <a:spcPts val="2300"/>
              </a:lnSpc>
              <a:buFont typeface="Wingdings" panose="05000000000000000000" pitchFamily="2" charset="2"/>
              <a:buChar char="ü"/>
            </a:pPr>
            <a:r>
              <a:rPr lang="en-US" altLang="zh-CN" sz="1400">
                <a:solidFill>
                  <a:srgbClr val="FFFFFF"/>
                </a:solidFill>
                <a:latin typeface="微软雅黑" panose="020B0503020204020204" pitchFamily="34" charset="-122"/>
                <a:ea typeface="微软雅黑" panose="020B0503020204020204" pitchFamily="34" charset="-122"/>
              </a:rPr>
              <a:t>2011</a:t>
            </a:r>
            <a:r>
              <a:rPr lang="zh-CN" altLang="en-US" sz="1400">
                <a:solidFill>
                  <a:srgbClr val="FFFFFF"/>
                </a:solidFill>
                <a:latin typeface="微软雅黑" panose="020B0503020204020204" pitchFamily="34" charset="-122"/>
                <a:ea typeface="微软雅黑" panose="020B0503020204020204" pitchFamily="34" charset="-122"/>
              </a:rPr>
              <a:t>年</a:t>
            </a:r>
            <a:r>
              <a:rPr lang="en-US" altLang="zh-CN" sz="1400">
                <a:solidFill>
                  <a:srgbClr val="FFFFFF"/>
                </a:solidFill>
                <a:latin typeface="微软雅黑" panose="020B0503020204020204" pitchFamily="34" charset="-122"/>
                <a:ea typeface="微软雅黑" panose="020B0503020204020204" pitchFamily="34" charset="-122"/>
              </a:rPr>
              <a:t>10</a:t>
            </a:r>
            <a:r>
              <a:rPr lang="zh-CN" altLang="en-US" sz="1400">
                <a:solidFill>
                  <a:srgbClr val="FFFFFF"/>
                </a:solidFill>
                <a:latin typeface="微软雅黑" panose="020B0503020204020204" pitchFamily="34" charset="-122"/>
                <a:ea typeface="微软雅黑" panose="020B0503020204020204" pitchFamily="34" charset="-122"/>
              </a:rPr>
              <a:t>月，</a:t>
            </a:r>
            <a:r>
              <a:rPr lang="zh-CN" altLang="en-US" sz="1600" b="1">
                <a:solidFill>
                  <a:srgbClr val="FFC000"/>
                </a:solidFill>
                <a:latin typeface="微软雅黑" panose="020B0503020204020204" pitchFamily="34" charset="-122"/>
                <a:ea typeface="微软雅黑" panose="020B0503020204020204" pitchFamily="34" charset="-122"/>
              </a:rPr>
              <a:t>南京市</a:t>
            </a:r>
            <a:r>
              <a:rPr lang="zh-CN" altLang="en-US" sz="1400">
                <a:solidFill>
                  <a:srgbClr val="FFFFFF"/>
                </a:solidFill>
                <a:latin typeface="微软雅黑" panose="020B0503020204020204" pitchFamily="34" charset="-122"/>
                <a:ea typeface="微软雅黑" panose="020B0503020204020204" pitchFamily="34" charset="-122"/>
              </a:rPr>
              <a:t>卫生局在国内</a:t>
            </a:r>
            <a:r>
              <a:rPr lang="zh-CN" altLang="en-US" sz="1600" b="1">
                <a:solidFill>
                  <a:srgbClr val="FFC000"/>
                </a:solidFill>
                <a:latin typeface="微软雅黑" panose="020B0503020204020204" pitchFamily="34" charset="-122"/>
                <a:ea typeface="微软雅黑" panose="020B0503020204020204" pitchFamily="34" charset="-122"/>
              </a:rPr>
              <a:t>率先引入患者满意度“第三方评价”机制</a:t>
            </a:r>
            <a:r>
              <a:rPr lang="zh-CN" altLang="en-US" sz="1400">
                <a:solidFill>
                  <a:srgbClr val="FFFFFF"/>
                </a:solidFill>
                <a:latin typeface="微软雅黑" panose="020B0503020204020204" pitchFamily="34" charset="-122"/>
                <a:ea typeface="微软雅黑" panose="020B0503020204020204" pitchFamily="34" charset="-122"/>
              </a:rPr>
              <a:t>，在市属</a:t>
            </a:r>
            <a:r>
              <a:rPr lang="en-US" altLang="zh-CN" sz="1400">
                <a:solidFill>
                  <a:srgbClr val="FFFFFF"/>
                </a:solidFill>
                <a:latin typeface="微软雅黑" panose="020B0503020204020204" pitchFamily="34" charset="-122"/>
                <a:ea typeface="微软雅黑" panose="020B0503020204020204" pitchFamily="34" charset="-122"/>
              </a:rPr>
              <a:t>10</a:t>
            </a:r>
            <a:r>
              <a:rPr lang="zh-CN" altLang="en-US" sz="1400">
                <a:solidFill>
                  <a:srgbClr val="FFFFFF"/>
                </a:solidFill>
                <a:latin typeface="微软雅黑" panose="020B0503020204020204" pitchFamily="34" charset="-122"/>
                <a:ea typeface="微软雅黑" panose="020B0503020204020204" pitchFamily="34" charset="-122"/>
              </a:rPr>
              <a:t>家医院开展试点。</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73732" name="矩形 6"/>
          <p:cNvSpPr>
            <a:spLocks noChangeArrowheads="1"/>
          </p:cNvSpPr>
          <p:nvPr/>
        </p:nvSpPr>
        <p:spPr bwMode="auto">
          <a:xfrm>
            <a:off x="928689" y="2522538"/>
            <a:ext cx="5581651" cy="387286"/>
          </a:xfrm>
          <a:prstGeom prst="rect">
            <a:avLst/>
          </a:prstGeom>
          <a:noFill/>
          <a:ln w="9525">
            <a:noFill/>
            <a:miter lim="800000"/>
          </a:ln>
        </p:spPr>
        <p:txBody>
          <a:bodyPr>
            <a:spAutoFit/>
          </a:bodyPr>
          <a:lstStyle/>
          <a:p>
            <a:pPr marL="171450" indent="-171450">
              <a:lnSpc>
                <a:spcPts val="2300"/>
              </a:lnSpc>
              <a:buFont typeface="Wingdings" panose="05000000000000000000" pitchFamily="2" charset="2"/>
              <a:buChar char="ü"/>
            </a:pPr>
            <a:r>
              <a:rPr lang="en-US" altLang="zh-CN" sz="1400">
                <a:solidFill>
                  <a:srgbClr val="FFFFFF"/>
                </a:solidFill>
                <a:latin typeface="微软雅黑" panose="020B0503020204020204" pitchFamily="34" charset="-122"/>
                <a:ea typeface="微软雅黑" panose="020B0503020204020204" pitchFamily="34" charset="-122"/>
              </a:rPr>
              <a:t>2013</a:t>
            </a:r>
            <a:r>
              <a:rPr lang="zh-CN" altLang="en-US" sz="1400">
                <a:solidFill>
                  <a:srgbClr val="FFFFFF"/>
                </a:solidFill>
                <a:latin typeface="微软雅黑" panose="020B0503020204020204" pitchFamily="34" charset="-122"/>
                <a:ea typeface="微软雅黑" panose="020B0503020204020204" pitchFamily="34" charset="-122"/>
              </a:rPr>
              <a:t>年</a:t>
            </a:r>
            <a:r>
              <a:rPr lang="en-US" altLang="zh-CN" sz="1400">
                <a:solidFill>
                  <a:srgbClr val="FFFFFF"/>
                </a:solidFill>
                <a:latin typeface="微软雅黑" panose="020B0503020204020204" pitchFamily="34" charset="-122"/>
                <a:ea typeface="微软雅黑" panose="020B0503020204020204" pitchFamily="34" charset="-122"/>
              </a:rPr>
              <a:t>5</a:t>
            </a:r>
            <a:r>
              <a:rPr lang="zh-CN" altLang="en-US" sz="1400">
                <a:solidFill>
                  <a:srgbClr val="FFFFFF"/>
                </a:solidFill>
                <a:latin typeface="微软雅黑" panose="020B0503020204020204" pitchFamily="34" charset="-122"/>
                <a:ea typeface="微软雅黑" panose="020B0503020204020204" pitchFamily="34" charset="-122"/>
              </a:rPr>
              <a:t>月</a:t>
            </a:r>
            <a:r>
              <a:rPr lang="zh-CN" altLang="en-US" sz="1600" b="1">
                <a:solidFill>
                  <a:srgbClr val="FFC000"/>
                </a:solidFill>
                <a:latin typeface="微软雅黑" panose="020B0503020204020204" pitchFamily="34" charset="-122"/>
                <a:ea typeface="微软雅黑" panose="020B0503020204020204" pitchFamily="34" charset="-122"/>
              </a:rPr>
              <a:t>北京市将病患满意度纳入医生绩效考核指标</a:t>
            </a:r>
            <a:r>
              <a:rPr lang="zh-CN" altLang="en-US"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73733" name="矩形 7"/>
          <p:cNvSpPr>
            <a:spLocks noChangeArrowheads="1"/>
          </p:cNvSpPr>
          <p:nvPr/>
        </p:nvSpPr>
        <p:spPr bwMode="auto">
          <a:xfrm>
            <a:off x="928688" y="3429001"/>
            <a:ext cx="5167312" cy="1272143"/>
          </a:xfrm>
          <a:prstGeom prst="rect">
            <a:avLst/>
          </a:prstGeom>
          <a:noFill/>
          <a:ln w="9525">
            <a:noFill/>
            <a:miter lim="800000"/>
          </a:ln>
        </p:spPr>
        <p:txBody>
          <a:bodyPr>
            <a:spAutoFit/>
          </a:bodyPr>
          <a:lstStyle/>
          <a:p>
            <a:pPr marL="171450" indent="-171450">
              <a:lnSpc>
                <a:spcPts val="2300"/>
              </a:lnSpc>
              <a:buFont typeface="Wingdings" panose="05000000000000000000" pitchFamily="2" charset="2"/>
              <a:buChar char="ü"/>
            </a:pPr>
            <a:r>
              <a:rPr lang="en-US" altLang="zh-CN" sz="1400">
                <a:solidFill>
                  <a:srgbClr val="FFFFFF"/>
                </a:solidFill>
                <a:latin typeface="微软雅黑" panose="020B0503020204020204" pitchFamily="34" charset="-122"/>
                <a:ea typeface="微软雅黑" panose="020B0503020204020204" pitchFamily="34" charset="-122"/>
              </a:rPr>
              <a:t>2014</a:t>
            </a:r>
            <a:r>
              <a:rPr lang="zh-CN" altLang="en-US" sz="1400">
                <a:solidFill>
                  <a:srgbClr val="FFFFFF"/>
                </a:solidFill>
                <a:latin typeface="微软雅黑" panose="020B0503020204020204" pitchFamily="34" charset="-122"/>
                <a:ea typeface="微软雅黑" panose="020B0503020204020204" pitchFamily="34" charset="-122"/>
              </a:rPr>
              <a:t>年</a:t>
            </a:r>
            <a:r>
              <a:rPr lang="en-US" altLang="zh-CN" sz="1400">
                <a:solidFill>
                  <a:srgbClr val="FFFFFF"/>
                </a:solidFill>
                <a:latin typeface="微软雅黑" panose="020B0503020204020204" pitchFamily="34" charset="-122"/>
                <a:ea typeface="微软雅黑" panose="020B0503020204020204" pitchFamily="34" charset="-122"/>
              </a:rPr>
              <a:t>10</a:t>
            </a:r>
            <a:r>
              <a:rPr lang="zh-CN" altLang="en-US" sz="1400">
                <a:solidFill>
                  <a:srgbClr val="FFFFFF"/>
                </a:solidFill>
                <a:latin typeface="微软雅黑" panose="020B0503020204020204" pitchFamily="34" charset="-122"/>
                <a:ea typeface="微软雅黑" panose="020B0503020204020204" pitchFamily="34" charset="-122"/>
              </a:rPr>
              <a:t>月中央机构编制委员会办公室近日批准成立</a:t>
            </a:r>
            <a:r>
              <a:rPr lang="zh-CN" altLang="en-US" sz="1600" b="1">
                <a:solidFill>
                  <a:srgbClr val="FFC000"/>
                </a:solidFill>
                <a:latin typeface="微软雅黑" panose="020B0503020204020204" pitchFamily="34" charset="-122"/>
                <a:ea typeface="微软雅黑" panose="020B0503020204020204" pitchFamily="34" charset="-122"/>
              </a:rPr>
              <a:t>“医疗管理服务指导中心”</a:t>
            </a:r>
            <a:r>
              <a:rPr lang="en-US" altLang="zh-CN" sz="1400">
                <a:solidFill>
                  <a:srgbClr val="FFFFFF"/>
                </a:solidFill>
                <a:latin typeface="微软雅黑" panose="020B0503020204020204" pitchFamily="34" charset="-122"/>
                <a:ea typeface="微软雅黑" panose="020B0503020204020204" pitchFamily="34" charset="-122"/>
              </a:rPr>
              <a:t>,</a:t>
            </a:r>
            <a:r>
              <a:rPr lang="zh-CN" altLang="en-US" sz="1400">
                <a:solidFill>
                  <a:srgbClr val="FFFFFF"/>
                </a:solidFill>
                <a:latin typeface="微软雅黑" panose="020B0503020204020204" pitchFamily="34" charset="-122"/>
                <a:ea typeface="微软雅黑" panose="020B0503020204020204" pitchFamily="34" charset="-122"/>
              </a:rPr>
              <a:t>这一新增机构定位为“执行机构”。新成立的医疗管理服务指导中心，主要从事医疗质量、患者安全等微观管理，工作内容更加细化。</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499775" y="304803"/>
            <a:ext cx="5444119"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2.3</a:t>
            </a: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医院病患满意度政策解读</a:t>
            </a:r>
            <a:endPar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图片 1"/>
          <p:cNvPicPr>
            <a:picLocks noChangeAspect="1"/>
          </p:cNvPicPr>
          <p:nvPr/>
        </p:nvPicPr>
        <p:blipFill>
          <a:blip r:embed="rId1"/>
          <a:srcRect/>
          <a:stretch>
            <a:fillRect/>
          </a:stretch>
        </p:blipFill>
        <p:spPr bwMode="auto">
          <a:xfrm>
            <a:off x="1" y="-7938"/>
            <a:ext cx="12207875" cy="6865938"/>
          </a:xfrm>
          <a:prstGeom prst="rect">
            <a:avLst/>
          </a:prstGeom>
          <a:noFill/>
          <a:ln w="9525">
            <a:noFill/>
            <a:miter lim="800000"/>
            <a:headEnd/>
            <a:tailEnd/>
          </a:ln>
        </p:spPr>
      </p:pic>
      <p:pic>
        <p:nvPicPr>
          <p:cNvPr id="74754" name="图片 11"/>
          <p:cNvPicPr>
            <a:picLocks noChangeAspect="1"/>
          </p:cNvPicPr>
          <p:nvPr/>
        </p:nvPicPr>
        <p:blipFill>
          <a:blip r:embed="rId2"/>
          <a:srcRect/>
          <a:stretch>
            <a:fillRect/>
          </a:stretch>
        </p:blipFill>
        <p:spPr bwMode="auto">
          <a:xfrm>
            <a:off x="7161215" y="49213"/>
            <a:ext cx="4306887" cy="6858000"/>
          </a:xfrm>
          <a:prstGeom prst="rect">
            <a:avLst/>
          </a:prstGeom>
          <a:noFill/>
          <a:ln w="9525">
            <a:noFill/>
            <a:miter lim="800000"/>
            <a:headEnd/>
            <a:tailEnd/>
          </a:ln>
        </p:spPr>
      </p:pic>
      <p:sp>
        <p:nvSpPr>
          <p:cNvPr id="4" name="矩形 3"/>
          <p:cNvSpPr/>
          <p:nvPr/>
        </p:nvSpPr>
        <p:spPr>
          <a:xfrm>
            <a:off x="0" y="-7938"/>
            <a:ext cx="7034213" cy="6854826"/>
          </a:xfrm>
          <a:custGeom>
            <a:avLst/>
            <a:gdLst>
              <a:gd name="connsiteX0" fmla="*/ 0 w 2368062"/>
              <a:gd name="connsiteY0" fmla="*/ 0 h 2508738"/>
              <a:gd name="connsiteX1" fmla="*/ 2368062 w 2368062"/>
              <a:gd name="connsiteY1" fmla="*/ 0 h 2508738"/>
              <a:gd name="connsiteX2" fmla="*/ 2368062 w 2368062"/>
              <a:gd name="connsiteY2" fmla="*/ 2508738 h 2508738"/>
              <a:gd name="connsiteX3" fmla="*/ 0 w 2368062"/>
              <a:gd name="connsiteY3" fmla="*/ 2508738 h 2508738"/>
              <a:gd name="connsiteX4" fmla="*/ 0 w 2368062"/>
              <a:gd name="connsiteY4" fmla="*/ 0 h 2508738"/>
              <a:gd name="connsiteX0-1" fmla="*/ 0 w 6412523"/>
              <a:gd name="connsiteY0-2" fmla="*/ 1195754 h 3704492"/>
              <a:gd name="connsiteX1-3" fmla="*/ 6412523 w 6412523"/>
              <a:gd name="connsiteY1-4" fmla="*/ 0 h 3704492"/>
              <a:gd name="connsiteX2-5" fmla="*/ 2368062 w 6412523"/>
              <a:gd name="connsiteY2-6" fmla="*/ 3704492 h 3704492"/>
              <a:gd name="connsiteX3-7" fmla="*/ 0 w 6412523"/>
              <a:gd name="connsiteY3-8" fmla="*/ 3704492 h 3704492"/>
              <a:gd name="connsiteX4-9" fmla="*/ 0 w 6412523"/>
              <a:gd name="connsiteY4-10" fmla="*/ 1195754 h 3704492"/>
              <a:gd name="connsiteX0-11" fmla="*/ 3739662 w 6412523"/>
              <a:gd name="connsiteY0-12" fmla="*/ 23446 h 3704492"/>
              <a:gd name="connsiteX1-13" fmla="*/ 6412523 w 6412523"/>
              <a:gd name="connsiteY1-14" fmla="*/ 0 h 3704492"/>
              <a:gd name="connsiteX2-15" fmla="*/ 2368062 w 6412523"/>
              <a:gd name="connsiteY2-16" fmla="*/ 3704492 h 3704492"/>
              <a:gd name="connsiteX3-17" fmla="*/ 0 w 6412523"/>
              <a:gd name="connsiteY3-18" fmla="*/ 3704492 h 3704492"/>
              <a:gd name="connsiteX4-19" fmla="*/ 3739662 w 6412523"/>
              <a:gd name="connsiteY4-20" fmla="*/ 23446 h 3704492"/>
              <a:gd name="connsiteX0-21" fmla="*/ 3739662 w 6412523"/>
              <a:gd name="connsiteY0-22" fmla="*/ 23446 h 6928338"/>
              <a:gd name="connsiteX1-23" fmla="*/ 6412523 w 6412523"/>
              <a:gd name="connsiteY1-24" fmla="*/ 0 h 6928338"/>
              <a:gd name="connsiteX2-25" fmla="*/ 4806462 w 6412523"/>
              <a:gd name="connsiteY2-26" fmla="*/ 6928338 h 6928338"/>
              <a:gd name="connsiteX3-27" fmla="*/ 0 w 6412523"/>
              <a:gd name="connsiteY3-28" fmla="*/ 3704492 h 6928338"/>
              <a:gd name="connsiteX4-29" fmla="*/ 3739662 w 6412523"/>
              <a:gd name="connsiteY4-30" fmla="*/ 23446 h 6928338"/>
              <a:gd name="connsiteX0-31" fmla="*/ 5404339 w 8077200"/>
              <a:gd name="connsiteY0-32" fmla="*/ 23446 h 6928338"/>
              <a:gd name="connsiteX1-33" fmla="*/ 8077200 w 8077200"/>
              <a:gd name="connsiteY1-34" fmla="*/ 0 h 6928338"/>
              <a:gd name="connsiteX2-35" fmla="*/ 6471139 w 8077200"/>
              <a:gd name="connsiteY2-36" fmla="*/ 6928338 h 6928338"/>
              <a:gd name="connsiteX3-37" fmla="*/ 0 w 8077200"/>
              <a:gd name="connsiteY3-38" fmla="*/ 6904892 h 6928338"/>
              <a:gd name="connsiteX4-39" fmla="*/ 5404339 w 8077200"/>
              <a:gd name="connsiteY4-40" fmla="*/ 23446 h 6928338"/>
              <a:gd name="connsiteX0-41" fmla="*/ 5392616 w 8077200"/>
              <a:gd name="connsiteY0-42" fmla="*/ 11723 h 6928338"/>
              <a:gd name="connsiteX1-43" fmla="*/ 8077200 w 8077200"/>
              <a:gd name="connsiteY1-44" fmla="*/ 0 h 6928338"/>
              <a:gd name="connsiteX2-45" fmla="*/ 6471139 w 8077200"/>
              <a:gd name="connsiteY2-46" fmla="*/ 6928338 h 6928338"/>
              <a:gd name="connsiteX3-47" fmla="*/ 0 w 8077200"/>
              <a:gd name="connsiteY3-48" fmla="*/ 6904892 h 6928338"/>
              <a:gd name="connsiteX4-49" fmla="*/ 5392616 w 8077200"/>
              <a:gd name="connsiteY4-50" fmla="*/ 11723 h 6928338"/>
              <a:gd name="connsiteX0-51" fmla="*/ 1043354 w 8077200"/>
              <a:gd name="connsiteY0-52" fmla="*/ 23446 h 6928338"/>
              <a:gd name="connsiteX1-53" fmla="*/ 8077200 w 8077200"/>
              <a:gd name="connsiteY1-54" fmla="*/ 0 h 6928338"/>
              <a:gd name="connsiteX2-55" fmla="*/ 6471139 w 8077200"/>
              <a:gd name="connsiteY2-56" fmla="*/ 6928338 h 6928338"/>
              <a:gd name="connsiteX3-57" fmla="*/ 0 w 8077200"/>
              <a:gd name="connsiteY3-58" fmla="*/ 6904892 h 6928338"/>
              <a:gd name="connsiteX4-59" fmla="*/ 1043354 w 8077200"/>
              <a:gd name="connsiteY4-60" fmla="*/ 23446 h 6928338"/>
              <a:gd name="connsiteX0-61" fmla="*/ 0 w 7033846"/>
              <a:gd name="connsiteY0-62" fmla="*/ 23446 h 6928338"/>
              <a:gd name="connsiteX1-63" fmla="*/ 7033846 w 7033846"/>
              <a:gd name="connsiteY1-64" fmla="*/ 0 h 6928338"/>
              <a:gd name="connsiteX2-65" fmla="*/ 5427785 w 7033846"/>
              <a:gd name="connsiteY2-66" fmla="*/ 6928338 h 6928338"/>
              <a:gd name="connsiteX3-67" fmla="*/ 2555631 w 7033846"/>
              <a:gd name="connsiteY3-68" fmla="*/ 6881446 h 6928338"/>
              <a:gd name="connsiteX4-69" fmla="*/ 0 w 7033846"/>
              <a:gd name="connsiteY4-70" fmla="*/ 23446 h 6928338"/>
              <a:gd name="connsiteX0-71" fmla="*/ 0 w 7033846"/>
              <a:gd name="connsiteY0-72" fmla="*/ 23446 h 6928338"/>
              <a:gd name="connsiteX1-73" fmla="*/ 7033846 w 7033846"/>
              <a:gd name="connsiteY1-74" fmla="*/ 0 h 6928338"/>
              <a:gd name="connsiteX2-75" fmla="*/ 5029201 w 7033846"/>
              <a:gd name="connsiteY2-76" fmla="*/ 6928338 h 6928338"/>
              <a:gd name="connsiteX3-77" fmla="*/ 2555631 w 7033846"/>
              <a:gd name="connsiteY3-78" fmla="*/ 6881446 h 6928338"/>
              <a:gd name="connsiteX4-79" fmla="*/ 0 w 7033846"/>
              <a:gd name="connsiteY4-80" fmla="*/ 23446 h 6928338"/>
              <a:gd name="connsiteX0-81" fmla="*/ 0 w 7033846"/>
              <a:gd name="connsiteY0-82" fmla="*/ 23446 h 6904892"/>
              <a:gd name="connsiteX1-83" fmla="*/ 7033846 w 7033846"/>
              <a:gd name="connsiteY1-84" fmla="*/ 0 h 6904892"/>
              <a:gd name="connsiteX2-85" fmla="*/ 5451232 w 7033846"/>
              <a:gd name="connsiteY2-86" fmla="*/ 6904892 h 6904892"/>
              <a:gd name="connsiteX3-87" fmla="*/ 2555631 w 7033846"/>
              <a:gd name="connsiteY3-88" fmla="*/ 6881446 h 6904892"/>
              <a:gd name="connsiteX4-89" fmla="*/ 0 w 7033846"/>
              <a:gd name="connsiteY4-90" fmla="*/ 23446 h 6904892"/>
              <a:gd name="connsiteX0-91" fmla="*/ 0 w 7033846"/>
              <a:gd name="connsiteY0-92" fmla="*/ 23446 h 6904892"/>
              <a:gd name="connsiteX1-93" fmla="*/ 7033846 w 7033846"/>
              <a:gd name="connsiteY1-94" fmla="*/ 0 h 6904892"/>
              <a:gd name="connsiteX2-95" fmla="*/ 5451232 w 7033846"/>
              <a:gd name="connsiteY2-96" fmla="*/ 6904892 h 6904892"/>
              <a:gd name="connsiteX3-97" fmla="*/ 3165231 w 7033846"/>
              <a:gd name="connsiteY3-98" fmla="*/ 6893169 h 6904892"/>
              <a:gd name="connsiteX4-99" fmla="*/ 0 w 7033846"/>
              <a:gd name="connsiteY4-100" fmla="*/ 23446 h 6904892"/>
              <a:gd name="connsiteX0-101" fmla="*/ 0 w 7033846"/>
              <a:gd name="connsiteY0-102" fmla="*/ 23446 h 6904892"/>
              <a:gd name="connsiteX1-103" fmla="*/ 7033846 w 7033846"/>
              <a:gd name="connsiteY1-104" fmla="*/ 0 h 6904892"/>
              <a:gd name="connsiteX2-105" fmla="*/ 5451232 w 7033846"/>
              <a:gd name="connsiteY2-106" fmla="*/ 6904892 h 6904892"/>
              <a:gd name="connsiteX3-107" fmla="*/ 2373661 w 7033846"/>
              <a:gd name="connsiteY3-108" fmla="*/ 6893169 h 6904892"/>
              <a:gd name="connsiteX4-109" fmla="*/ 0 w 7033846"/>
              <a:gd name="connsiteY4-110" fmla="*/ 23446 h 69048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33846" h="6904892">
                <a:moveTo>
                  <a:pt x="0" y="23446"/>
                </a:moveTo>
                <a:lnTo>
                  <a:pt x="7033846" y="0"/>
                </a:lnTo>
                <a:lnTo>
                  <a:pt x="5451232" y="6904892"/>
                </a:lnTo>
                <a:lnTo>
                  <a:pt x="2373661" y="6893169"/>
                </a:lnTo>
                <a:lnTo>
                  <a:pt x="0" y="23446"/>
                </a:lnTo>
                <a:close/>
              </a:path>
            </a:pathLst>
          </a:custGeom>
          <a:solidFill>
            <a:schemeClr val="accent5">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74756" name="文本框 4"/>
          <p:cNvSpPr txBox="1">
            <a:spLocks noChangeArrowheads="1"/>
          </p:cNvSpPr>
          <p:nvPr/>
        </p:nvSpPr>
        <p:spPr bwMode="auto">
          <a:xfrm>
            <a:off x="836615" y="1530350"/>
            <a:ext cx="4232249" cy="387286"/>
          </a:xfrm>
          <a:prstGeom prst="rect">
            <a:avLst/>
          </a:prstGeom>
          <a:noFill/>
          <a:ln w="9525">
            <a:noFill/>
            <a:miter lim="800000"/>
          </a:ln>
        </p:spPr>
        <p:txBody>
          <a:bodyPr wrap="none">
            <a:spAutoFit/>
          </a:bodyPr>
          <a:lstStyle/>
          <a:p>
            <a:pPr marL="285750" indent="-285750">
              <a:lnSpc>
                <a:spcPts val="2300"/>
              </a:lnSpc>
              <a:buClr>
                <a:srgbClr val="FFFFFF"/>
              </a:buClr>
              <a:buFont typeface="Wingdings" panose="05000000000000000000" pitchFamily="2" charset="2"/>
              <a:buChar char="ü"/>
            </a:pPr>
            <a:r>
              <a:rPr lang="zh-CN" altLang="en-US" sz="1400">
                <a:solidFill>
                  <a:srgbClr val="FFFFFF"/>
                </a:solidFill>
                <a:latin typeface="微软雅黑" panose="020B0503020204020204" pitchFamily="34" charset="-122"/>
                <a:ea typeface="微软雅黑" panose="020B0503020204020204" pitchFamily="34" charset="-122"/>
              </a:rPr>
              <a:t>有力促进了医院医疗</a:t>
            </a:r>
            <a:r>
              <a:rPr lang="zh-CN" altLang="en-US" b="1">
                <a:solidFill>
                  <a:srgbClr val="FFC000"/>
                </a:solidFill>
                <a:latin typeface="微软雅黑" panose="020B0503020204020204" pitchFamily="34" charset="-122"/>
                <a:ea typeface="微软雅黑" panose="020B0503020204020204" pitchFamily="34" charset="-122"/>
              </a:rPr>
              <a:t>服务质量的持续提高</a:t>
            </a:r>
            <a:r>
              <a:rPr lang="en-US" altLang="zh-CN" b="1">
                <a:solidFill>
                  <a:srgbClr val="FFC000"/>
                </a:solidFill>
                <a:latin typeface="微软雅黑" panose="020B0503020204020204" pitchFamily="34" charset="-122"/>
                <a:ea typeface="微软雅黑" panose="020B0503020204020204" pitchFamily="34" charset="-122"/>
              </a:rPr>
              <a:t>;</a:t>
            </a:r>
            <a:endParaRPr lang="zh-CN" altLang="en-US" b="1">
              <a:solidFill>
                <a:srgbClr val="FFC000"/>
              </a:solidFill>
              <a:latin typeface="微软雅黑" panose="020B0503020204020204" pitchFamily="34" charset="-122"/>
              <a:ea typeface="微软雅黑" panose="020B0503020204020204" pitchFamily="34" charset="-122"/>
            </a:endParaRPr>
          </a:p>
        </p:txBody>
      </p:sp>
      <p:sp>
        <p:nvSpPr>
          <p:cNvPr id="74757" name="文本框 6"/>
          <p:cNvSpPr txBox="1">
            <a:spLocks noChangeArrowheads="1"/>
          </p:cNvSpPr>
          <p:nvPr/>
        </p:nvSpPr>
        <p:spPr bwMode="auto">
          <a:xfrm>
            <a:off x="1223963" y="2293939"/>
            <a:ext cx="2513830" cy="387286"/>
          </a:xfrm>
          <a:prstGeom prst="rect">
            <a:avLst/>
          </a:prstGeom>
          <a:noFill/>
          <a:ln w="9525">
            <a:noFill/>
            <a:miter lim="800000"/>
          </a:ln>
        </p:spPr>
        <p:txBody>
          <a:bodyPr wrap="none">
            <a:spAutoFit/>
          </a:bodyPr>
          <a:lstStyle/>
          <a:p>
            <a:pPr marL="285750" indent="-285750">
              <a:lnSpc>
                <a:spcPts val="2300"/>
              </a:lnSpc>
              <a:buClr>
                <a:srgbClr val="FFFFFF"/>
              </a:buClr>
              <a:buFont typeface="Wingdings" panose="05000000000000000000" pitchFamily="2" charset="2"/>
              <a:buChar char="ü"/>
            </a:pPr>
            <a:r>
              <a:rPr lang="zh-CN" altLang="en-US" sz="1400">
                <a:solidFill>
                  <a:srgbClr val="FFFFFF"/>
                </a:solidFill>
                <a:latin typeface="微软雅黑" panose="020B0503020204020204" pitchFamily="34" charset="-122"/>
                <a:ea typeface="微软雅黑" panose="020B0503020204020204" pitchFamily="34" charset="-122"/>
              </a:rPr>
              <a:t>有效</a:t>
            </a:r>
            <a:r>
              <a:rPr lang="zh-CN" altLang="en-US" b="1">
                <a:solidFill>
                  <a:srgbClr val="FFC000"/>
                </a:solidFill>
                <a:latin typeface="微软雅黑" panose="020B0503020204020204" pitchFamily="34" charset="-122"/>
                <a:ea typeface="微软雅黑" panose="020B0503020204020204" pitchFamily="34" charset="-122"/>
              </a:rPr>
              <a:t>降低医院投诉率</a:t>
            </a:r>
            <a:r>
              <a:rPr lang="en-US" altLang="zh-CN" b="1">
                <a:solidFill>
                  <a:srgbClr val="FFC000"/>
                </a:solidFill>
                <a:latin typeface="微软雅黑" panose="020B0503020204020204" pitchFamily="34" charset="-122"/>
                <a:ea typeface="微软雅黑" panose="020B0503020204020204" pitchFamily="34" charset="-122"/>
              </a:rPr>
              <a:t>;</a:t>
            </a:r>
            <a:endParaRPr lang="zh-CN" altLang="en-US" b="1">
              <a:solidFill>
                <a:srgbClr val="FFC000"/>
              </a:solidFill>
              <a:latin typeface="微软雅黑" panose="020B0503020204020204" pitchFamily="34" charset="-122"/>
              <a:ea typeface="微软雅黑" panose="020B0503020204020204" pitchFamily="34" charset="-122"/>
            </a:endParaRPr>
          </a:p>
        </p:txBody>
      </p:sp>
      <p:sp>
        <p:nvSpPr>
          <p:cNvPr id="74758" name="文本框 7"/>
          <p:cNvSpPr txBox="1">
            <a:spLocks noChangeArrowheads="1"/>
          </p:cNvSpPr>
          <p:nvPr/>
        </p:nvSpPr>
        <p:spPr bwMode="auto">
          <a:xfrm>
            <a:off x="1446215" y="2992439"/>
            <a:ext cx="4581525" cy="682238"/>
          </a:xfrm>
          <a:prstGeom prst="rect">
            <a:avLst/>
          </a:prstGeom>
          <a:noFill/>
          <a:ln w="9525">
            <a:noFill/>
            <a:miter lim="800000"/>
          </a:ln>
        </p:spPr>
        <p:txBody>
          <a:bodyPr>
            <a:spAutoFit/>
          </a:bodyPr>
          <a:lstStyle/>
          <a:p>
            <a:pPr marL="285750" indent="-285750">
              <a:lnSpc>
                <a:spcPts val="2300"/>
              </a:lnSpc>
              <a:buClr>
                <a:srgbClr val="FFFFFF"/>
              </a:buClr>
              <a:buFont typeface="Wingdings" panose="05000000000000000000" pitchFamily="2" charset="2"/>
              <a:buChar char="ü"/>
            </a:pPr>
            <a:r>
              <a:rPr lang="zh-CN" altLang="en-US" sz="1400">
                <a:solidFill>
                  <a:srgbClr val="FFFFFF"/>
                </a:solidFill>
                <a:latin typeface="微软雅黑" panose="020B0503020204020204" pitchFamily="34" charset="-122"/>
                <a:ea typeface="微软雅黑" panose="020B0503020204020204" pitchFamily="34" charset="-122"/>
              </a:rPr>
              <a:t>国家加大了对病患满意度的调查和管理，开展病患满意度调研</a:t>
            </a:r>
            <a:r>
              <a:rPr lang="zh-CN" altLang="en-US" b="1">
                <a:solidFill>
                  <a:srgbClr val="FFC000"/>
                </a:solidFill>
                <a:latin typeface="微软雅黑" panose="020B0503020204020204" pitchFamily="34" charset="-122"/>
                <a:ea typeface="微软雅黑" panose="020B0503020204020204" pitchFamily="34" charset="-122"/>
              </a:rPr>
              <a:t>符合市场需求</a:t>
            </a:r>
            <a:r>
              <a:rPr lang="zh-CN" altLang="en-US"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74759" name="文本框 8"/>
          <p:cNvSpPr txBox="1">
            <a:spLocks noChangeArrowheads="1"/>
          </p:cNvSpPr>
          <p:nvPr/>
        </p:nvSpPr>
        <p:spPr bwMode="auto">
          <a:xfrm>
            <a:off x="6858002" y="5751513"/>
            <a:ext cx="4913313" cy="976312"/>
          </a:xfrm>
          <a:prstGeom prst="rect">
            <a:avLst/>
          </a:prstGeom>
          <a:noFill/>
          <a:ln w="9525">
            <a:noFill/>
            <a:miter lim="800000"/>
          </a:ln>
        </p:spPr>
        <p:txBody>
          <a:bodyPr>
            <a:spAutoFit/>
          </a:bodyPr>
          <a:lstStyle/>
          <a:p>
            <a:pPr>
              <a:lnSpc>
                <a:spcPts val="2300"/>
              </a:lnSpc>
              <a:buClr>
                <a:srgbClr val="FFFFFF"/>
              </a:buClr>
              <a:buFont typeface="Wingdings" panose="05000000000000000000" pitchFamily="2" charset="2"/>
              <a:buNone/>
            </a:pPr>
            <a:r>
              <a:rPr lang="zh-CN" altLang="en-US" sz="1000">
                <a:solidFill>
                  <a:srgbClr val="000000"/>
                </a:solidFill>
                <a:latin typeface="微软雅黑" panose="020B0503020204020204" pitchFamily="34" charset="-122"/>
                <a:ea typeface="微软雅黑" panose="020B0503020204020204" pitchFamily="34" charset="-122"/>
              </a:rPr>
              <a:t>注：梅奥国际多年来简直以“病患满意度”为中心，可对目标医院进行专业的分析，与之将全国同水平医院的满意度进行对比，让目标医院了解自己位于行业中的发展水平。</a:t>
            </a:r>
            <a:endParaRPr lang="zh-CN" altLang="en-US" sz="1000">
              <a:solidFill>
                <a:srgbClr val="000000"/>
              </a:solidFill>
              <a:latin typeface="微软雅黑" panose="020B0503020204020204" pitchFamily="34" charset="-122"/>
              <a:ea typeface="微软雅黑" panose="020B0503020204020204" pitchFamily="34" charset="-122"/>
            </a:endParaRPr>
          </a:p>
        </p:txBody>
      </p:sp>
      <p:sp>
        <p:nvSpPr>
          <p:cNvPr id="74760" name="文本框 9"/>
          <p:cNvSpPr txBox="1">
            <a:spLocks noChangeArrowheads="1"/>
          </p:cNvSpPr>
          <p:nvPr/>
        </p:nvSpPr>
        <p:spPr bwMode="auto">
          <a:xfrm>
            <a:off x="1820866" y="3908425"/>
            <a:ext cx="3029997" cy="387286"/>
          </a:xfrm>
          <a:prstGeom prst="rect">
            <a:avLst/>
          </a:prstGeom>
          <a:noFill/>
          <a:ln w="9525">
            <a:noFill/>
            <a:miter lim="800000"/>
          </a:ln>
        </p:spPr>
        <p:txBody>
          <a:bodyPr wrap="none">
            <a:spAutoFit/>
          </a:bodyPr>
          <a:lstStyle/>
          <a:p>
            <a:pPr marL="285750" indent="-285750">
              <a:lnSpc>
                <a:spcPts val="2300"/>
              </a:lnSpc>
              <a:buClr>
                <a:srgbClr val="FFFFFF"/>
              </a:buClr>
              <a:buFont typeface="Wingdings" panose="05000000000000000000" pitchFamily="2" charset="2"/>
              <a:buChar char="ü"/>
            </a:pPr>
            <a:r>
              <a:rPr lang="zh-CN" altLang="en-US" sz="1400">
                <a:solidFill>
                  <a:srgbClr val="FFFFFF"/>
                </a:solidFill>
                <a:latin typeface="微软雅黑" panose="020B0503020204020204" pitchFamily="34" charset="-122"/>
                <a:ea typeface="微软雅黑" panose="020B0503020204020204" pitchFamily="34" charset="-122"/>
              </a:rPr>
              <a:t>为医院带来</a:t>
            </a:r>
            <a:r>
              <a:rPr lang="zh-CN" altLang="en-US" b="1">
                <a:solidFill>
                  <a:srgbClr val="FFC000"/>
                </a:solidFill>
                <a:latin typeface="微软雅黑" panose="020B0503020204020204" pitchFamily="34" charset="-122"/>
                <a:ea typeface="微软雅黑" panose="020B0503020204020204" pitchFamily="34" charset="-122"/>
              </a:rPr>
              <a:t>良好的社会声誉</a:t>
            </a:r>
            <a:r>
              <a:rPr lang="en-US" altLang="zh-CN"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74761" name="文本框 10"/>
          <p:cNvSpPr txBox="1">
            <a:spLocks noChangeArrowheads="1"/>
          </p:cNvSpPr>
          <p:nvPr/>
        </p:nvSpPr>
        <p:spPr bwMode="auto">
          <a:xfrm>
            <a:off x="2138366" y="4489453"/>
            <a:ext cx="3889375" cy="682238"/>
          </a:xfrm>
          <a:prstGeom prst="rect">
            <a:avLst/>
          </a:prstGeom>
          <a:noFill/>
          <a:ln w="9525">
            <a:noFill/>
            <a:miter lim="800000"/>
          </a:ln>
        </p:spPr>
        <p:txBody>
          <a:bodyPr>
            <a:spAutoFit/>
          </a:bodyPr>
          <a:lstStyle/>
          <a:p>
            <a:pPr marL="285750" indent="-285750">
              <a:lnSpc>
                <a:spcPts val="2300"/>
              </a:lnSpc>
              <a:buClr>
                <a:srgbClr val="FFFFFF"/>
              </a:buClr>
              <a:buFont typeface="Wingdings" panose="05000000000000000000" pitchFamily="2" charset="2"/>
              <a:buChar char="ü"/>
            </a:pPr>
            <a:r>
              <a:rPr lang="zh-CN" altLang="en-US" sz="1400">
                <a:solidFill>
                  <a:srgbClr val="FFFFFF"/>
                </a:solidFill>
                <a:latin typeface="微软雅黑" panose="020B0503020204020204" pitchFamily="34" charset="-122"/>
                <a:ea typeface="微软雅黑" panose="020B0503020204020204" pitchFamily="34" charset="-122"/>
              </a:rPr>
              <a:t>提升了医院医疗质量管理水平，规范了医疗行为，</a:t>
            </a:r>
            <a:r>
              <a:rPr lang="zh-CN" altLang="en-US" b="1">
                <a:solidFill>
                  <a:srgbClr val="FFC000"/>
                </a:solidFill>
                <a:latin typeface="微软雅黑" panose="020B0503020204020204" pitchFamily="34" charset="-122"/>
                <a:ea typeface="微软雅黑" panose="020B0503020204020204" pitchFamily="34" charset="-122"/>
              </a:rPr>
              <a:t>促进了人力资源管理</a:t>
            </a:r>
            <a:r>
              <a:rPr lang="zh-CN" altLang="en-US"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74762" name="文本框 12"/>
          <p:cNvSpPr txBox="1">
            <a:spLocks noChangeArrowheads="1"/>
          </p:cNvSpPr>
          <p:nvPr/>
        </p:nvSpPr>
        <p:spPr bwMode="auto">
          <a:xfrm>
            <a:off x="2730502" y="5389563"/>
            <a:ext cx="2858475" cy="387286"/>
          </a:xfrm>
          <a:prstGeom prst="rect">
            <a:avLst/>
          </a:prstGeom>
          <a:noFill/>
          <a:ln w="9525">
            <a:noFill/>
            <a:miter lim="800000"/>
          </a:ln>
        </p:spPr>
        <p:txBody>
          <a:bodyPr wrap="none">
            <a:spAutoFit/>
          </a:bodyPr>
          <a:lstStyle/>
          <a:p>
            <a:pPr marL="285750" indent="-285750">
              <a:lnSpc>
                <a:spcPts val="2300"/>
              </a:lnSpc>
              <a:buClr>
                <a:srgbClr val="FFFFFF"/>
              </a:buClr>
              <a:buFont typeface="Wingdings" panose="05000000000000000000" pitchFamily="2" charset="2"/>
              <a:buChar char="ü"/>
            </a:pPr>
            <a:r>
              <a:rPr lang="zh-CN" altLang="en-US" sz="1400">
                <a:solidFill>
                  <a:srgbClr val="FFFFFF"/>
                </a:solidFill>
                <a:latin typeface="微软雅黑" panose="020B0503020204020204" pitchFamily="34" charset="-122"/>
                <a:ea typeface="微软雅黑" panose="020B0503020204020204" pitchFamily="34" charset="-122"/>
              </a:rPr>
              <a:t>最终</a:t>
            </a:r>
            <a:r>
              <a:rPr lang="zh-CN" altLang="en-US" b="1">
                <a:solidFill>
                  <a:srgbClr val="FFC000"/>
                </a:solidFill>
                <a:latin typeface="微软雅黑" panose="020B0503020204020204" pitchFamily="34" charset="-122"/>
                <a:ea typeface="微软雅黑" panose="020B0503020204020204" pitchFamily="34" charset="-122"/>
              </a:rPr>
              <a:t>提高医院整体效益</a:t>
            </a:r>
            <a:r>
              <a:rPr lang="zh-CN" altLang="en-US"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264618" y="385766"/>
            <a:ext cx="6143027"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2.4</a:t>
            </a: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医院开展病患满意度的重要性</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2"/>
          <p:cNvSpPr txBox="1"/>
          <p:nvPr/>
        </p:nvSpPr>
        <p:spPr>
          <a:xfrm>
            <a:off x="842966" y="4848225"/>
            <a:ext cx="1292225" cy="707722"/>
          </a:xfrm>
          <a:prstGeom prst="rect">
            <a:avLst/>
          </a:prstGeom>
          <a:noFill/>
        </p:spPr>
        <p:txBody>
          <a:bodyPr lIns="91403" tIns="45702" rIns="91403" bIns="45702">
            <a:spAutoFit/>
          </a:bodyPr>
          <a:lstStyle/>
          <a:p>
            <a:pPr defTabSz="913765" fontAlgn="auto">
              <a:spcBef>
                <a:spcPts val="0"/>
              </a:spcBef>
              <a:spcAft>
                <a:spcPts val="0"/>
              </a:spcAft>
              <a:defRPr/>
            </a:pPr>
            <a:r>
              <a:rPr lang="en-US" altLang="zh-CN" sz="4000" b="1" dirty="0">
                <a:solidFill>
                  <a:srgbClr val="1F497D"/>
                </a:solidFill>
                <a:latin typeface="微软雅黑" panose="020B0503020204020204" pitchFamily="34" charset="-122"/>
                <a:ea typeface="微软雅黑" panose="020B0503020204020204" pitchFamily="34" charset="-122"/>
              </a:rPr>
              <a:t>15%</a:t>
            </a:r>
            <a:endParaRPr lang="zh-CN" altLang="en-US" sz="4000" b="1" dirty="0">
              <a:solidFill>
                <a:srgbClr val="1F497D"/>
              </a:solidFill>
              <a:latin typeface="微软雅黑" panose="020B0503020204020204" pitchFamily="34" charset="-122"/>
              <a:ea typeface="微软雅黑" panose="020B0503020204020204" pitchFamily="34" charset="-122"/>
            </a:endParaRPr>
          </a:p>
        </p:txBody>
      </p:sp>
      <p:sp>
        <p:nvSpPr>
          <p:cNvPr id="23" name="矩形 22"/>
          <p:cNvSpPr/>
          <p:nvPr/>
        </p:nvSpPr>
        <p:spPr>
          <a:xfrm>
            <a:off x="514718" y="523878"/>
            <a:ext cx="6457216"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2.6 2015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年各科室满意度指标规划</a:t>
            </a:r>
            <a:endPar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6803" name="TextBox 40"/>
          <p:cNvSpPr txBox="1">
            <a:spLocks noChangeArrowheads="1"/>
          </p:cNvSpPr>
          <p:nvPr/>
        </p:nvSpPr>
        <p:spPr bwMode="auto">
          <a:xfrm>
            <a:off x="9501190" y="5899151"/>
            <a:ext cx="2181225" cy="600128"/>
          </a:xfrm>
          <a:prstGeom prst="rect">
            <a:avLst/>
          </a:prstGeom>
          <a:noFill/>
          <a:ln w="9525">
            <a:solidFill>
              <a:srgbClr val="44ADCB"/>
            </a:solidFill>
            <a:miter lim="800000"/>
          </a:ln>
        </p:spPr>
        <p:txBody>
          <a:bodyPr lIns="91403" tIns="45702" rIns="91403" bIns="45702">
            <a:spAutoFit/>
          </a:bodyPr>
          <a:lstStyle/>
          <a:p>
            <a:pPr algn="ctr" defTabSz="912495"/>
            <a:r>
              <a:rPr lang="zh-CN" altLang="en-US" sz="1100">
                <a:solidFill>
                  <a:srgbClr val="1F497D"/>
                </a:solidFill>
                <a:latin typeface="微软雅黑" panose="020B0503020204020204" pitchFamily="34" charset="-122"/>
                <a:ea typeface="微软雅黑" panose="020B0503020204020204" pitchFamily="34" charset="-122"/>
              </a:rPr>
              <a:t>详情咨询梅奥国际官方网站：</a:t>
            </a:r>
            <a:r>
              <a:rPr lang="en-US" altLang="zh-CN" sz="1100">
                <a:solidFill>
                  <a:srgbClr val="1F497D"/>
                </a:solidFill>
                <a:latin typeface="微软雅黑" panose="020B0503020204020204" pitchFamily="34" charset="-122"/>
                <a:ea typeface="微软雅黑" panose="020B0503020204020204" pitchFamily="34" charset="-122"/>
                <a:hlinkClick r:id="rId1"/>
              </a:rPr>
              <a:t>www.mayocc.com</a:t>
            </a:r>
            <a:endParaRPr lang="en-US" altLang="zh-CN" sz="1100">
              <a:solidFill>
                <a:srgbClr val="1F497D"/>
              </a:solidFill>
              <a:latin typeface="微软雅黑" panose="020B0503020204020204" pitchFamily="34" charset="-122"/>
              <a:ea typeface="微软雅黑" panose="020B0503020204020204" pitchFamily="34" charset="-122"/>
            </a:endParaRPr>
          </a:p>
          <a:p>
            <a:pPr algn="ctr" defTabSz="912495"/>
            <a:r>
              <a:rPr lang="zh-CN" altLang="en-US" sz="1100">
                <a:solidFill>
                  <a:srgbClr val="1F497D"/>
                </a:solidFill>
                <a:latin typeface="微软雅黑" panose="020B0503020204020204" pitchFamily="34" charset="-122"/>
                <a:ea typeface="微软雅黑" panose="020B0503020204020204" pitchFamily="34" charset="-122"/>
              </a:rPr>
              <a:t>查询</a:t>
            </a:r>
            <a:r>
              <a:rPr lang="en-US" altLang="zh-CN" sz="1100">
                <a:solidFill>
                  <a:srgbClr val="1F497D"/>
                </a:solidFill>
                <a:latin typeface="微软雅黑" panose="020B0503020204020204" pitchFamily="34" charset="-122"/>
                <a:ea typeface="微软雅黑" panose="020B0503020204020204" pitchFamily="34" charset="-122"/>
              </a:rPr>
              <a:t>《</a:t>
            </a:r>
            <a:r>
              <a:rPr lang="zh-CN" altLang="en-US" sz="1100">
                <a:solidFill>
                  <a:srgbClr val="1F497D"/>
                </a:solidFill>
                <a:latin typeface="微软雅黑" panose="020B0503020204020204" pitchFamily="34" charset="-122"/>
                <a:ea typeface="微软雅黑" panose="020B0503020204020204" pitchFamily="34" charset="-122"/>
              </a:rPr>
              <a:t>梅奥满意度调研报告</a:t>
            </a:r>
            <a:r>
              <a:rPr lang="en-US" altLang="zh-CN" sz="1100">
                <a:solidFill>
                  <a:srgbClr val="1F497D"/>
                </a:solidFill>
                <a:latin typeface="微软雅黑" panose="020B0503020204020204" pitchFamily="34" charset="-122"/>
                <a:ea typeface="微软雅黑" panose="020B0503020204020204" pitchFamily="34" charset="-122"/>
              </a:rPr>
              <a:t>》</a:t>
            </a:r>
            <a:endParaRPr lang="zh-CN" altLang="en-US" sz="1100">
              <a:solidFill>
                <a:srgbClr val="1F497D"/>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2" cstate="print"/>
          <a:srcRect l="16650" r="16650"/>
          <a:stretch>
            <a:fillRect/>
          </a:stretch>
        </p:blipFill>
        <p:spPr>
          <a:xfrm>
            <a:off x="504828" y="1581735"/>
            <a:ext cx="2377355" cy="2377355"/>
          </a:xfrm>
          <a:prstGeom prst="ellipse">
            <a:avLst/>
          </a:prstGeom>
          <a:ln w="22225">
            <a:solidFill>
              <a:srgbClr val="FFC000"/>
            </a:solidFill>
          </a:ln>
          <a:effectLst>
            <a:outerShdw blurRad="50800" dist="38100" dir="5400000" algn="t" rotWithShape="0">
              <a:prstClr val="black">
                <a:alpha val="40000"/>
              </a:prstClr>
            </a:outerShdw>
          </a:effectLst>
        </p:spPr>
      </p:pic>
      <p:sp>
        <p:nvSpPr>
          <p:cNvPr id="9" name="矩形 8"/>
          <p:cNvSpPr/>
          <p:nvPr/>
        </p:nvSpPr>
        <p:spPr>
          <a:xfrm>
            <a:off x="576266" y="4202114"/>
            <a:ext cx="1928733" cy="484556"/>
          </a:xfrm>
          <a:prstGeom prst="rect">
            <a:avLst/>
          </a:prstGeom>
        </p:spPr>
        <p:txBody>
          <a:bodyPr wrap="none">
            <a:spAutoFit/>
          </a:bodyPr>
          <a:lstStyle/>
          <a:p>
            <a:pPr marL="0" lvl="1" defTabSz="913765" fontAlgn="auto">
              <a:lnSpc>
                <a:spcPct val="150000"/>
              </a:lnSpc>
              <a:spcBef>
                <a:spcPct val="15000"/>
              </a:spcBef>
              <a:spcAft>
                <a:spcPts val="0"/>
              </a:spcAft>
              <a:buClr>
                <a:srgbClr val="747273"/>
              </a:buClr>
              <a:defRPr/>
            </a:pPr>
            <a:r>
              <a:rPr lang="zh-CN" altLang="en-US" sz="17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康复科满意度提升</a:t>
            </a:r>
            <a:endParaRPr lang="en-US" altLang="zh-CN" sz="170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9" name="图片 18"/>
          <p:cNvPicPr>
            <a:picLocks noChangeAspect="1"/>
          </p:cNvPicPr>
          <p:nvPr/>
        </p:nvPicPr>
        <p:blipFill>
          <a:blip r:embed="rId3" cstate="print"/>
          <a:stretch>
            <a:fillRect/>
          </a:stretch>
        </p:blipFill>
        <p:spPr>
          <a:xfrm>
            <a:off x="3359997" y="1580103"/>
            <a:ext cx="2505623" cy="2499858"/>
          </a:xfrm>
          <a:prstGeom prst="ellipse">
            <a:avLst/>
          </a:prstGeom>
          <a:ln w="22225">
            <a:solidFill>
              <a:srgbClr val="FFC000"/>
            </a:solidFill>
          </a:ln>
          <a:effectLst>
            <a:outerShdw blurRad="50800" dist="38100" dir="5400000" algn="t" rotWithShape="0">
              <a:prstClr val="black">
                <a:alpha val="40000"/>
              </a:prstClr>
            </a:outerShdw>
          </a:effectLst>
        </p:spPr>
      </p:pic>
      <p:sp>
        <p:nvSpPr>
          <p:cNvPr id="20" name="矩形 19"/>
          <p:cNvSpPr/>
          <p:nvPr/>
        </p:nvSpPr>
        <p:spPr>
          <a:xfrm>
            <a:off x="3575053" y="4202114"/>
            <a:ext cx="1710725" cy="484556"/>
          </a:xfrm>
          <a:prstGeom prst="rect">
            <a:avLst/>
          </a:prstGeom>
        </p:spPr>
        <p:txBody>
          <a:bodyPr wrap="none">
            <a:spAutoFit/>
          </a:bodyPr>
          <a:lstStyle/>
          <a:p>
            <a:pPr marL="0" lvl="1" defTabSz="913765" fontAlgn="auto">
              <a:lnSpc>
                <a:spcPct val="150000"/>
              </a:lnSpc>
              <a:spcBef>
                <a:spcPct val="15000"/>
              </a:spcBef>
              <a:spcAft>
                <a:spcPts val="0"/>
              </a:spcAft>
              <a:buClr>
                <a:srgbClr val="747273"/>
              </a:buClr>
              <a:defRPr/>
            </a:pPr>
            <a:r>
              <a:rPr lang="zh-CN" altLang="en-US" sz="17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儿科满意度提升</a:t>
            </a:r>
            <a:endParaRPr lang="en-US" altLang="zh-CN" sz="170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TextBox 12"/>
          <p:cNvSpPr txBox="1"/>
          <p:nvPr/>
        </p:nvSpPr>
        <p:spPr>
          <a:xfrm>
            <a:off x="3814766" y="4808539"/>
            <a:ext cx="1292225" cy="707722"/>
          </a:xfrm>
          <a:prstGeom prst="rect">
            <a:avLst/>
          </a:prstGeom>
          <a:noFill/>
        </p:spPr>
        <p:txBody>
          <a:bodyPr lIns="91403" tIns="45702" rIns="91403" bIns="45702">
            <a:spAutoFit/>
          </a:bodyPr>
          <a:lstStyle/>
          <a:p>
            <a:pPr defTabSz="913765" fontAlgn="auto">
              <a:spcBef>
                <a:spcPts val="0"/>
              </a:spcBef>
              <a:spcAft>
                <a:spcPts val="0"/>
              </a:spcAft>
              <a:defRPr/>
            </a:pPr>
            <a:r>
              <a:rPr lang="en-US" altLang="zh-CN" sz="4000" b="1" dirty="0">
                <a:solidFill>
                  <a:srgbClr val="1F497D"/>
                </a:solidFill>
                <a:latin typeface="微软雅黑" panose="020B0503020204020204" pitchFamily="34" charset="-122"/>
                <a:ea typeface="微软雅黑" panose="020B0503020204020204" pitchFamily="34" charset="-122"/>
              </a:rPr>
              <a:t>23%</a:t>
            </a:r>
            <a:endParaRPr lang="zh-CN" altLang="en-US" sz="4000" b="1" dirty="0">
              <a:solidFill>
                <a:srgbClr val="1F497D"/>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rotWithShape="1">
          <a:blip r:embed="rId4" cstate="print"/>
          <a:srcRect l="12200" r="12200"/>
          <a:stretch>
            <a:fillRect/>
          </a:stretch>
        </p:blipFill>
        <p:spPr>
          <a:xfrm>
            <a:off x="6343431" y="1519216"/>
            <a:ext cx="2439871" cy="2439870"/>
          </a:xfrm>
          <a:prstGeom prst="ellipse">
            <a:avLst/>
          </a:prstGeom>
          <a:ln w="22225">
            <a:solidFill>
              <a:srgbClr val="FFC000"/>
            </a:solidFill>
          </a:ln>
          <a:effectLst>
            <a:outerShdw blurRad="50800" dist="38100" dir="5400000" algn="t" rotWithShape="0">
              <a:prstClr val="black">
                <a:alpha val="40000"/>
              </a:prstClr>
            </a:outerShdw>
          </a:effectLst>
        </p:spPr>
      </p:pic>
      <p:sp>
        <p:nvSpPr>
          <p:cNvPr id="22" name="矩形 21"/>
          <p:cNvSpPr/>
          <p:nvPr/>
        </p:nvSpPr>
        <p:spPr>
          <a:xfrm>
            <a:off x="6708778" y="4202114"/>
            <a:ext cx="1928733" cy="484556"/>
          </a:xfrm>
          <a:prstGeom prst="rect">
            <a:avLst/>
          </a:prstGeom>
        </p:spPr>
        <p:txBody>
          <a:bodyPr wrap="none">
            <a:spAutoFit/>
          </a:bodyPr>
          <a:lstStyle/>
          <a:p>
            <a:pPr marL="0" lvl="1" defTabSz="913765" fontAlgn="auto">
              <a:lnSpc>
                <a:spcPct val="150000"/>
              </a:lnSpc>
              <a:spcBef>
                <a:spcPct val="15000"/>
              </a:spcBef>
              <a:spcAft>
                <a:spcPts val="0"/>
              </a:spcAft>
              <a:buClr>
                <a:srgbClr val="747273"/>
              </a:buClr>
              <a:defRPr/>
            </a:pPr>
            <a:r>
              <a:rPr lang="zh-CN" altLang="en-US" sz="17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妇产科满意度提升</a:t>
            </a:r>
            <a:endParaRPr lang="en-US" altLang="zh-CN" sz="170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TextBox 12"/>
          <p:cNvSpPr txBox="1"/>
          <p:nvPr/>
        </p:nvSpPr>
        <p:spPr>
          <a:xfrm>
            <a:off x="7026278" y="4813301"/>
            <a:ext cx="1292225" cy="707722"/>
          </a:xfrm>
          <a:prstGeom prst="rect">
            <a:avLst/>
          </a:prstGeom>
          <a:noFill/>
        </p:spPr>
        <p:txBody>
          <a:bodyPr lIns="91403" tIns="45702" rIns="91403" bIns="45702">
            <a:spAutoFit/>
          </a:bodyPr>
          <a:lstStyle/>
          <a:p>
            <a:pPr defTabSz="913765" fontAlgn="auto">
              <a:spcBef>
                <a:spcPts val="0"/>
              </a:spcBef>
              <a:spcAft>
                <a:spcPts val="0"/>
              </a:spcAft>
              <a:defRPr/>
            </a:pPr>
            <a:r>
              <a:rPr lang="en-US" altLang="zh-CN" sz="4000" b="1" dirty="0">
                <a:solidFill>
                  <a:srgbClr val="1F497D"/>
                </a:solidFill>
                <a:latin typeface="微软雅黑" panose="020B0503020204020204" pitchFamily="34" charset="-122"/>
                <a:ea typeface="微软雅黑" panose="020B0503020204020204" pitchFamily="34" charset="-122"/>
              </a:rPr>
              <a:t>19%</a:t>
            </a:r>
            <a:endParaRPr lang="zh-CN" altLang="en-US" sz="4000" b="1" dirty="0">
              <a:solidFill>
                <a:srgbClr val="1F497D"/>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rotWithShape="1">
          <a:blip r:embed="rId5" cstate="print"/>
          <a:srcRect l="18799" r="18799"/>
          <a:stretch>
            <a:fillRect/>
          </a:stretch>
        </p:blipFill>
        <p:spPr>
          <a:xfrm>
            <a:off x="9177597" y="1461469"/>
            <a:ext cx="2555371" cy="2555371"/>
          </a:xfrm>
          <a:prstGeom prst="ellipse">
            <a:avLst/>
          </a:prstGeom>
          <a:ln w="22225">
            <a:solidFill>
              <a:srgbClr val="FFC000"/>
            </a:solidFill>
          </a:ln>
          <a:effectLst>
            <a:outerShdw blurRad="50800" dist="38100" dir="5400000" algn="t" rotWithShape="0">
              <a:prstClr val="black">
                <a:alpha val="40000"/>
              </a:prstClr>
            </a:outerShdw>
          </a:effectLst>
        </p:spPr>
      </p:pic>
      <p:sp>
        <p:nvSpPr>
          <p:cNvPr id="26" name="矩形 25"/>
          <p:cNvSpPr/>
          <p:nvPr/>
        </p:nvSpPr>
        <p:spPr>
          <a:xfrm>
            <a:off x="9480553" y="4197351"/>
            <a:ext cx="1928733" cy="484556"/>
          </a:xfrm>
          <a:prstGeom prst="rect">
            <a:avLst/>
          </a:prstGeom>
        </p:spPr>
        <p:txBody>
          <a:bodyPr wrap="none">
            <a:spAutoFit/>
          </a:bodyPr>
          <a:lstStyle/>
          <a:p>
            <a:pPr marL="0" lvl="1" defTabSz="913765" fontAlgn="auto">
              <a:lnSpc>
                <a:spcPct val="150000"/>
              </a:lnSpc>
              <a:spcBef>
                <a:spcPct val="15000"/>
              </a:spcBef>
              <a:spcAft>
                <a:spcPts val="0"/>
              </a:spcAft>
              <a:buClr>
                <a:srgbClr val="747273"/>
              </a:buClr>
              <a:defRPr/>
            </a:pPr>
            <a:r>
              <a:rPr lang="zh-CN" altLang="en-US" sz="17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肿瘤科满意度提升</a:t>
            </a:r>
            <a:endParaRPr lang="en-US" altLang="zh-CN" sz="170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7" name="TextBox 12"/>
          <p:cNvSpPr txBox="1"/>
          <p:nvPr/>
        </p:nvSpPr>
        <p:spPr>
          <a:xfrm>
            <a:off x="9798053" y="4808539"/>
            <a:ext cx="1292225" cy="707722"/>
          </a:xfrm>
          <a:prstGeom prst="rect">
            <a:avLst/>
          </a:prstGeom>
          <a:noFill/>
        </p:spPr>
        <p:txBody>
          <a:bodyPr lIns="91403" tIns="45702" rIns="91403" bIns="45702">
            <a:spAutoFit/>
          </a:bodyPr>
          <a:lstStyle/>
          <a:p>
            <a:pPr defTabSz="913765" fontAlgn="auto">
              <a:spcBef>
                <a:spcPts val="0"/>
              </a:spcBef>
              <a:spcAft>
                <a:spcPts val="0"/>
              </a:spcAft>
              <a:defRPr/>
            </a:pPr>
            <a:r>
              <a:rPr lang="en-US" altLang="zh-CN" sz="4000" b="1" dirty="0">
                <a:solidFill>
                  <a:srgbClr val="1F497D"/>
                </a:solidFill>
                <a:latin typeface="微软雅黑" panose="020B0503020204020204" pitchFamily="34" charset="-122"/>
                <a:ea typeface="微软雅黑" panose="020B0503020204020204" pitchFamily="34" charset="-122"/>
              </a:rPr>
              <a:t>20%</a:t>
            </a:r>
            <a:endParaRPr lang="zh-CN" altLang="en-US" sz="4000" b="1" dirty="0">
              <a:solidFill>
                <a:srgbClr val="1F497D"/>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duotone>
              <a:schemeClr val="accent3">
                <a:shade val="45000"/>
                <a:satMod val="135000"/>
              </a:schemeClr>
              <a:prstClr val="white"/>
            </a:duotone>
          </a:blip>
          <a:srcRect l="802" t="180" r="5949" b="-180"/>
          <a:stretch>
            <a:fillRect/>
          </a:stretch>
        </p:blipFill>
        <p:spPr>
          <a:xfrm>
            <a:off x="-12357" y="0"/>
            <a:ext cx="12204357"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图片 8"/>
          <p:cNvPicPr>
            <a:picLocks noChangeAspect="1"/>
          </p:cNvPicPr>
          <p:nvPr/>
        </p:nvPicPr>
        <p:blipFill>
          <a:blip r:embed="rId1"/>
          <a:srcRect t="5788" b="9216"/>
          <a:stretch>
            <a:fillRect/>
          </a:stretch>
        </p:blipFill>
        <p:spPr bwMode="auto">
          <a:xfrm>
            <a:off x="0" y="-34925"/>
            <a:ext cx="12192000" cy="6911975"/>
          </a:xfrm>
          <a:prstGeom prst="rect">
            <a:avLst/>
          </a:prstGeom>
          <a:noFill/>
          <a:ln w="9525">
            <a:noFill/>
            <a:miter lim="800000"/>
            <a:headEnd/>
            <a:tailEnd/>
          </a:ln>
        </p:spPr>
      </p:pic>
      <p:sp>
        <p:nvSpPr>
          <p:cNvPr id="12" name="矩形 11"/>
          <p:cNvSpPr/>
          <p:nvPr/>
        </p:nvSpPr>
        <p:spPr>
          <a:xfrm>
            <a:off x="182563" y="-34925"/>
            <a:ext cx="12076112" cy="6911975"/>
          </a:xfrm>
          <a:prstGeom prst="rect">
            <a:avLst/>
          </a:prstGeom>
          <a:solidFill>
            <a:schemeClr val="bg2">
              <a:lumMod val="2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44"/>
          <p:cNvPicPr>
            <a:picLocks noChangeAspect="1"/>
          </p:cNvPicPr>
          <p:nvPr/>
        </p:nvPicPr>
        <p:blipFill>
          <a:blip r:embed="rId1"/>
          <a:srcRect/>
          <a:stretch>
            <a:fillRect/>
          </a:stretch>
        </p:blipFill>
        <p:spPr bwMode="auto">
          <a:xfrm>
            <a:off x="1990725" y="0"/>
            <a:ext cx="10220325" cy="6858000"/>
          </a:xfrm>
          <a:prstGeom prst="rect">
            <a:avLst/>
          </a:prstGeom>
          <a:noFill/>
          <a:ln w="9525">
            <a:noFill/>
            <a:miter lim="800000"/>
            <a:headEnd/>
            <a:tailEnd/>
          </a:ln>
        </p:spPr>
      </p:pic>
      <p:sp>
        <p:nvSpPr>
          <p:cNvPr id="46" name="矩形 45"/>
          <p:cNvSpPr/>
          <p:nvPr/>
        </p:nvSpPr>
        <p:spPr>
          <a:xfrm>
            <a:off x="231988" y="-4734"/>
            <a:ext cx="9369632" cy="6858000"/>
          </a:xfrm>
          <a:prstGeom prst="rect">
            <a:avLst/>
          </a:prstGeom>
          <a:gradFill flip="none" rotWithShape="1">
            <a:gsLst>
              <a:gs pos="55000">
                <a:schemeClr val="bg1">
                  <a:alpha val="78000"/>
                </a:schemeClr>
              </a:gs>
              <a:gs pos="100000">
                <a:schemeClr val="bg1">
                  <a:alpha val="0"/>
                </a:schemeClr>
              </a:gs>
            </a:gsLst>
            <a:lin ang="2154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图片 4"/>
          <p:cNvPicPr>
            <a:picLocks noChangeAspect="1"/>
          </p:cNvPicPr>
          <p:nvPr/>
        </p:nvPicPr>
        <p:blipFill>
          <a:blip r:embed="rId1"/>
          <a:srcRect t="30627" b="39040"/>
          <a:stretch>
            <a:fillRect/>
          </a:stretch>
        </p:blipFill>
        <p:spPr bwMode="auto">
          <a:xfrm>
            <a:off x="2459039" y="3916367"/>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90" y="3916363"/>
          <a:ext cx="9922476" cy="1816446"/>
        </p:xfrm>
        <a:graphic>
          <a:graphicData uri="http://schemas.openxmlformats.org/drawingml/2006/table">
            <a:tbl>
              <a:tblPr firstRow="1" bandRow="1">
                <a:tableStyleId>{5C22544A-7EE6-4342-B048-85BDC9FD1C3A}</a:tableStyleId>
              </a:tblPr>
              <a:tblGrid>
                <a:gridCol w="826873"/>
                <a:gridCol w="826873"/>
                <a:gridCol w="826873"/>
                <a:gridCol w="826873"/>
                <a:gridCol w="826873"/>
                <a:gridCol w="826873"/>
                <a:gridCol w="826873"/>
                <a:gridCol w="826873"/>
                <a:gridCol w="826873"/>
                <a:gridCol w="826873"/>
                <a:gridCol w="826873"/>
                <a:gridCol w="826873"/>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86059" name="组合 6"/>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9" name="矩形 8"/>
            <p:cNvSpPr/>
            <p:nvPr/>
          </p:nvSpPr>
          <p:spPr>
            <a:xfrm>
              <a:off x="3779912" y="1777380"/>
              <a:ext cx="1290107" cy="432049"/>
            </a:xfrm>
            <a:prstGeom prst="rect">
              <a:avLst/>
            </a:prstGeom>
            <a:solidFill>
              <a:srgbClr val="6FB879"/>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anose="04040905080B02020502" pitchFamily="82" charset="0"/>
                  <a:ea typeface="微软雅黑" panose="020B0503020204020204" pitchFamily="34" charset="-122"/>
                </a:rPr>
                <a:t>3</a:t>
              </a:r>
              <a:endParaRPr lang="zh-CN" altLang="en-US" sz="4000" kern="0" dirty="0">
                <a:solidFill>
                  <a:sysClr val="window" lastClr="FFFFFF"/>
                </a:solidFill>
                <a:latin typeface="Broadway" panose="04040905080B02020502" pitchFamily="82" charset="0"/>
                <a:ea typeface="微软雅黑" panose="020B0503020204020204" pitchFamily="34" charset="-122"/>
              </a:endParaRPr>
            </a:p>
          </p:txBody>
        </p:sp>
        <p:sp>
          <p:nvSpPr>
            <p:cNvPr id="10" name="TextBox 37"/>
            <p:cNvSpPr txBox="1"/>
            <p:nvPr/>
          </p:nvSpPr>
          <p:spPr>
            <a:xfrm>
              <a:off x="5268850" y="1859762"/>
              <a:ext cx="2211874" cy="266198"/>
            </a:xfrm>
            <a:prstGeom prst="rect">
              <a:avLst/>
            </a:prstGeom>
            <a:noFill/>
          </p:spPr>
          <p:txBody>
            <a:bodyPr>
              <a:spAutoFit/>
            </a:bodyPr>
            <a:lstStyle/>
            <a:p>
              <a:pPr algn="ctr" defTabSz="913765" fontAlgn="auto">
                <a:spcBef>
                  <a:spcPts val="0"/>
                </a:spcBef>
                <a:spcAft>
                  <a:spcPts val="0"/>
                </a:spcAft>
                <a:defRPr/>
              </a:pPr>
              <a:r>
                <a:rPr lang="zh-CN" altLang="en-US" sz="1800" b="1" dirty="0">
                  <a:solidFill>
                    <a:srgbClr val="1F497D"/>
                  </a:solidFill>
                  <a:latin typeface="微软雅黑" panose="020B0503020204020204" pitchFamily="34" charset="-122"/>
                  <a:ea typeface="微软雅黑" panose="020B0503020204020204" pitchFamily="34" charset="-122"/>
                </a:rPr>
                <a:t>                   </a:t>
              </a:r>
              <a:r>
                <a:rPr lang="zh-CN" altLang="en-US" sz="2400" b="1" dirty="0">
                  <a:solidFill>
                    <a:prstClr val="white"/>
                  </a:solidFill>
                  <a:latin typeface="微软雅黑" panose="020B0503020204020204" pitchFamily="34" charset="-122"/>
                  <a:ea typeface="微软雅黑" panose="020B0503020204020204" pitchFamily="34" charset="-122"/>
                </a:rPr>
                <a:t>医院运营规划</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86060" name="文本框 10"/>
          <p:cNvSpPr txBox="1">
            <a:spLocks noChangeArrowheads="1"/>
          </p:cNvSpPr>
          <p:nvPr/>
        </p:nvSpPr>
        <p:spPr bwMode="auto">
          <a:xfrm>
            <a:off x="3767139" y="2736852"/>
            <a:ext cx="4648200" cy="369332"/>
          </a:xfrm>
          <a:prstGeom prst="rect">
            <a:avLst/>
          </a:prstGeom>
          <a:noFill/>
          <a:ln w="9525">
            <a:noFill/>
            <a:miter lim="800000"/>
          </a:ln>
        </p:spPr>
        <p:txBody>
          <a:bodyPr>
            <a:spAutoFit/>
          </a:bodyPr>
          <a:lstStyle/>
          <a:p>
            <a:r>
              <a:rPr lang="en-US" altLang="zh-CN" b="1">
                <a:solidFill>
                  <a:srgbClr val="3B3838"/>
                </a:solidFill>
                <a:latin typeface="Microsoft YaHei UI" panose="020B0503020204020204" charset="-122"/>
                <a:ea typeface="Microsoft YaHei UI" panose="020B0503020204020204" charset="-122"/>
                <a:cs typeface="Microsoft YaHei UI" panose="020B0503020204020204" charset="-122"/>
              </a:rPr>
              <a:t>The Hospital Operational Planning</a:t>
            </a:r>
            <a:endParaRPr lang="zh-CN" altLang="en-US" b="1">
              <a:solidFill>
                <a:srgbClr val="3B3838"/>
              </a:solidFill>
              <a:latin typeface="Microsoft YaHei UI" panose="020B0503020204020204" charset="-122"/>
              <a:ea typeface="Microsoft YaHei UI" panose="020B0503020204020204" charset="-122"/>
              <a:cs typeface="Microsoft YaHei UI" panose="020B050302020402020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041" name="图表 25"/>
          <p:cNvGraphicFramePr/>
          <p:nvPr/>
        </p:nvGraphicFramePr>
        <p:xfrm>
          <a:off x="2254251" y="2444754"/>
          <a:ext cx="2859088" cy="3560763"/>
        </p:xfrm>
        <a:graphic>
          <a:graphicData uri="http://schemas.openxmlformats.org/presentationml/2006/ole">
            <mc:AlternateContent xmlns:mc="http://schemas.openxmlformats.org/markup-compatibility/2006">
              <mc:Choice xmlns:v="urn:schemas-microsoft-com:vml" Requires="v">
                <p:oleObj spid="_x0000_s87051" name="" r:id="rId1" imgW="2858770" imgH="3559810" progId="Excel.Chart.8">
                  <p:embed/>
                </p:oleObj>
              </mc:Choice>
              <mc:Fallback>
                <p:oleObj name="" r:id="rId1" imgW="2858770" imgH="3559810" progId="Excel.Chart.8">
                  <p:embed/>
                  <p:pic>
                    <p:nvPicPr>
                      <p:cNvPr id="0" name="图表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251" y="2444754"/>
                        <a:ext cx="2859088" cy="3560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文本框 10"/>
          <p:cNvSpPr txBox="1"/>
          <p:nvPr/>
        </p:nvSpPr>
        <p:spPr>
          <a:xfrm>
            <a:off x="820739" y="1452567"/>
            <a:ext cx="4443412" cy="471487"/>
          </a:xfrm>
          <a:prstGeom prst="rect">
            <a:avLst/>
          </a:prstGeom>
          <a:noFill/>
          <a:ln w="12700" cap="rnd" algn="ctr">
            <a:noFill/>
            <a:prstDash val="sysDash"/>
            <a:round/>
          </a:ln>
          <a:effectLst/>
        </p:spPr>
        <p:txBody>
          <a:bodyPr wrap="none" lIns="91403" tIns="45702" rIns="91403" bIns="45702" anchor="ctr"/>
          <a:lstStyle>
            <a:defPPr>
              <a:defRPr lang="zh-CN"/>
            </a:defPPr>
            <a:lvl1pPr algn="ctr" fontAlgn="base" latinLnBrk="1">
              <a:spcBef>
                <a:spcPct val="0"/>
              </a:spcBef>
              <a:spcAft>
                <a:spcPct val="0"/>
              </a:spcAft>
              <a:defRPr kumimoji="1">
                <a:solidFill>
                  <a:srgbClr val="000000"/>
                </a:solidFill>
                <a:latin typeface="Gulim" panose="020B0600000101010101" pitchFamily="34" charset="-127"/>
                <a:ea typeface="Gulim" panose="020B0600000101010101" pitchFamily="34" charset="-127"/>
              </a:defRPr>
            </a:lvl1pPr>
          </a:lstStyle>
          <a:p>
            <a:pPr indent="97155" algn="l" defTabSz="913765">
              <a:defRPr/>
            </a:pPr>
            <a:r>
              <a:rPr lang="en-US" altLang="zh-CN" sz="2400" b="1" dirty="0" smtClean="0">
                <a:solidFill>
                  <a:srgbClr val="1F497D"/>
                </a:solidFill>
                <a:latin typeface="微软雅黑" panose="020B0503020204020204" pitchFamily="34" charset="-122"/>
                <a:ea typeface="微软雅黑" panose="020B0503020204020204" pitchFamily="34" charset="-122"/>
              </a:rPr>
              <a:t>2015</a:t>
            </a:r>
            <a:r>
              <a:rPr lang="zh-CN" altLang="en-US" sz="2400" b="1" dirty="0" smtClean="0">
                <a:solidFill>
                  <a:srgbClr val="1F497D"/>
                </a:solidFill>
                <a:latin typeface="微软雅黑" panose="020B0503020204020204" pitchFamily="34" charset="-122"/>
                <a:ea typeface="微软雅黑" panose="020B0503020204020204" pitchFamily="34" charset="-122"/>
              </a:rPr>
              <a:t>年</a:t>
            </a:r>
            <a:r>
              <a:rPr lang="zh-CN" altLang="en-US" sz="2400" b="1" dirty="0">
                <a:solidFill>
                  <a:srgbClr val="1F497D"/>
                </a:solidFill>
                <a:latin typeface="微软雅黑" panose="020B0503020204020204" pitchFamily="34" charset="-122"/>
                <a:ea typeface="微软雅黑" panose="020B0503020204020204" pitchFamily="34" charset="-122"/>
              </a:rPr>
              <a:t>医院经济收入指标规划</a:t>
            </a:r>
            <a:endParaRPr lang="zh-CN" altLang="en-US" sz="2400" b="1" dirty="0">
              <a:solidFill>
                <a:srgbClr val="1F497D"/>
              </a:solidFill>
              <a:latin typeface="微软雅黑" panose="020B0503020204020204" pitchFamily="34" charset="-122"/>
              <a:ea typeface="微软雅黑" panose="020B0503020204020204" pitchFamily="34" charset="-122"/>
            </a:endParaRPr>
          </a:p>
        </p:txBody>
      </p:sp>
      <p:pic>
        <p:nvPicPr>
          <p:cNvPr id="87043" name="Picture 3" descr="F:\我的酷盘\素材\图片素材\新图片\锐普内部商务PPT图片29 (11).jpg"/>
          <p:cNvPicPr>
            <a:picLocks noChangeAspect="1" noChangeArrowheads="1"/>
          </p:cNvPicPr>
          <p:nvPr/>
        </p:nvPicPr>
        <p:blipFill>
          <a:blip r:embed="rId3">
            <a:clrChange>
              <a:clrFrom>
                <a:srgbClr val="FFFFFF"/>
              </a:clrFrom>
              <a:clrTo>
                <a:srgbClr val="FFFFFF">
                  <a:alpha val="0"/>
                </a:srgbClr>
              </a:clrTo>
            </a:clrChange>
          </a:blip>
          <a:srcRect b="45808"/>
          <a:stretch>
            <a:fillRect/>
          </a:stretch>
        </p:blipFill>
        <p:spPr bwMode="auto">
          <a:xfrm>
            <a:off x="-190498" y="3306765"/>
            <a:ext cx="3160713" cy="1284287"/>
          </a:xfrm>
          <a:prstGeom prst="rect">
            <a:avLst/>
          </a:prstGeom>
          <a:noFill/>
          <a:ln w="9525">
            <a:noFill/>
            <a:miter lim="800000"/>
            <a:headEnd/>
            <a:tailEnd/>
          </a:ln>
        </p:spPr>
      </p:pic>
      <p:sp>
        <p:nvSpPr>
          <p:cNvPr id="6" name="TextBox 5"/>
          <p:cNvSpPr txBox="1"/>
          <p:nvPr/>
        </p:nvSpPr>
        <p:spPr>
          <a:xfrm>
            <a:off x="2038353" y="5854704"/>
            <a:ext cx="3527425" cy="646113"/>
          </a:xfrm>
          <a:prstGeom prst="rect">
            <a:avLst/>
          </a:prstGeom>
          <a:noFill/>
        </p:spPr>
        <p:txBody>
          <a:bodyPr lIns="91403" tIns="45702" rIns="91403" bIns="45702">
            <a:spAutoFit/>
          </a:bodyPr>
          <a:lstStyle/>
          <a:p>
            <a:pPr algn="ctr" defTabSz="913765" fontAlgn="auto">
              <a:spcBef>
                <a:spcPts val="0"/>
              </a:spcBef>
              <a:spcAft>
                <a:spcPts val="0"/>
              </a:spcAft>
              <a:defRPr/>
            </a:pPr>
            <a:r>
              <a:rPr lang="zh-CN" altLang="en-US" sz="3600" b="1" dirty="0">
                <a:solidFill>
                  <a:srgbClr val="1F497D"/>
                </a:solidFill>
                <a:latin typeface="微软雅黑" panose="020B0503020204020204" pitchFamily="34" charset="-122"/>
                <a:ea typeface="微软雅黑" panose="020B0503020204020204" pitchFamily="34" charset="-122"/>
              </a:rPr>
              <a:t>医院总收入</a:t>
            </a:r>
            <a:endParaRPr lang="zh-CN" altLang="en-US" sz="3600" b="1" dirty="0">
              <a:solidFill>
                <a:srgbClr val="1F497D"/>
              </a:solidFill>
              <a:latin typeface="微软雅黑" panose="020B0503020204020204" pitchFamily="34" charset="-122"/>
              <a:ea typeface="微软雅黑" panose="020B0503020204020204" pitchFamily="34" charset="-122"/>
            </a:endParaRPr>
          </a:p>
        </p:txBody>
      </p:sp>
      <p:sp>
        <p:nvSpPr>
          <p:cNvPr id="7" name="TextBox 7"/>
          <p:cNvSpPr txBox="1"/>
          <p:nvPr/>
        </p:nvSpPr>
        <p:spPr>
          <a:xfrm>
            <a:off x="2470151" y="2027238"/>
            <a:ext cx="2794000" cy="646112"/>
          </a:xfrm>
          <a:prstGeom prst="rect">
            <a:avLst/>
          </a:prstGeom>
          <a:noFill/>
        </p:spPr>
        <p:txBody>
          <a:bodyPr lIns="91403" tIns="45702" rIns="91403" bIns="45702">
            <a:spAutoFit/>
          </a:bodyPr>
          <a:lstStyle>
            <a:defPPr>
              <a:defRPr lang="zh-CN"/>
            </a:defPPr>
            <a:lvl1pPr algn="ctr">
              <a:defRPr sz="3600" b="1">
                <a:solidFill>
                  <a:srgbClr val="C00000"/>
                </a:solidFill>
                <a:latin typeface="微软雅黑" panose="020B0503020204020204" pitchFamily="34" charset="-122"/>
                <a:ea typeface="微软雅黑" panose="020B0503020204020204" pitchFamily="34" charset="-122"/>
              </a:defRPr>
            </a:lvl1pPr>
          </a:lstStyle>
          <a:p>
            <a:pPr defTabSz="913765" fontAlgn="auto">
              <a:spcBef>
                <a:spcPts val="0"/>
              </a:spcBef>
              <a:spcAft>
                <a:spcPts val="0"/>
              </a:spcAft>
              <a:defRPr/>
            </a:pPr>
            <a:r>
              <a:rPr lang="en-US" altLang="zh-CN" sz="3600" dirty="0" smtClean="0"/>
              <a:t>5.2</a:t>
            </a:r>
            <a:r>
              <a:rPr lang="zh-CN" altLang="en-US" sz="3600" dirty="0" smtClean="0"/>
              <a:t>亿元</a:t>
            </a:r>
            <a:endParaRPr lang="zh-CN" altLang="en-US" sz="3600" dirty="0"/>
          </a:p>
        </p:txBody>
      </p:sp>
      <p:pic>
        <p:nvPicPr>
          <p:cNvPr id="87046" name="图片 26"/>
          <p:cNvPicPr>
            <a:picLocks noChangeAspect="1"/>
          </p:cNvPicPr>
          <p:nvPr/>
        </p:nvPicPr>
        <p:blipFill>
          <a:blip r:embed="rId4"/>
          <a:srcRect/>
          <a:stretch>
            <a:fillRect/>
          </a:stretch>
        </p:blipFill>
        <p:spPr bwMode="auto">
          <a:xfrm>
            <a:off x="6115051" y="544513"/>
            <a:ext cx="5340351" cy="5708650"/>
          </a:xfrm>
          <a:prstGeom prst="rect">
            <a:avLst/>
          </a:prstGeom>
          <a:noFill/>
          <a:ln w="9525">
            <a:noFill/>
            <a:miter lim="800000"/>
            <a:headEnd/>
            <a:tailEnd/>
          </a:ln>
        </p:spPr>
      </p:pic>
      <p:sp>
        <p:nvSpPr>
          <p:cNvPr id="28" name="Rectangle 8"/>
          <p:cNvSpPr/>
          <p:nvPr/>
        </p:nvSpPr>
        <p:spPr>
          <a:xfrm>
            <a:off x="8064501" y="1966948"/>
            <a:ext cx="1441451" cy="399981"/>
          </a:xfrm>
          <a:prstGeom prst="rect">
            <a:avLst/>
          </a:prstGeom>
        </p:spPr>
        <p:txBody>
          <a:bodyPr anchor="ctr">
            <a:spAutoFit/>
          </a:bodyPr>
          <a:lstStyle/>
          <a:p>
            <a:pPr algn="ctr" defTabSz="913765">
              <a:defRPr/>
            </a:pPr>
            <a:r>
              <a:rPr lang="zh-CN" alt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rPr>
              <a:t>药品收入</a:t>
            </a:r>
            <a:endParaRPr 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Rectangle 8"/>
          <p:cNvSpPr/>
          <p:nvPr/>
        </p:nvSpPr>
        <p:spPr>
          <a:xfrm>
            <a:off x="6591300" y="3167098"/>
            <a:ext cx="1441451" cy="399981"/>
          </a:xfrm>
          <a:prstGeom prst="rect">
            <a:avLst/>
          </a:prstGeom>
        </p:spPr>
        <p:txBody>
          <a:bodyPr anchor="ctr">
            <a:spAutoFit/>
          </a:bodyPr>
          <a:lstStyle/>
          <a:p>
            <a:pPr algn="ctr" defTabSz="913765">
              <a:defRPr/>
            </a:pPr>
            <a:r>
              <a:rPr lang="zh-CN" alt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rPr>
              <a:t>检查收入</a:t>
            </a:r>
            <a:endParaRPr 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0" name="Rectangle 8"/>
          <p:cNvSpPr/>
          <p:nvPr/>
        </p:nvSpPr>
        <p:spPr>
          <a:xfrm>
            <a:off x="9566276" y="3157573"/>
            <a:ext cx="1441451" cy="399981"/>
          </a:xfrm>
          <a:prstGeom prst="rect">
            <a:avLst/>
          </a:prstGeom>
        </p:spPr>
        <p:txBody>
          <a:bodyPr anchor="ctr">
            <a:spAutoFit/>
          </a:bodyPr>
          <a:lstStyle/>
          <a:p>
            <a:pPr algn="ctr" defTabSz="913765">
              <a:defRPr/>
            </a:pPr>
            <a:r>
              <a:rPr lang="zh-CN" alt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rPr>
              <a:t>诊断收入</a:t>
            </a:r>
            <a:endParaRPr 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Rectangle 8"/>
          <p:cNvSpPr/>
          <p:nvPr/>
        </p:nvSpPr>
        <p:spPr>
          <a:xfrm>
            <a:off x="7137403" y="5095910"/>
            <a:ext cx="1439863" cy="399981"/>
          </a:xfrm>
          <a:prstGeom prst="rect">
            <a:avLst/>
          </a:prstGeom>
        </p:spPr>
        <p:txBody>
          <a:bodyPr anchor="ctr">
            <a:spAutoFit/>
          </a:bodyPr>
          <a:lstStyle/>
          <a:p>
            <a:pPr algn="ctr" defTabSz="913765">
              <a:defRPr/>
            </a:pPr>
            <a:r>
              <a:rPr lang="zh-CN" alt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rPr>
              <a:t>其他收入</a:t>
            </a:r>
            <a:endParaRPr 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Rectangle 8"/>
          <p:cNvSpPr/>
          <p:nvPr/>
        </p:nvSpPr>
        <p:spPr>
          <a:xfrm>
            <a:off x="9036049" y="5057810"/>
            <a:ext cx="1441451" cy="399981"/>
          </a:xfrm>
          <a:prstGeom prst="rect">
            <a:avLst/>
          </a:prstGeom>
        </p:spPr>
        <p:txBody>
          <a:bodyPr anchor="ctr">
            <a:spAutoFit/>
          </a:bodyPr>
          <a:lstStyle/>
          <a:p>
            <a:pPr algn="ctr" defTabSz="913765">
              <a:defRPr/>
            </a:pPr>
            <a:r>
              <a:rPr lang="zh-CN" alt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rPr>
              <a:t>治疗收入</a:t>
            </a:r>
            <a:endParaRPr lang="en-US" sz="2000" b="1" cap="small" dirty="0">
              <a:solidFill>
                <a:srgbClr val="6FB87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Rectangle 8"/>
          <p:cNvSpPr/>
          <p:nvPr/>
        </p:nvSpPr>
        <p:spPr>
          <a:xfrm>
            <a:off x="8064501" y="2853444"/>
            <a:ext cx="1441451" cy="1200329"/>
          </a:xfrm>
          <a:prstGeom prst="rect">
            <a:avLst/>
          </a:prstGeom>
        </p:spPr>
        <p:txBody>
          <a:bodyPr anchor="ctr">
            <a:spAutoFit/>
          </a:bodyPr>
          <a:lstStyle/>
          <a:p>
            <a:pPr algn="ctr" defTabSz="913765">
              <a:defRPr/>
            </a:pPr>
            <a:r>
              <a:rPr lang="zh-CN" altLang="en-US" sz="3600" b="1" cap="sm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业务</a:t>
            </a:r>
            <a:endParaRPr lang="en-US" altLang="zh-CN" sz="3600" b="1" cap="sm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a:p>
            <a:pPr algn="ctr" defTabSz="913765">
              <a:defRPr/>
            </a:pPr>
            <a:r>
              <a:rPr lang="zh-CN" altLang="en-US" sz="3600" b="1" cap="small"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收入</a:t>
            </a:r>
            <a:endParaRPr lang="en-US" sz="3600" b="1" cap="small"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矩形 17"/>
          <p:cNvSpPr/>
          <p:nvPr/>
        </p:nvSpPr>
        <p:spPr>
          <a:xfrm>
            <a:off x="820642" y="460378"/>
            <a:ext cx="3270446"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经济收入规划</a:t>
            </a:r>
            <a:endPar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7054" name="文本框 1"/>
          <p:cNvSpPr txBox="1">
            <a:spLocks noChangeArrowheads="1"/>
          </p:cNvSpPr>
          <p:nvPr/>
        </p:nvSpPr>
        <p:spPr bwMode="auto">
          <a:xfrm>
            <a:off x="6513513" y="6342067"/>
            <a:ext cx="4493538" cy="307777"/>
          </a:xfrm>
          <a:prstGeom prst="rect">
            <a:avLst/>
          </a:prstGeom>
          <a:noFill/>
          <a:ln w="9525">
            <a:noFill/>
            <a:miter lim="800000"/>
          </a:ln>
        </p:spPr>
        <p:txBody>
          <a:bodyPr wrap="none">
            <a:spAutoFit/>
          </a:bodyPr>
          <a:lstStyle/>
          <a:p>
            <a:r>
              <a:rPr lang="zh-CN" altLang="en-US" sz="1400">
                <a:latin typeface="微软雅黑" panose="020B0503020204020204" pitchFamily="34" charset="-122"/>
                <a:ea typeface="微软雅黑" panose="020B0503020204020204" pitchFamily="34" charset="-122"/>
              </a:rPr>
              <a:t>注：表中数据可更改，请各医院根据自身实际情况修改</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做手术的医生图片"/>
          <p:cNvPicPr>
            <a:picLocks noChangeAspect="1" noChangeArrowheads="1"/>
          </p:cNvPicPr>
          <p:nvPr/>
        </p:nvPicPr>
        <p:blipFill>
          <a:blip r:embed="rId1"/>
          <a:srcRect/>
          <a:stretch>
            <a:fillRect/>
          </a:stretch>
        </p:blipFill>
        <p:spPr bwMode="auto">
          <a:xfrm>
            <a:off x="707017" y="2095590"/>
            <a:ext cx="4629363" cy="347202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4" descr="在看片子的女医生图片"/>
          <p:cNvPicPr>
            <a:picLocks noChangeAspect="1" noChangeArrowheads="1"/>
          </p:cNvPicPr>
          <p:nvPr/>
        </p:nvPicPr>
        <p:blipFill>
          <a:blip r:embed="rId1"/>
          <a:srcRect l="101" t="9435" r="-101" b="6409"/>
          <a:stretch>
            <a:fillRect/>
          </a:stretch>
        </p:blipFill>
        <p:spPr bwMode="auto">
          <a:xfrm>
            <a:off x="0" y="0"/>
            <a:ext cx="12192000" cy="683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1521" y="2041258"/>
            <a:ext cx="735007"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57345" name="图片 4"/>
          <p:cNvPicPr>
            <a:picLocks noChangeAspect="1"/>
          </p:cNvPicPr>
          <p:nvPr/>
        </p:nvPicPr>
        <p:blipFill>
          <a:blip r:embed="rId1"/>
          <a:srcRect t="21495" r="1096" b="4445"/>
          <a:stretch>
            <a:fillRect/>
          </a:stretch>
        </p:blipFill>
        <p:spPr bwMode="auto">
          <a:xfrm>
            <a:off x="0" y="0"/>
            <a:ext cx="12192000" cy="6846888"/>
          </a:xfrm>
          <a:prstGeom prst="rect">
            <a:avLst/>
          </a:prstGeom>
          <a:noFill/>
          <a:ln w="9525">
            <a:noFill/>
            <a:miter lim="800000"/>
            <a:headEnd/>
            <a:tailEnd/>
          </a:ln>
        </p:spPr>
      </p:pic>
      <p:sp>
        <p:nvSpPr>
          <p:cNvPr id="6" name="矩形 5"/>
          <p:cNvSpPr/>
          <p:nvPr/>
        </p:nvSpPr>
        <p:spPr>
          <a:xfrm>
            <a:off x="520702" y="600075"/>
            <a:ext cx="5675313" cy="6223000"/>
          </a:xfrm>
          <a:prstGeom prst="rect">
            <a:avLst/>
          </a:prstGeom>
          <a:solidFill>
            <a:srgbClr val="16435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520702" y="0"/>
            <a:ext cx="5675313" cy="946150"/>
          </a:xfrm>
          <a:prstGeom prst="rect">
            <a:avLst/>
          </a:prstGeom>
          <a:solidFill>
            <a:srgbClr val="55BAE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r>
              <a:rPr lang="zh-CN" altLang="en-US" sz="4400" b="1" dirty="0">
                <a:solidFill>
                  <a:prstClr val="white"/>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开篇寄语</a:t>
            </a:r>
            <a:endParaRPr lang="zh-CN" altLang="en-US" sz="4400" b="1" dirty="0">
              <a:solidFill>
                <a:prstClr val="white"/>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677865" y="1203329"/>
            <a:ext cx="5360987" cy="5447645"/>
          </a:xfrm>
          <a:prstGeom prst="rect">
            <a:avLst/>
          </a:prstGeom>
        </p:spPr>
        <p:txBody>
          <a:bodyPr>
            <a:spAutoFit/>
          </a:bodyPr>
          <a:lstStyle/>
          <a:p>
            <a:pPr fontAlgn="auto">
              <a:lnSpc>
                <a:spcPct val="200000"/>
              </a:lnSpc>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      时光流转、岁月交替，聆听着新年的钟声，我们迎来了充满希望的</a:t>
            </a:r>
            <a:r>
              <a:rPr lang="en-US" altLang="zh-CN" dirty="0">
                <a:solidFill>
                  <a:schemeClr val="bg1"/>
                </a:solidFill>
                <a:latin typeface="微软雅黑" panose="020B0503020204020204" pitchFamily="34" charset="-122"/>
                <a:ea typeface="微软雅黑" panose="020B0503020204020204" pitchFamily="34" charset="-122"/>
              </a:rPr>
              <a:t>2015</a:t>
            </a:r>
            <a:r>
              <a:rPr lang="zh-CN" altLang="en-US" dirty="0">
                <a:solidFill>
                  <a:schemeClr val="bg1"/>
                </a:solidFill>
                <a:latin typeface="微软雅黑" panose="020B0503020204020204" pitchFamily="34" charset="-122"/>
                <a:ea typeface="微软雅黑" panose="020B0503020204020204" pitchFamily="34" charset="-122"/>
              </a:rPr>
              <a:t>年，新的一年，我院要继续“以</a:t>
            </a:r>
            <a:r>
              <a:rPr lang="zh-CN" altLang="en-US" sz="2400" b="1" dirty="0">
                <a:solidFill>
                  <a:schemeClr val="accent4"/>
                </a:solidFill>
                <a:latin typeface="微软雅黑" panose="020B0503020204020204" pitchFamily="34" charset="-122"/>
                <a:ea typeface="微软雅黑" panose="020B0503020204020204" pitchFamily="34" charset="-122"/>
              </a:rPr>
              <a:t>病患满意度为中心</a:t>
            </a:r>
            <a:r>
              <a:rPr lang="zh-CN" altLang="en-US" dirty="0">
                <a:solidFill>
                  <a:schemeClr val="bg1"/>
                </a:solidFill>
                <a:latin typeface="微软雅黑" panose="020B0503020204020204" pitchFamily="34" charset="-122"/>
                <a:ea typeface="微软雅黑" panose="020B0503020204020204" pitchFamily="34" charset="-122"/>
              </a:rPr>
              <a:t>”从多方面加强安全管理，提高医疗质量。</a:t>
            </a:r>
            <a:endParaRPr lang="en-US" altLang="zh-CN" dirty="0">
              <a:solidFill>
                <a:schemeClr val="bg1"/>
              </a:solidFill>
              <a:latin typeface="微软雅黑" panose="020B0503020204020204" pitchFamily="34" charset="-122"/>
              <a:ea typeface="微软雅黑" panose="020B0503020204020204" pitchFamily="34" charset="-122"/>
            </a:endParaRPr>
          </a:p>
          <a:p>
            <a:pPr fontAlgn="auto">
              <a:lnSpc>
                <a:spcPct val="200000"/>
              </a:lnSpc>
              <a:spcBef>
                <a:spcPts val="0"/>
              </a:spcBef>
              <a:spcAft>
                <a:spcPts val="0"/>
              </a:spcAft>
              <a:defRPr/>
            </a:pPr>
            <a:r>
              <a:rPr lang="zh-CN" altLang="en-US" dirty="0">
                <a:solidFill>
                  <a:schemeClr val="bg1"/>
                </a:solidFill>
                <a:latin typeface="微软雅黑" panose="020B0503020204020204" pitchFamily="34" charset="-122"/>
                <a:ea typeface="微软雅黑" panose="020B0503020204020204" pitchFamily="34" charset="-122"/>
              </a:rPr>
              <a:t>      而新的一年，我们也将在“减轻病患负担”的基础上，努力提高医院员工的收入，改善医院员工福利，以“</a:t>
            </a:r>
            <a:r>
              <a:rPr lang="zh-CN" altLang="en-US" sz="2400" b="1" dirty="0">
                <a:solidFill>
                  <a:schemeClr val="accent4"/>
                </a:solidFill>
                <a:latin typeface="微软雅黑" panose="020B0503020204020204" pitchFamily="34" charset="-122"/>
                <a:ea typeface="微软雅黑" panose="020B0503020204020204" pitchFamily="34" charset="-122"/>
              </a:rPr>
              <a:t>专业化、人性化、幸福化</a:t>
            </a:r>
            <a:r>
              <a:rPr lang="zh-CN" altLang="en-US" dirty="0">
                <a:solidFill>
                  <a:schemeClr val="bg1"/>
                </a:solidFill>
                <a:latin typeface="微软雅黑" panose="020B0503020204020204" pitchFamily="34" charset="-122"/>
                <a:ea typeface="微软雅黑" panose="020B0503020204020204" pitchFamily="34" charset="-122"/>
              </a:rPr>
              <a:t>”作为医院文化建设的新起点！</a:t>
            </a:r>
            <a:endParaRPr lang="en-US" altLang="zh-CN" dirty="0">
              <a:solidFill>
                <a:schemeClr val="bg1"/>
              </a:solidFill>
              <a:latin typeface="微软雅黑" panose="020B0503020204020204" pitchFamily="34" charset="-122"/>
              <a:ea typeface="微软雅黑" panose="020B0503020204020204" pitchFamily="34" charset="-122"/>
            </a:endParaRPr>
          </a:p>
          <a:p>
            <a:pPr fontAlgn="auto">
              <a:lnSpc>
                <a:spcPct val="200000"/>
              </a:lnSpc>
              <a:spcBef>
                <a:spcPts val="0"/>
              </a:spcBef>
              <a:spcAft>
                <a:spcPts val="0"/>
              </a:spcAft>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7943045" y="2468369"/>
            <a:ext cx="3457979" cy="230647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图片 32"/>
          <p:cNvPicPr>
            <a:picLocks noChangeAspect="1"/>
          </p:cNvPicPr>
          <p:nvPr/>
        </p:nvPicPr>
        <p:blipFill>
          <a:blip r:embed="rId1"/>
          <a:srcRect/>
          <a:stretch>
            <a:fillRect/>
          </a:stretch>
        </p:blipFill>
        <p:spPr bwMode="auto">
          <a:xfrm>
            <a:off x="4906963" y="233363"/>
            <a:ext cx="6858000" cy="6858000"/>
          </a:xfrm>
          <a:prstGeom prst="rect">
            <a:avLst/>
          </a:prstGeom>
          <a:noFill/>
          <a:ln w="9525">
            <a:noFill/>
            <a:miter lim="800000"/>
            <a:headEnd/>
            <a:tailEnd/>
          </a:ln>
        </p:spPr>
      </p:pic>
      <p:pic>
        <p:nvPicPr>
          <p:cNvPr id="94210" name="Picture 2" descr="C:\Documents and Settings\hp1\桌面\shutterstock_3921214 [转换].png"/>
          <p:cNvPicPr>
            <a:picLocks noChangeAspect="1" noChangeArrowheads="1"/>
          </p:cNvPicPr>
          <p:nvPr/>
        </p:nvPicPr>
        <p:blipFill>
          <a:blip r:embed="rId2"/>
          <a:srcRect/>
          <a:stretch>
            <a:fillRect/>
          </a:stretch>
        </p:blipFill>
        <p:spPr bwMode="auto">
          <a:xfrm>
            <a:off x="803277" y="2287588"/>
            <a:ext cx="3890963" cy="3198812"/>
          </a:xfrm>
          <a:prstGeom prst="rect">
            <a:avLst/>
          </a:prstGeom>
          <a:noFill/>
          <a:ln w="9525">
            <a:noFill/>
            <a:miter lim="800000"/>
            <a:headEnd/>
            <a:tailEnd/>
          </a:ln>
        </p:spPr>
      </p:pic>
      <p:sp>
        <p:nvSpPr>
          <p:cNvPr id="34" name="矩形 33"/>
          <p:cNvSpPr/>
          <p:nvPr/>
        </p:nvSpPr>
        <p:spPr>
          <a:xfrm>
            <a:off x="7812675" y="3444875"/>
            <a:ext cx="1159292" cy="369332"/>
          </a:xfrm>
          <a:prstGeom prst="rect">
            <a:avLst/>
          </a:prstGeom>
        </p:spPr>
        <p:txBody>
          <a:bodyPr wrap="none">
            <a:spAutoFit/>
          </a:bodyPr>
          <a:lstStyle/>
          <a:p>
            <a:pPr algn="ctr" defTabSz="913765" fontAlgn="auto">
              <a:spcBef>
                <a:spcPts val="0"/>
              </a:spcBef>
              <a:spcAft>
                <a:spcPts val="0"/>
              </a:spcAft>
              <a:defRPr/>
            </a:pPr>
            <a:r>
              <a:rPr lang="zh-CN" altLang="en-US" b="1" kern="0" dirty="0">
                <a:solidFill>
                  <a:srgbClr val="FFFFFF"/>
                </a:solidFill>
                <a:latin typeface="Arial" panose="020B0604020202020204" pitchFamily="34" charset="0"/>
                <a:ea typeface="微软雅黑" panose="020B0503020204020204" pitchFamily="34" charset="-122"/>
              </a:rPr>
              <a:t>床位</a:t>
            </a:r>
            <a:r>
              <a:rPr lang="en-US" altLang="zh-CN" b="1" kern="0" dirty="0">
                <a:solidFill>
                  <a:srgbClr val="FFFFFF"/>
                </a:solidFill>
                <a:latin typeface="Arial" panose="020B0604020202020204" pitchFamily="34" charset="0"/>
                <a:ea typeface="微软雅黑" panose="020B0503020204020204" pitchFamily="34" charset="-122"/>
              </a:rPr>
              <a:t>1000</a:t>
            </a:r>
            <a:endParaRPr lang="zh-CN" altLang="en-US" b="1" kern="0" dirty="0">
              <a:solidFill>
                <a:srgbClr val="FFFFFF"/>
              </a:solidFill>
              <a:latin typeface="Arial" panose="020B0604020202020204" pitchFamily="34" charset="0"/>
              <a:ea typeface="微软雅黑" panose="020B0503020204020204" pitchFamily="34" charset="-122"/>
            </a:endParaRPr>
          </a:p>
        </p:txBody>
      </p:sp>
      <p:sp>
        <p:nvSpPr>
          <p:cNvPr id="35" name="矩形 34"/>
          <p:cNvSpPr/>
          <p:nvPr/>
        </p:nvSpPr>
        <p:spPr>
          <a:xfrm>
            <a:off x="9240988" y="3384554"/>
            <a:ext cx="2234906" cy="461665"/>
          </a:xfrm>
          <a:prstGeom prst="rect">
            <a:avLst/>
          </a:prstGeom>
        </p:spPr>
        <p:txBody>
          <a:bodyPr wrap="none">
            <a:spAutoFit/>
          </a:bodyPr>
          <a:lstStyle/>
          <a:p>
            <a:pPr algn="ctr" defTabSz="913765" fontAlgn="auto">
              <a:spcBef>
                <a:spcPts val="0"/>
              </a:spcBef>
              <a:spcAft>
                <a:spcPts val="0"/>
              </a:spcAft>
              <a:defRPr/>
            </a:pPr>
            <a:r>
              <a:rPr lang="zh-CN" altLang="en-US" b="1" kern="0" dirty="0">
                <a:solidFill>
                  <a:schemeClr val="bg1"/>
                </a:solidFill>
                <a:latin typeface="+mn-lt"/>
                <a:ea typeface="微软雅黑" panose="020B0503020204020204" pitchFamily="34" charset="-122"/>
              </a:rPr>
              <a:t>周转次数提升</a:t>
            </a:r>
            <a:r>
              <a:rPr lang="en-US" altLang="zh-CN" sz="2400" b="1" kern="0" dirty="0">
                <a:solidFill>
                  <a:srgbClr val="C00000"/>
                </a:solidFill>
                <a:latin typeface="微软雅黑" panose="020B0503020204020204" pitchFamily="34" charset="-122"/>
                <a:ea typeface="微软雅黑" panose="020B0503020204020204" pitchFamily="34" charset="-122"/>
              </a:rPr>
              <a:t>15%</a:t>
            </a:r>
            <a:endParaRPr lang="zh-CN" altLang="en-US" sz="2400" b="1" kern="0" dirty="0">
              <a:solidFill>
                <a:srgbClr val="C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5798674" y="3368675"/>
            <a:ext cx="1540806" cy="523220"/>
          </a:xfrm>
          <a:prstGeom prst="rect">
            <a:avLst/>
          </a:prstGeom>
        </p:spPr>
        <p:txBody>
          <a:bodyPr wrap="none">
            <a:spAutoFit/>
          </a:bodyPr>
          <a:lstStyle/>
          <a:p>
            <a:pPr algn="ctr" defTabSz="913765" fontAlgn="auto">
              <a:spcBef>
                <a:spcPts val="0"/>
              </a:spcBef>
              <a:spcAft>
                <a:spcPts val="0"/>
              </a:spcAft>
              <a:defRPr/>
            </a:pPr>
            <a:r>
              <a:rPr lang="zh-CN" altLang="en-US" b="1" kern="0" dirty="0">
                <a:solidFill>
                  <a:schemeClr val="bg1"/>
                </a:solidFill>
                <a:latin typeface="+mn-lt"/>
                <a:ea typeface="微软雅黑" panose="020B0503020204020204" pitchFamily="34" charset="-122"/>
              </a:rPr>
              <a:t>新增</a:t>
            </a:r>
            <a:r>
              <a:rPr lang="en-US" altLang="zh-CN" sz="2800" b="1" kern="0" dirty="0">
                <a:solidFill>
                  <a:srgbClr val="C00000"/>
                </a:solidFill>
                <a:latin typeface="微软雅黑" panose="020B0503020204020204" pitchFamily="34" charset="-122"/>
                <a:ea typeface="微软雅黑" panose="020B0503020204020204" pitchFamily="34" charset="-122"/>
              </a:rPr>
              <a:t>200</a:t>
            </a:r>
            <a:r>
              <a:rPr lang="zh-CN" altLang="en-US" b="1" kern="0" dirty="0">
                <a:solidFill>
                  <a:schemeClr val="bg1"/>
                </a:solidFill>
                <a:latin typeface="+mn-lt"/>
                <a:ea typeface="微软雅黑" panose="020B0503020204020204" pitchFamily="34" charset="-122"/>
              </a:rPr>
              <a:t>张</a:t>
            </a:r>
            <a:endParaRPr lang="zh-CN" altLang="en-US" b="1" kern="0" dirty="0">
              <a:solidFill>
                <a:schemeClr val="bg1"/>
              </a:solidFill>
              <a:latin typeface="+mn-lt"/>
              <a:ea typeface="微软雅黑" panose="020B0503020204020204" pitchFamily="34" charset="-122"/>
            </a:endParaRPr>
          </a:p>
        </p:txBody>
      </p:sp>
      <p:sp>
        <p:nvSpPr>
          <p:cNvPr id="37" name="矩形 36"/>
          <p:cNvSpPr/>
          <p:nvPr/>
        </p:nvSpPr>
        <p:spPr>
          <a:xfrm>
            <a:off x="8059778" y="4544604"/>
            <a:ext cx="553998" cy="1956625"/>
          </a:xfrm>
          <a:prstGeom prst="rect">
            <a:avLst/>
          </a:prstGeom>
        </p:spPr>
        <p:txBody>
          <a:bodyPr vert="eaVert" wrap="none">
            <a:spAutoFit/>
          </a:bodyPr>
          <a:lstStyle/>
          <a:p>
            <a:pPr algn="ctr" defTabSz="913765" fontAlgn="auto">
              <a:spcBef>
                <a:spcPts val="0"/>
              </a:spcBef>
              <a:spcAft>
                <a:spcPts val="0"/>
              </a:spcAft>
              <a:defRPr/>
            </a:pPr>
            <a:r>
              <a:rPr lang="zh-CN" altLang="en-US" b="1" kern="0" dirty="0">
                <a:solidFill>
                  <a:schemeClr val="bg1"/>
                </a:solidFill>
                <a:latin typeface="+mn-lt"/>
                <a:ea typeface="微软雅黑" panose="020B0503020204020204" pitchFamily="34" charset="-122"/>
              </a:rPr>
              <a:t>使用率提升        </a:t>
            </a:r>
            <a:r>
              <a:rPr lang="en-US" altLang="zh-CN" sz="2400" b="1" kern="0" dirty="0">
                <a:solidFill>
                  <a:srgbClr val="C00000"/>
                </a:solidFill>
                <a:latin typeface="微软雅黑" panose="020B0503020204020204" pitchFamily="34" charset="-122"/>
                <a:ea typeface="微软雅黑" panose="020B0503020204020204" pitchFamily="34" charset="-122"/>
              </a:rPr>
              <a:t>%</a:t>
            </a:r>
            <a:endParaRPr lang="zh-CN" altLang="en-US" sz="2400" b="1" kern="0" dirty="0">
              <a:solidFill>
                <a:srgbClr val="C00000"/>
              </a:solidFill>
              <a:latin typeface="微软雅黑" panose="020B0503020204020204" pitchFamily="34" charset="-122"/>
              <a:ea typeface="微软雅黑" panose="020B0503020204020204" pitchFamily="34" charset="-122"/>
            </a:endParaRPr>
          </a:p>
        </p:txBody>
      </p:sp>
      <p:sp>
        <p:nvSpPr>
          <p:cNvPr id="38" name="矩形 37"/>
          <p:cNvSpPr/>
          <p:nvPr/>
        </p:nvSpPr>
        <p:spPr>
          <a:xfrm>
            <a:off x="8106076" y="333379"/>
            <a:ext cx="461665" cy="2360613"/>
          </a:xfrm>
          <a:prstGeom prst="rect">
            <a:avLst/>
          </a:prstGeom>
        </p:spPr>
        <p:txBody>
          <a:bodyPr vert="eaVert">
            <a:spAutoFit/>
          </a:bodyPr>
          <a:lstStyle/>
          <a:p>
            <a:pPr algn="ctr" defTabSz="913765" fontAlgn="auto">
              <a:spcBef>
                <a:spcPts val="0"/>
              </a:spcBef>
              <a:spcAft>
                <a:spcPts val="0"/>
              </a:spcAft>
              <a:defRPr/>
            </a:pPr>
            <a:r>
              <a:rPr lang="zh-CN" altLang="en-US" b="1" kern="0" dirty="0">
                <a:solidFill>
                  <a:schemeClr val="bg1"/>
                </a:solidFill>
                <a:latin typeface="+mn-lt"/>
                <a:ea typeface="微软雅黑" panose="020B0503020204020204" pitchFamily="34" charset="-122"/>
              </a:rPr>
              <a:t>平均住院日提升      </a:t>
            </a:r>
            <a:r>
              <a:rPr lang="zh-CN" altLang="en-US" b="1" kern="0" dirty="0">
                <a:solidFill>
                  <a:srgbClr val="C00000"/>
                </a:solidFill>
                <a:latin typeface="+mn-lt"/>
                <a:ea typeface="微软雅黑" panose="020B0503020204020204" pitchFamily="34" charset="-122"/>
              </a:rPr>
              <a:t>天</a:t>
            </a:r>
            <a:endParaRPr lang="zh-CN" altLang="en-US" b="1" kern="0" dirty="0">
              <a:solidFill>
                <a:srgbClr val="C00000"/>
              </a:solidFill>
              <a:latin typeface="+mn-lt"/>
              <a:ea typeface="微软雅黑" panose="020B0503020204020204" pitchFamily="34" charset="-122"/>
            </a:endParaRPr>
          </a:p>
        </p:txBody>
      </p:sp>
      <p:sp>
        <p:nvSpPr>
          <p:cNvPr id="14" name="矩形 13"/>
          <p:cNvSpPr/>
          <p:nvPr/>
        </p:nvSpPr>
        <p:spPr>
          <a:xfrm>
            <a:off x="224998" y="454028"/>
            <a:ext cx="4815742"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3.8 2015</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年床位指标规划</a:t>
            </a:r>
            <a:endPar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 name="矩形 1"/>
          <p:cNvSpPr/>
          <p:nvPr/>
        </p:nvSpPr>
        <p:spPr>
          <a:xfrm>
            <a:off x="8172451" y="2016125"/>
            <a:ext cx="327334" cy="369332"/>
          </a:xfrm>
          <a:prstGeom prst="rect">
            <a:avLst/>
          </a:prstGeom>
        </p:spPr>
        <p:txBody>
          <a:bodyPr wrap="none">
            <a:spAutoFit/>
          </a:bodyPr>
          <a:lstStyle/>
          <a:p>
            <a:pPr fontAlgn="auto">
              <a:spcBef>
                <a:spcPts val="0"/>
              </a:spcBef>
              <a:spcAft>
                <a:spcPts val="0"/>
              </a:spcAft>
              <a:defRPr/>
            </a:pPr>
            <a:r>
              <a:rPr lang="en-US" altLang="zh-CN" b="1" kern="0" dirty="0">
                <a:solidFill>
                  <a:srgbClr val="C00000"/>
                </a:solidFill>
                <a:latin typeface="微软雅黑" panose="020B0503020204020204" pitchFamily="34" charset="-122"/>
                <a:ea typeface="微软雅黑" panose="020B0503020204020204" pitchFamily="34" charset="-122"/>
              </a:rPr>
              <a:t>3</a:t>
            </a:r>
            <a:endParaRPr lang="zh-CN" altLang="en-US" dirty="0">
              <a:latin typeface="+mn-lt"/>
              <a:ea typeface="+mn-ea"/>
            </a:endParaRPr>
          </a:p>
        </p:txBody>
      </p:sp>
      <p:sp>
        <p:nvSpPr>
          <p:cNvPr id="3" name="矩形 2"/>
          <p:cNvSpPr/>
          <p:nvPr/>
        </p:nvSpPr>
        <p:spPr>
          <a:xfrm>
            <a:off x="8050216" y="5762629"/>
            <a:ext cx="562975" cy="461665"/>
          </a:xfrm>
          <a:prstGeom prst="rect">
            <a:avLst/>
          </a:prstGeom>
        </p:spPr>
        <p:txBody>
          <a:bodyPr wrap="none">
            <a:spAutoFit/>
          </a:bodyPr>
          <a:lstStyle/>
          <a:p>
            <a:pPr fontAlgn="auto">
              <a:spcBef>
                <a:spcPts val="0"/>
              </a:spcBef>
              <a:spcAft>
                <a:spcPts val="0"/>
              </a:spcAft>
              <a:defRPr/>
            </a:pPr>
            <a:r>
              <a:rPr lang="en-US" altLang="zh-CN" sz="2400" b="1" kern="0" dirty="0">
                <a:solidFill>
                  <a:srgbClr val="C00000"/>
                </a:solidFill>
                <a:latin typeface="微软雅黑" panose="020B0503020204020204" pitchFamily="34" charset="-122"/>
                <a:ea typeface="微软雅黑" panose="020B0503020204020204" pitchFamily="34" charset="-122"/>
              </a:rPr>
              <a:t>15</a:t>
            </a:r>
            <a:endParaRPr lang="zh-CN" altLang="en-US" sz="2400" dirty="0">
              <a:latin typeface="+mn-lt"/>
              <a:ea typeface="+mn-ea"/>
            </a:endParaRPr>
          </a:p>
        </p:txBody>
      </p:sp>
      <p:sp>
        <p:nvSpPr>
          <p:cNvPr id="12" name="TextBox 47"/>
          <p:cNvSpPr txBox="1"/>
          <p:nvPr/>
        </p:nvSpPr>
        <p:spPr>
          <a:xfrm>
            <a:off x="639765" y="6346826"/>
            <a:ext cx="4716463" cy="307740"/>
          </a:xfrm>
          <a:prstGeom prst="rect">
            <a:avLst/>
          </a:prstGeom>
          <a:noFill/>
          <a:ln>
            <a:solidFill>
              <a:schemeClr val="tx2"/>
            </a:solidFill>
          </a:ln>
        </p:spPr>
        <p:txBody>
          <a:bodyPr lIns="91403" tIns="45702" rIns="91403" bIns="45702">
            <a:spAutoFit/>
          </a:bodyPr>
          <a:lstStyle/>
          <a:p>
            <a:pPr algn="ctr" defTabSz="913765" fontAlgn="auto">
              <a:spcBef>
                <a:spcPts val="0"/>
              </a:spcBef>
              <a:spcAft>
                <a:spcPts val="0"/>
              </a:spcAft>
              <a:defRPr/>
            </a:pPr>
            <a:r>
              <a:rPr lang="zh-CN" altLang="en-US" sz="1400" dirty="0">
                <a:solidFill>
                  <a:srgbClr val="1F497D"/>
                </a:solidFill>
                <a:latin typeface="微软雅黑" panose="020B0503020204020204" pitchFamily="34" charset="-122"/>
                <a:ea typeface="微软雅黑" panose="020B0503020204020204" pitchFamily="34" charset="-122"/>
              </a:rPr>
              <a:t>本数据仅作为演示参考</a:t>
            </a:r>
            <a:r>
              <a:rPr lang="en-US" altLang="zh-CN" sz="1400" dirty="0">
                <a:solidFill>
                  <a:srgbClr val="1F497D"/>
                </a:solidFill>
                <a:latin typeface="微软雅黑" panose="020B0503020204020204" pitchFamily="34" charset="-122"/>
                <a:ea typeface="微软雅黑" panose="020B0503020204020204" pitchFamily="34" charset="-122"/>
              </a:rPr>
              <a:t>,</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请各医院根据自身实际情况填写</a:t>
            </a:r>
            <a:endParaRPr lang="zh-CN" altLang="en-US" sz="1400" dirty="0">
              <a:solidFill>
                <a:schemeClr val="accent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图片 4"/>
          <p:cNvPicPr>
            <a:picLocks noChangeAspect="1"/>
          </p:cNvPicPr>
          <p:nvPr/>
        </p:nvPicPr>
        <p:blipFill>
          <a:blip r:embed="rId1"/>
          <a:srcRect l="3735" r="19556"/>
          <a:stretch>
            <a:fillRect/>
          </a:stretch>
        </p:blipFill>
        <p:spPr bwMode="auto">
          <a:xfrm>
            <a:off x="0" y="0"/>
            <a:ext cx="12206288"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duotone>
              <a:prstClr val="black"/>
              <a:schemeClr val="accent3">
                <a:tint val="45000"/>
                <a:satMod val="400000"/>
              </a:schemeClr>
            </a:duotone>
          </a:blip>
          <a:srcRect l="112" t="4255" r="-112" b="10909"/>
          <a:stretch>
            <a:fillRect/>
          </a:stretch>
        </p:blipFill>
        <p:spPr>
          <a:xfrm>
            <a:off x="0" y="-40944"/>
            <a:ext cx="12192000" cy="6898943"/>
          </a:xfrm>
          <a:prstGeom prst="rect">
            <a:avLst/>
          </a:prstGeom>
        </p:spPr>
      </p:pic>
      <p:sp>
        <p:nvSpPr>
          <p:cNvPr id="9" name="矩形 8"/>
          <p:cNvSpPr/>
          <p:nvPr/>
        </p:nvSpPr>
        <p:spPr>
          <a:xfrm>
            <a:off x="782123" y="477842"/>
            <a:ext cx="3357009"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3.11  </a:t>
            </a:r>
            <a:r>
              <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信息化设备</a:t>
            </a:r>
            <a:endParaRPr lang="zh-CN" altLang="en-US" sz="3200" b="1" dirty="0">
              <a:solidFill>
                <a:srgbClr val="6FB87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矩形 10"/>
          <p:cNvSpPr/>
          <p:nvPr/>
        </p:nvSpPr>
        <p:spPr>
          <a:xfrm>
            <a:off x="822328" y="1581152"/>
            <a:ext cx="5305425" cy="3863975"/>
          </a:xfrm>
          <a:prstGeom prst="rect">
            <a:avLst/>
          </a:prstGeom>
          <a:solidFill>
            <a:srgbClr val="6FB879">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7284" name="TextBox 6"/>
          <p:cNvSpPr txBox="1">
            <a:spLocks noChangeArrowheads="1"/>
          </p:cNvSpPr>
          <p:nvPr/>
        </p:nvSpPr>
        <p:spPr bwMode="auto">
          <a:xfrm>
            <a:off x="809627" y="1838325"/>
            <a:ext cx="4635500" cy="3416283"/>
          </a:xfrm>
          <a:prstGeom prst="rect">
            <a:avLst/>
          </a:prstGeom>
          <a:noFill/>
          <a:ln w="9525">
            <a:noFill/>
            <a:miter lim="800000"/>
          </a:ln>
        </p:spPr>
        <p:txBody>
          <a:bodyPr lIns="91403" tIns="45702" rIns="91403" bIns="45702">
            <a:spAutoFit/>
          </a:bodyPr>
          <a:lstStyle/>
          <a:p>
            <a:pPr defTabSz="912495">
              <a:lnSpc>
                <a:spcPct val="200000"/>
              </a:lnSpc>
            </a:pPr>
            <a:r>
              <a:rPr lang="en-US" altLang="zh-CN">
                <a:solidFill>
                  <a:srgbClr val="FFFFFF"/>
                </a:solidFill>
                <a:latin typeface="微软雅黑" panose="020B0503020204020204" pitchFamily="34" charset="-122"/>
                <a:ea typeface="微软雅黑" panose="020B0503020204020204" pitchFamily="34" charset="-122"/>
              </a:rPr>
              <a:t>1.</a:t>
            </a:r>
            <a:r>
              <a:rPr lang="zh-CN" altLang="en-US">
                <a:solidFill>
                  <a:srgbClr val="FFFFFF"/>
                </a:solidFill>
                <a:latin typeface="微软雅黑" panose="020B0503020204020204" pitchFamily="34" charset="-122"/>
                <a:ea typeface="微软雅黑" panose="020B0503020204020204" pitchFamily="34" charset="-122"/>
              </a:rPr>
              <a:t>完成</a:t>
            </a:r>
            <a:r>
              <a:rPr lang="en-US" altLang="zh-CN">
                <a:solidFill>
                  <a:srgbClr val="FFFFFF"/>
                </a:solidFill>
                <a:latin typeface="微软雅黑" panose="020B0503020204020204" pitchFamily="34" charset="-122"/>
                <a:ea typeface="微软雅黑" panose="020B0503020204020204" pitchFamily="34" charset="-122"/>
              </a:rPr>
              <a:t>HIS</a:t>
            </a:r>
            <a:r>
              <a:rPr lang="zh-CN" altLang="en-US">
                <a:solidFill>
                  <a:srgbClr val="FFFFFF"/>
                </a:solidFill>
                <a:latin typeface="微软雅黑" panose="020B0503020204020204" pitchFamily="34" charset="-122"/>
                <a:ea typeface="微软雅黑" panose="020B0503020204020204" pitchFamily="34" charset="-122"/>
              </a:rPr>
              <a:t>系统软件的升级；</a:t>
            </a:r>
            <a:endParaRPr lang="en-US" altLang="zh-CN">
              <a:solidFill>
                <a:srgbClr val="FFFFFF"/>
              </a:solidFill>
              <a:latin typeface="微软雅黑" panose="020B0503020204020204" pitchFamily="34" charset="-122"/>
              <a:ea typeface="微软雅黑" panose="020B0503020204020204" pitchFamily="34" charset="-122"/>
            </a:endParaRPr>
          </a:p>
          <a:p>
            <a:pPr defTabSz="912495">
              <a:lnSpc>
                <a:spcPct val="200000"/>
              </a:lnSpc>
            </a:pPr>
            <a:r>
              <a:rPr lang="en-US" altLang="zh-CN">
                <a:solidFill>
                  <a:srgbClr val="FFFFFF"/>
                </a:solidFill>
                <a:latin typeface="微软雅黑" panose="020B0503020204020204" pitchFamily="34" charset="-122"/>
                <a:ea typeface="微软雅黑" panose="020B0503020204020204" pitchFamily="34" charset="-122"/>
              </a:rPr>
              <a:t>2.</a:t>
            </a:r>
            <a:r>
              <a:rPr lang="zh-CN" altLang="en-US">
                <a:solidFill>
                  <a:srgbClr val="FFFFFF"/>
                </a:solidFill>
                <a:latin typeface="微软雅黑" panose="020B0503020204020204" pitchFamily="34" charset="-122"/>
                <a:ea typeface="微软雅黑" panose="020B0503020204020204" pitchFamily="34" charset="-122"/>
              </a:rPr>
              <a:t>深化实验室信息系统（简称</a:t>
            </a:r>
            <a:r>
              <a:rPr lang="en-US" altLang="zh-CN">
                <a:solidFill>
                  <a:srgbClr val="FFFFFF"/>
                </a:solidFill>
                <a:latin typeface="微软雅黑" panose="020B0503020204020204" pitchFamily="34" charset="-122"/>
                <a:ea typeface="微软雅黑" panose="020B0503020204020204" pitchFamily="34" charset="-122"/>
              </a:rPr>
              <a:t>LIS</a:t>
            </a:r>
            <a:r>
              <a:rPr lang="zh-CN" altLang="en-US">
                <a:solidFill>
                  <a:srgbClr val="FFFFFF"/>
                </a:solidFill>
                <a:latin typeface="微软雅黑" panose="020B0503020204020204" pitchFamily="34" charset="-122"/>
                <a:ea typeface="微软雅黑" panose="020B0503020204020204" pitchFamily="34" charset="-122"/>
              </a:rPr>
              <a:t>）的建设；</a:t>
            </a:r>
            <a:endParaRPr lang="en-US" altLang="zh-CN">
              <a:solidFill>
                <a:srgbClr val="FFFFFF"/>
              </a:solidFill>
              <a:latin typeface="微软雅黑" panose="020B0503020204020204" pitchFamily="34" charset="-122"/>
              <a:ea typeface="微软雅黑" panose="020B0503020204020204" pitchFamily="34" charset="-122"/>
            </a:endParaRPr>
          </a:p>
          <a:p>
            <a:pPr defTabSz="912495">
              <a:lnSpc>
                <a:spcPct val="200000"/>
              </a:lnSpc>
            </a:pPr>
            <a:r>
              <a:rPr lang="en-US" altLang="zh-CN">
                <a:solidFill>
                  <a:srgbClr val="FFFFFF"/>
                </a:solidFill>
                <a:latin typeface="微软雅黑" panose="020B0503020204020204" pitchFamily="34" charset="-122"/>
                <a:ea typeface="微软雅黑" panose="020B0503020204020204" pitchFamily="34" charset="-122"/>
              </a:rPr>
              <a:t>3.</a:t>
            </a:r>
            <a:r>
              <a:rPr lang="zh-CN" altLang="en-US">
                <a:solidFill>
                  <a:srgbClr val="FFFFFF"/>
                </a:solidFill>
                <a:latin typeface="微软雅黑" panose="020B0503020204020204" pitchFamily="34" charset="-122"/>
                <a:ea typeface="微软雅黑" panose="020B0503020204020204" pitchFamily="34" charset="-122"/>
              </a:rPr>
              <a:t>完善相关配套的子系统如：价表系统，药品管理系统等。</a:t>
            </a:r>
            <a:endParaRPr lang="en-US" altLang="zh-CN">
              <a:solidFill>
                <a:srgbClr val="FFFFFF"/>
              </a:solidFill>
              <a:latin typeface="微软雅黑" panose="020B0503020204020204" pitchFamily="34" charset="-122"/>
              <a:ea typeface="微软雅黑" panose="020B0503020204020204" pitchFamily="34" charset="-122"/>
            </a:endParaRPr>
          </a:p>
          <a:p>
            <a:pPr defTabSz="912495">
              <a:lnSpc>
                <a:spcPct val="200000"/>
              </a:lnSpc>
            </a:pPr>
            <a:r>
              <a:rPr lang="en-US" altLang="zh-CN">
                <a:solidFill>
                  <a:srgbClr val="FFFFFF"/>
                </a:solidFill>
                <a:latin typeface="微软雅黑" panose="020B0503020204020204" pitchFamily="34" charset="-122"/>
                <a:ea typeface="微软雅黑" panose="020B0503020204020204" pitchFamily="34" charset="-122"/>
              </a:rPr>
              <a:t>4.</a:t>
            </a:r>
            <a:r>
              <a:rPr lang="zh-CN" altLang="en-US">
                <a:solidFill>
                  <a:srgbClr val="FFFFFF"/>
                </a:solidFill>
                <a:latin typeface="微软雅黑" panose="020B0503020204020204" pitchFamily="34" charset="-122"/>
                <a:ea typeface="微软雅黑" panose="020B0503020204020204" pitchFamily="34" charset="-122"/>
              </a:rPr>
              <a:t>对相匹配的机房、服务器、布线、路由器、终端进行检查以及改造升级。</a:t>
            </a:r>
            <a:endParaRPr lang="en-US" altLang="zh-CN">
              <a:solidFill>
                <a:srgbClr val="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822466" y="5954716"/>
            <a:ext cx="9623147" cy="584775"/>
          </a:xfrm>
          <a:prstGeom prst="rect">
            <a:avLst/>
          </a:prstGeom>
        </p:spPr>
        <p:txBody>
          <a:bodyPr wrap="none">
            <a:spAutoFit/>
          </a:bodyPr>
          <a:lstStyle/>
          <a:p>
            <a:pPr algn="ctr" defTabSz="913765"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为建设成为一个拥有现代化信息系统的医院而努力！</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图片 4"/>
          <p:cNvPicPr>
            <a:picLocks noChangeAspect="1"/>
          </p:cNvPicPr>
          <p:nvPr/>
        </p:nvPicPr>
        <p:blipFill>
          <a:blip r:embed="rId1"/>
          <a:srcRect t="57365" b="16187"/>
          <a:stretch>
            <a:fillRect/>
          </a:stretch>
        </p:blipFill>
        <p:spPr bwMode="auto">
          <a:xfrm>
            <a:off x="2087564" y="4349750"/>
            <a:ext cx="10104437" cy="1841500"/>
          </a:xfrm>
          <a:prstGeom prst="rect">
            <a:avLst/>
          </a:prstGeom>
          <a:noFill/>
          <a:ln w="9525">
            <a:noFill/>
            <a:miter lim="800000"/>
            <a:headEnd/>
            <a:tailEnd/>
          </a:ln>
        </p:spPr>
      </p:pic>
      <p:graphicFrame>
        <p:nvGraphicFramePr>
          <p:cNvPr id="6" name="表格 5"/>
          <p:cNvGraphicFramePr>
            <a:graphicFrameLocks noGrp="1"/>
          </p:cNvGraphicFramePr>
          <p:nvPr/>
        </p:nvGraphicFramePr>
        <p:xfrm>
          <a:off x="2087563" y="4349754"/>
          <a:ext cx="10103712" cy="1841159"/>
        </p:xfrm>
        <a:graphic>
          <a:graphicData uri="http://schemas.openxmlformats.org/drawingml/2006/table">
            <a:tbl>
              <a:tblPr firstRow="1" bandRow="1">
                <a:tableStyleId>{5C22544A-7EE6-4342-B048-85BDC9FD1C3A}</a:tableStyleId>
              </a:tblPr>
              <a:tblGrid>
                <a:gridCol w="841976"/>
                <a:gridCol w="841976"/>
                <a:gridCol w="841976"/>
                <a:gridCol w="841976"/>
                <a:gridCol w="841976"/>
                <a:gridCol w="841976"/>
                <a:gridCol w="841976"/>
                <a:gridCol w="841976"/>
                <a:gridCol w="841976"/>
                <a:gridCol w="841976"/>
                <a:gridCol w="841976"/>
                <a:gridCol w="841976"/>
              </a:tblGrid>
              <a:tr h="927109">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14050">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98347" name="组合 6"/>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9" name="矩形 8"/>
            <p:cNvSpPr/>
            <p:nvPr/>
          </p:nvSpPr>
          <p:spPr>
            <a:xfrm>
              <a:off x="3779912" y="1777380"/>
              <a:ext cx="1290107" cy="432049"/>
            </a:xfrm>
            <a:prstGeom prst="rect">
              <a:avLst/>
            </a:prstGeom>
            <a:solidFill>
              <a:schemeClr val="accent2"/>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anose="04040905080B02020502" pitchFamily="82" charset="0"/>
                  <a:ea typeface="微软雅黑" panose="020B0503020204020204" pitchFamily="34" charset="-122"/>
                </a:rPr>
                <a:t>4</a:t>
              </a:r>
              <a:endParaRPr lang="zh-CN" altLang="en-US" sz="4000" kern="0" dirty="0">
                <a:solidFill>
                  <a:sysClr val="window" lastClr="FFFFFF"/>
                </a:solidFill>
                <a:latin typeface="Broadway" panose="04040905080B02020502" pitchFamily="82" charset="0"/>
                <a:ea typeface="微软雅黑" panose="020B0503020204020204" pitchFamily="34" charset="-122"/>
              </a:endParaRPr>
            </a:p>
          </p:txBody>
        </p:sp>
        <p:sp>
          <p:nvSpPr>
            <p:cNvPr id="10" name="TextBox 37"/>
            <p:cNvSpPr txBox="1"/>
            <p:nvPr/>
          </p:nvSpPr>
          <p:spPr>
            <a:xfrm>
              <a:off x="5268850" y="1859762"/>
              <a:ext cx="2211874" cy="266198"/>
            </a:xfrm>
            <a:prstGeom prst="rect">
              <a:avLst/>
            </a:prstGeom>
            <a:noFill/>
          </p:spPr>
          <p:txBody>
            <a:bodyPr>
              <a:spAutoFit/>
            </a:bodyPr>
            <a:lstStyle/>
            <a:p>
              <a:pPr algn="ctr" defTabSz="913765" fontAlgn="auto">
                <a:spcBef>
                  <a:spcPts val="0"/>
                </a:spcBef>
                <a:spcAft>
                  <a:spcPts val="0"/>
                </a:spcAft>
                <a:defRPr/>
              </a:pPr>
              <a:r>
                <a:rPr lang="zh-CN" altLang="en-US" sz="1800" b="1" dirty="0">
                  <a:solidFill>
                    <a:srgbClr val="1F497D"/>
                  </a:solidFill>
                  <a:latin typeface="微软雅黑" panose="020B0503020204020204" pitchFamily="34" charset="-122"/>
                  <a:ea typeface="微软雅黑" panose="020B0503020204020204" pitchFamily="34" charset="-122"/>
                </a:rPr>
                <a:t>                   </a:t>
              </a:r>
              <a:r>
                <a:rPr lang="zh-CN" altLang="en-US" sz="2400" b="1" dirty="0">
                  <a:solidFill>
                    <a:prstClr val="white"/>
                  </a:solidFill>
                  <a:latin typeface="微软雅黑" panose="020B0503020204020204" pitchFamily="34" charset="-122"/>
                  <a:ea typeface="微软雅黑" panose="020B0503020204020204" pitchFamily="34" charset="-122"/>
                </a:rPr>
                <a:t>医院品牌规划</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98348" name="文本框 10"/>
          <p:cNvSpPr txBox="1">
            <a:spLocks noChangeArrowheads="1"/>
          </p:cNvSpPr>
          <p:nvPr/>
        </p:nvSpPr>
        <p:spPr bwMode="auto">
          <a:xfrm>
            <a:off x="4087813" y="2736852"/>
            <a:ext cx="3759200" cy="369332"/>
          </a:xfrm>
          <a:prstGeom prst="rect">
            <a:avLst/>
          </a:prstGeom>
          <a:noFill/>
          <a:ln w="9525">
            <a:noFill/>
            <a:miter lim="800000"/>
          </a:ln>
        </p:spPr>
        <p:txBody>
          <a:bodyPr>
            <a:spAutoFit/>
          </a:bodyPr>
          <a:lstStyle/>
          <a:p>
            <a:r>
              <a:rPr lang="en-US" altLang="zh-CN" b="1">
                <a:solidFill>
                  <a:srgbClr val="3B3838"/>
                </a:solidFill>
                <a:latin typeface="Microsoft YaHei UI" panose="020B0503020204020204" charset="-122"/>
                <a:ea typeface="Microsoft YaHei UI" panose="020B0503020204020204" charset="-122"/>
                <a:cs typeface="Microsoft YaHei UI" panose="020B0503020204020204" charset="-122"/>
              </a:rPr>
              <a:t>The Hospital Brand Planning</a:t>
            </a:r>
            <a:endParaRPr lang="zh-CN" altLang="en-US">
              <a:solidFill>
                <a:srgbClr val="3B3838"/>
              </a:solidFill>
              <a:latin typeface="Microsoft YaHei UI" panose="020B0503020204020204" charset="-122"/>
              <a:ea typeface="Microsoft YaHei UI" panose="020B0503020204020204" charset="-122"/>
              <a:cs typeface="Microsoft YaHei UI" panose="020B050302020402020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图片 8"/>
          <p:cNvPicPr>
            <a:picLocks noChangeAspect="1"/>
          </p:cNvPicPr>
          <p:nvPr/>
        </p:nvPicPr>
        <p:blipFill>
          <a:blip r:embed="rId1"/>
          <a:srcRect t="18478"/>
          <a:stretch>
            <a:fillRect/>
          </a:stretch>
        </p:blipFill>
        <p:spPr bwMode="auto">
          <a:xfrm>
            <a:off x="0" y="0"/>
            <a:ext cx="12192000" cy="6858000"/>
          </a:xfrm>
          <a:prstGeom prst="rect">
            <a:avLst/>
          </a:prstGeom>
          <a:noFill/>
          <a:ln w="9525">
            <a:noFill/>
            <a:miter lim="800000"/>
            <a:headEnd/>
            <a:tailEnd/>
          </a:ln>
        </p:spPr>
      </p:pic>
      <p:sp>
        <p:nvSpPr>
          <p:cNvPr id="4" name="矩形 3"/>
          <p:cNvSpPr/>
          <p:nvPr/>
        </p:nvSpPr>
        <p:spPr>
          <a:xfrm>
            <a:off x="5561013" y="0"/>
            <a:ext cx="6630987" cy="6870700"/>
          </a:xfrm>
          <a:custGeom>
            <a:avLst/>
            <a:gdLst>
              <a:gd name="connsiteX0" fmla="*/ 0 w 6384324"/>
              <a:gd name="connsiteY0" fmla="*/ 0 h 6858000"/>
              <a:gd name="connsiteX1" fmla="*/ 6384324 w 6384324"/>
              <a:gd name="connsiteY1" fmla="*/ 0 h 6858000"/>
              <a:gd name="connsiteX2" fmla="*/ 6384324 w 6384324"/>
              <a:gd name="connsiteY2" fmla="*/ 6858000 h 6858000"/>
              <a:gd name="connsiteX3" fmla="*/ 0 w 6384324"/>
              <a:gd name="connsiteY3" fmla="*/ 6858000 h 6858000"/>
              <a:gd name="connsiteX4" fmla="*/ 0 w 6384324"/>
              <a:gd name="connsiteY4" fmla="*/ 0 h 6858000"/>
              <a:gd name="connsiteX0-1" fmla="*/ 1112109 w 7496433"/>
              <a:gd name="connsiteY0-2" fmla="*/ 0 h 6858000"/>
              <a:gd name="connsiteX1-3" fmla="*/ 7496433 w 7496433"/>
              <a:gd name="connsiteY1-4" fmla="*/ 0 h 6858000"/>
              <a:gd name="connsiteX2-5" fmla="*/ 7496433 w 7496433"/>
              <a:gd name="connsiteY2-6" fmla="*/ 6858000 h 6858000"/>
              <a:gd name="connsiteX3-7" fmla="*/ 1112109 w 7496433"/>
              <a:gd name="connsiteY3-8" fmla="*/ 6858000 h 6858000"/>
              <a:gd name="connsiteX4-9" fmla="*/ 0 w 7496433"/>
              <a:gd name="connsiteY4-10" fmla="*/ 3558746 h 6858000"/>
              <a:gd name="connsiteX5" fmla="*/ 1112109 w 7496433"/>
              <a:gd name="connsiteY5" fmla="*/ 0 h 6858000"/>
              <a:gd name="connsiteX0-11" fmla="*/ 1112109 w 7496433"/>
              <a:gd name="connsiteY0-12" fmla="*/ 0 h 6858000"/>
              <a:gd name="connsiteX1-13" fmla="*/ 7496433 w 7496433"/>
              <a:gd name="connsiteY1-14" fmla="*/ 0 h 6858000"/>
              <a:gd name="connsiteX2-15" fmla="*/ 7496433 w 7496433"/>
              <a:gd name="connsiteY2-16" fmla="*/ 6858000 h 6858000"/>
              <a:gd name="connsiteX3-17" fmla="*/ 1112109 w 7496433"/>
              <a:gd name="connsiteY3-18" fmla="*/ 6858000 h 6858000"/>
              <a:gd name="connsiteX4-19" fmla="*/ 0 w 7496433"/>
              <a:gd name="connsiteY4-20" fmla="*/ 3558746 h 6858000"/>
              <a:gd name="connsiteX5-21" fmla="*/ 1112109 w 7496433"/>
              <a:gd name="connsiteY5-22" fmla="*/ 0 h 6858000"/>
              <a:gd name="connsiteX0-23" fmla="*/ 1112109 w 7496433"/>
              <a:gd name="connsiteY0-24" fmla="*/ 0 h 6870357"/>
              <a:gd name="connsiteX1-25" fmla="*/ 7496433 w 7496433"/>
              <a:gd name="connsiteY1-26" fmla="*/ 0 h 6870357"/>
              <a:gd name="connsiteX2-27" fmla="*/ 7496433 w 7496433"/>
              <a:gd name="connsiteY2-28" fmla="*/ 6858000 h 6870357"/>
              <a:gd name="connsiteX3-29" fmla="*/ 1099752 w 7496433"/>
              <a:gd name="connsiteY3-30" fmla="*/ 6870357 h 6870357"/>
              <a:gd name="connsiteX4-31" fmla="*/ 0 w 7496433"/>
              <a:gd name="connsiteY4-32" fmla="*/ 3558746 h 6870357"/>
              <a:gd name="connsiteX5-33" fmla="*/ 1112109 w 7496433"/>
              <a:gd name="connsiteY5-34" fmla="*/ 0 h 6870357"/>
              <a:gd name="connsiteX0-35" fmla="*/ 1112109 w 7496433"/>
              <a:gd name="connsiteY0-36" fmla="*/ 0 h 6870357"/>
              <a:gd name="connsiteX1-37" fmla="*/ 7496433 w 7496433"/>
              <a:gd name="connsiteY1-38" fmla="*/ 0 h 6870357"/>
              <a:gd name="connsiteX2-39" fmla="*/ 7496433 w 7496433"/>
              <a:gd name="connsiteY2-40" fmla="*/ 6858000 h 6870357"/>
              <a:gd name="connsiteX3-41" fmla="*/ 1099752 w 7496433"/>
              <a:gd name="connsiteY3-42" fmla="*/ 6870357 h 6870357"/>
              <a:gd name="connsiteX4-43" fmla="*/ 0 w 7496433"/>
              <a:gd name="connsiteY4-44" fmla="*/ 3558746 h 6870357"/>
              <a:gd name="connsiteX5-45" fmla="*/ 1112109 w 7496433"/>
              <a:gd name="connsiteY5-46" fmla="*/ 0 h 6870357"/>
              <a:gd name="connsiteX0-47" fmla="*/ 1251795 w 7496433"/>
              <a:gd name="connsiteY0-48" fmla="*/ 0 h 6870357"/>
              <a:gd name="connsiteX1-49" fmla="*/ 7496433 w 7496433"/>
              <a:gd name="connsiteY1-50" fmla="*/ 0 h 6870357"/>
              <a:gd name="connsiteX2-51" fmla="*/ 7496433 w 7496433"/>
              <a:gd name="connsiteY2-52" fmla="*/ 6858000 h 6870357"/>
              <a:gd name="connsiteX3-53" fmla="*/ 1099752 w 7496433"/>
              <a:gd name="connsiteY3-54" fmla="*/ 6870357 h 6870357"/>
              <a:gd name="connsiteX4-55" fmla="*/ 0 w 7496433"/>
              <a:gd name="connsiteY4-56" fmla="*/ 3558746 h 6870357"/>
              <a:gd name="connsiteX5-57" fmla="*/ 1251795 w 7496433"/>
              <a:gd name="connsiteY5-58" fmla="*/ 0 h 68703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7496433" h="6870357">
                <a:moveTo>
                  <a:pt x="1251795" y="0"/>
                </a:moveTo>
                <a:lnTo>
                  <a:pt x="7496433" y="0"/>
                </a:lnTo>
                <a:lnTo>
                  <a:pt x="7496433" y="6858000"/>
                </a:lnTo>
                <a:lnTo>
                  <a:pt x="1099752" y="6870357"/>
                </a:lnTo>
                <a:cubicBezTo>
                  <a:pt x="712573" y="5721179"/>
                  <a:pt x="288324" y="4522573"/>
                  <a:pt x="0" y="3558746"/>
                </a:cubicBezTo>
                <a:lnTo>
                  <a:pt x="1251795" y="0"/>
                </a:lnTo>
                <a:close/>
              </a:path>
            </a:pathLst>
          </a:custGeom>
          <a:solidFill>
            <a:schemeClr val="accent2">
              <a:lumMod val="75000"/>
              <a:alpha val="88000"/>
            </a:schemeClr>
          </a:solidFill>
          <a:ln w="25400">
            <a:solidFill>
              <a:schemeClr val="bg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852373" y="727078"/>
            <a:ext cx="3110146"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4.1</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a:t>
            </a: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CIS</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规划</a:t>
            </a:r>
            <a:endPar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9332" name="文本框 13"/>
          <p:cNvSpPr txBox="1">
            <a:spLocks noChangeArrowheads="1"/>
          </p:cNvSpPr>
          <p:nvPr/>
        </p:nvSpPr>
        <p:spPr bwMode="auto">
          <a:xfrm>
            <a:off x="6564313" y="2536828"/>
            <a:ext cx="4852610" cy="1384995"/>
          </a:xfrm>
          <a:prstGeom prst="rect">
            <a:avLst/>
          </a:prstGeom>
          <a:noFill/>
          <a:ln w="9525">
            <a:noFill/>
            <a:miter lim="800000"/>
          </a:ln>
        </p:spPr>
        <p:txBody>
          <a:bodyPr wrap="none">
            <a:spAutoFit/>
          </a:bodyPr>
          <a:lstStyle/>
          <a:p>
            <a:pPr>
              <a:lnSpc>
                <a:spcPct val="150000"/>
              </a:lnSpc>
              <a:buClr>
                <a:schemeClr val="bg1"/>
              </a:buClr>
            </a:pPr>
            <a:r>
              <a:rPr lang="zh-CN" altLang="en-US" sz="2800" b="1">
                <a:solidFill>
                  <a:schemeClr val="bg1"/>
                </a:solidFill>
                <a:latin typeface="微软雅黑" panose="020B0503020204020204" pitchFamily="34" charset="-122"/>
                <a:ea typeface="微软雅黑" panose="020B0503020204020204" pitchFamily="34" charset="-122"/>
              </a:rPr>
              <a:t>一：改善医院环境</a:t>
            </a:r>
            <a:endParaRPr lang="en-US" altLang="zh-CN" sz="2800" b="1">
              <a:solidFill>
                <a:schemeClr val="bg1"/>
              </a:solidFill>
              <a:latin typeface="微软雅黑" panose="020B0503020204020204" pitchFamily="34" charset="-122"/>
              <a:ea typeface="微软雅黑" panose="020B0503020204020204" pitchFamily="34" charset="-122"/>
            </a:endParaRPr>
          </a:p>
          <a:p>
            <a:pPr>
              <a:lnSpc>
                <a:spcPct val="150000"/>
              </a:lnSpc>
              <a:buClr>
                <a:schemeClr val="bg1"/>
              </a:buClr>
            </a:pPr>
            <a:r>
              <a:rPr lang="zh-CN" altLang="en-US" sz="2800" b="1">
                <a:solidFill>
                  <a:schemeClr val="bg1"/>
                </a:solidFill>
                <a:latin typeface="微软雅黑" panose="020B0503020204020204" pitchFamily="34" charset="-122"/>
                <a:ea typeface="微软雅黑" panose="020B0503020204020204" pitchFamily="34" charset="-122"/>
              </a:rPr>
              <a:t>二：加强医院内外部文化建设</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99333" name="文本框 1"/>
          <p:cNvSpPr txBox="1">
            <a:spLocks noChangeArrowheads="1"/>
          </p:cNvSpPr>
          <p:nvPr/>
        </p:nvSpPr>
        <p:spPr bwMode="auto">
          <a:xfrm>
            <a:off x="6303966" y="1639888"/>
            <a:ext cx="5373587" cy="738664"/>
          </a:xfrm>
          <a:prstGeom prst="rect">
            <a:avLst/>
          </a:prstGeom>
          <a:noFill/>
          <a:ln w="9525">
            <a:noFill/>
            <a:miter lim="800000"/>
          </a:ln>
        </p:spPr>
        <p:txBody>
          <a:bodyPr wrap="none">
            <a:spAutoFit/>
          </a:bodyPr>
          <a:lstStyle/>
          <a:p>
            <a:pPr>
              <a:lnSpc>
                <a:spcPct val="150000"/>
              </a:lnSpc>
            </a:pPr>
            <a:r>
              <a:rPr lang="zh-CN" altLang="en-US" sz="1400">
                <a:solidFill>
                  <a:schemeClr val="bg1"/>
                </a:solidFill>
                <a:latin typeface="微软雅黑" panose="020B0503020204020204" pitchFamily="34" charset="-122"/>
                <a:ea typeface="微软雅黑" panose="020B0503020204020204" pitchFamily="34" charset="-122"/>
              </a:rPr>
              <a:t>从</a:t>
            </a:r>
            <a:r>
              <a:rPr lang="en-US" altLang="zh-CN" sz="1400">
                <a:solidFill>
                  <a:schemeClr val="bg1"/>
                </a:solidFill>
                <a:latin typeface="微软雅黑" panose="020B0503020204020204" pitchFamily="34" charset="-122"/>
                <a:ea typeface="微软雅黑" panose="020B0503020204020204" pitchFamily="34" charset="-122"/>
              </a:rPr>
              <a:t>2014</a:t>
            </a:r>
            <a:r>
              <a:rPr lang="zh-CN" altLang="en-US" sz="1400">
                <a:solidFill>
                  <a:schemeClr val="bg1"/>
                </a:solidFill>
                <a:latin typeface="微软雅黑" panose="020B0503020204020204" pitchFamily="34" charset="-122"/>
                <a:ea typeface="微软雅黑" panose="020B0503020204020204" pitchFamily="34" charset="-122"/>
              </a:rPr>
              <a:t>年终总结报告中得知，目前医院品牌存在较多问题，</a:t>
            </a:r>
            <a:endParaRPr lang="en-US" altLang="zh-CN" sz="140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400">
                <a:solidFill>
                  <a:schemeClr val="bg1"/>
                </a:solidFill>
                <a:latin typeface="微软雅黑" panose="020B0503020204020204" pitchFamily="34" charset="-122"/>
                <a:ea typeface="微软雅黑" panose="020B0503020204020204" pitchFamily="34" charset="-122"/>
              </a:rPr>
              <a:t>为了提高病患满意度，</a:t>
            </a:r>
            <a:r>
              <a:rPr lang="en-US" altLang="zh-CN" sz="1400">
                <a:solidFill>
                  <a:schemeClr val="bg1"/>
                </a:solidFill>
                <a:latin typeface="微软雅黑" panose="020B0503020204020204" pitchFamily="34" charset="-122"/>
                <a:ea typeface="微软雅黑" panose="020B0503020204020204" pitchFamily="34" charset="-122"/>
              </a:rPr>
              <a:t>2015</a:t>
            </a:r>
            <a:r>
              <a:rPr lang="zh-CN" altLang="en-US" sz="1400">
                <a:solidFill>
                  <a:schemeClr val="bg1"/>
                </a:solidFill>
                <a:latin typeface="微软雅黑" panose="020B0503020204020204" pitchFamily="34" charset="-122"/>
                <a:ea typeface="微软雅黑" panose="020B0503020204020204" pitchFamily="34" charset="-122"/>
              </a:rPr>
              <a:t>年医院</a:t>
            </a:r>
            <a:r>
              <a:rPr lang="en-US" altLang="zh-CN" sz="1400">
                <a:solidFill>
                  <a:schemeClr val="bg1"/>
                </a:solidFill>
                <a:latin typeface="微软雅黑" panose="020B0503020204020204" pitchFamily="34" charset="-122"/>
                <a:ea typeface="微软雅黑" panose="020B0503020204020204" pitchFamily="34" charset="-122"/>
              </a:rPr>
              <a:t>CIS</a:t>
            </a:r>
            <a:r>
              <a:rPr lang="zh-CN" altLang="en-US" sz="1400">
                <a:solidFill>
                  <a:schemeClr val="bg1"/>
                </a:solidFill>
                <a:latin typeface="微软雅黑" panose="020B0503020204020204" pitchFamily="34" charset="-122"/>
                <a:ea typeface="微软雅黑" panose="020B0503020204020204" pitchFamily="34" charset="-122"/>
              </a:rPr>
              <a:t>从以下两个方面着手改进。</a:t>
            </a:r>
            <a:endParaRPr lang="zh-CN" altLang="en-US" sz="1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图片 6"/>
          <p:cNvPicPr>
            <a:picLocks noChangeAspect="1"/>
          </p:cNvPicPr>
          <p:nvPr/>
        </p:nvPicPr>
        <p:blipFill>
          <a:blip r:embed="rId1"/>
          <a:srcRect/>
          <a:stretch>
            <a:fillRect/>
          </a:stretch>
        </p:blipFill>
        <p:spPr bwMode="auto">
          <a:xfrm>
            <a:off x="3662364" y="0"/>
            <a:ext cx="8529637" cy="6858000"/>
          </a:xfrm>
          <a:prstGeom prst="rect">
            <a:avLst/>
          </a:prstGeom>
          <a:noFill/>
          <a:ln w="9525">
            <a:noFill/>
            <a:miter lim="800000"/>
            <a:headEnd/>
            <a:tailEnd/>
          </a:ln>
        </p:spPr>
      </p:pic>
      <p:sp>
        <p:nvSpPr>
          <p:cNvPr id="8" name="矩形 7"/>
          <p:cNvSpPr/>
          <p:nvPr/>
        </p:nvSpPr>
        <p:spPr>
          <a:xfrm>
            <a:off x="490541" y="2422527"/>
            <a:ext cx="5108575" cy="26336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6499" name="文本框 5"/>
          <p:cNvSpPr txBox="1">
            <a:spLocks noChangeArrowheads="1"/>
          </p:cNvSpPr>
          <p:nvPr/>
        </p:nvSpPr>
        <p:spPr bwMode="auto">
          <a:xfrm>
            <a:off x="739776" y="2600328"/>
            <a:ext cx="4371710" cy="2400657"/>
          </a:xfrm>
          <a:prstGeom prst="rect">
            <a:avLst/>
          </a:prstGeom>
          <a:noFill/>
          <a:ln w="9525">
            <a:noFill/>
            <a:miter lim="800000"/>
          </a:ln>
        </p:spPr>
        <p:txBody>
          <a:bodyPr wrap="none">
            <a:spAutoFit/>
          </a:bodyPr>
          <a:lstStyle/>
          <a:p>
            <a:pPr marL="285750" indent="-285750">
              <a:lnSpc>
                <a:spcPts val="3000"/>
              </a:lnSpc>
              <a:buClr>
                <a:schemeClr val="bg1"/>
              </a:buClr>
              <a:buFont typeface="Wingdings" panose="05000000000000000000" pitchFamily="2" charset="2"/>
              <a:buChar char="ü"/>
            </a:pPr>
            <a:r>
              <a:rPr lang="zh-CN" altLang="en-US" sz="1600">
                <a:solidFill>
                  <a:schemeClr val="bg1"/>
                </a:solidFill>
                <a:latin typeface="微软雅黑" panose="020B0503020204020204" pitchFamily="34" charset="-122"/>
                <a:ea typeface="微软雅黑" panose="020B0503020204020204" pitchFamily="34" charset="-122"/>
              </a:rPr>
              <a:t>组织员工集体活动</a:t>
            </a:r>
            <a:r>
              <a:rPr lang="en-US" altLang="zh-CN" sz="1600">
                <a:solidFill>
                  <a:schemeClr val="bg1"/>
                </a:solidFill>
                <a:latin typeface="微软雅黑" panose="020B0503020204020204" pitchFamily="34" charset="-122"/>
                <a:ea typeface="微软雅黑" panose="020B0503020204020204" pitchFamily="34" charset="-122"/>
              </a:rPr>
              <a:t>X</a:t>
            </a:r>
            <a:r>
              <a:rPr lang="zh-CN" altLang="en-US" sz="1600">
                <a:solidFill>
                  <a:schemeClr val="bg1"/>
                </a:solidFill>
                <a:latin typeface="微软雅黑" panose="020B0503020204020204" pitchFamily="34" charset="-122"/>
                <a:ea typeface="微软雅黑" panose="020B0503020204020204" pitchFamily="34" charset="-122"/>
              </a:rPr>
              <a:t>次。</a:t>
            </a:r>
            <a:endParaRPr lang="en-US" altLang="zh-CN" sz="1600">
              <a:solidFill>
                <a:schemeClr val="bg1"/>
              </a:solidFill>
              <a:latin typeface="微软雅黑" panose="020B0503020204020204" pitchFamily="34" charset="-122"/>
              <a:ea typeface="微软雅黑" panose="020B0503020204020204" pitchFamily="34" charset="-122"/>
            </a:endParaRPr>
          </a:p>
          <a:p>
            <a:pPr marL="285750" indent="-285750">
              <a:lnSpc>
                <a:spcPts val="3000"/>
              </a:lnSpc>
              <a:buClr>
                <a:schemeClr val="bg1"/>
              </a:buClr>
              <a:buFont typeface="Wingdings" panose="05000000000000000000" pitchFamily="2" charset="2"/>
              <a:buChar char="ü"/>
            </a:pPr>
            <a:r>
              <a:rPr lang="zh-CN" altLang="en-US" sz="1600">
                <a:solidFill>
                  <a:schemeClr val="bg1"/>
                </a:solidFill>
                <a:latin typeface="微软雅黑" panose="020B0503020204020204" pitchFamily="34" charset="-122"/>
                <a:ea typeface="微软雅黑" panose="020B0503020204020204" pitchFamily="34" charset="-122"/>
              </a:rPr>
              <a:t>提供员工学习、考察、进修机会。</a:t>
            </a:r>
            <a:endParaRPr lang="en-US" altLang="zh-CN" sz="1600">
              <a:solidFill>
                <a:schemeClr val="bg1"/>
              </a:solidFill>
              <a:latin typeface="微软雅黑" panose="020B0503020204020204" pitchFamily="34" charset="-122"/>
              <a:ea typeface="微软雅黑" panose="020B0503020204020204" pitchFamily="34" charset="-122"/>
            </a:endParaRPr>
          </a:p>
          <a:p>
            <a:pPr marL="285750" indent="-285750">
              <a:lnSpc>
                <a:spcPts val="3000"/>
              </a:lnSpc>
              <a:buClr>
                <a:schemeClr val="bg1"/>
              </a:buClr>
              <a:buFont typeface="Wingdings" panose="05000000000000000000" pitchFamily="2" charset="2"/>
              <a:buChar char="ü"/>
            </a:pPr>
            <a:r>
              <a:rPr lang="zh-CN" altLang="en-US" sz="1600">
                <a:solidFill>
                  <a:schemeClr val="bg1"/>
                </a:solidFill>
                <a:latin typeface="微软雅黑" panose="020B0503020204020204" pitchFamily="34" charset="-122"/>
                <a:ea typeface="微软雅黑" panose="020B0503020204020204" pitchFamily="34" charset="-122"/>
              </a:rPr>
              <a:t>制定完善的员工手册及岗位说明书。</a:t>
            </a:r>
            <a:endParaRPr lang="en-US" altLang="zh-CN" sz="1600">
              <a:solidFill>
                <a:schemeClr val="bg1"/>
              </a:solidFill>
              <a:latin typeface="微软雅黑" panose="020B0503020204020204" pitchFamily="34" charset="-122"/>
              <a:ea typeface="微软雅黑" panose="020B0503020204020204" pitchFamily="34" charset="-122"/>
            </a:endParaRPr>
          </a:p>
          <a:p>
            <a:pPr marL="285750" indent="-285750">
              <a:lnSpc>
                <a:spcPts val="3000"/>
              </a:lnSpc>
              <a:buClr>
                <a:schemeClr val="bg1"/>
              </a:buClr>
              <a:buFont typeface="Wingdings" panose="05000000000000000000" pitchFamily="2" charset="2"/>
              <a:buChar char="ü"/>
            </a:pPr>
            <a:r>
              <a:rPr lang="zh-CN" altLang="en-US" sz="1600">
                <a:solidFill>
                  <a:schemeClr val="bg1"/>
                </a:solidFill>
                <a:latin typeface="微软雅黑" panose="020B0503020204020204" pitchFamily="34" charset="-122"/>
                <a:ea typeface="微软雅黑" panose="020B0503020204020204" pitchFamily="34" charset="-122"/>
              </a:rPr>
              <a:t>定期组织部门交流会议。</a:t>
            </a:r>
            <a:endParaRPr lang="en-US" altLang="zh-CN" sz="1600">
              <a:solidFill>
                <a:schemeClr val="bg1"/>
              </a:solidFill>
              <a:latin typeface="微软雅黑" panose="020B0503020204020204" pitchFamily="34" charset="-122"/>
              <a:ea typeface="微软雅黑" panose="020B0503020204020204" pitchFamily="34" charset="-122"/>
            </a:endParaRPr>
          </a:p>
          <a:p>
            <a:pPr marL="285750" indent="-285750">
              <a:lnSpc>
                <a:spcPts val="3000"/>
              </a:lnSpc>
              <a:buClr>
                <a:schemeClr val="bg1"/>
              </a:buClr>
              <a:buFont typeface="Wingdings" panose="05000000000000000000" pitchFamily="2" charset="2"/>
              <a:buChar char="ü"/>
            </a:pPr>
            <a:r>
              <a:rPr lang="zh-CN" altLang="en-US" sz="1600">
                <a:solidFill>
                  <a:schemeClr val="bg1"/>
                </a:solidFill>
                <a:latin typeface="微软雅黑" panose="020B0503020204020204" pitchFamily="34" charset="-122"/>
                <a:ea typeface="微软雅黑" panose="020B0503020204020204" pitchFamily="34" charset="-122"/>
              </a:rPr>
              <a:t>每半年组织医院先进、优秀员工表彰大会。</a:t>
            </a:r>
            <a:endParaRPr lang="en-US" altLang="zh-CN" sz="1600">
              <a:solidFill>
                <a:schemeClr val="bg1"/>
              </a:solidFill>
              <a:latin typeface="微软雅黑" panose="020B0503020204020204" pitchFamily="34" charset="-122"/>
              <a:ea typeface="微软雅黑" panose="020B0503020204020204" pitchFamily="34" charset="-122"/>
            </a:endParaRPr>
          </a:p>
          <a:p>
            <a:pPr marL="285750" indent="-285750">
              <a:lnSpc>
                <a:spcPts val="3000"/>
              </a:lnSpc>
              <a:buClr>
                <a:schemeClr val="bg1"/>
              </a:buClr>
              <a:buFont typeface="Wingdings" panose="05000000000000000000" pitchFamily="2" charset="2"/>
              <a:buChar char="ü"/>
            </a:pPr>
            <a:r>
              <a:rPr lang="zh-CN" altLang="en-US" sz="1600">
                <a:solidFill>
                  <a:schemeClr val="bg1"/>
                </a:solidFill>
                <a:latin typeface="微软雅黑" panose="020B0503020204020204" pitchFamily="34" charset="-122"/>
                <a:ea typeface="微软雅黑" panose="020B0503020204020204" pitchFamily="34" charset="-122"/>
              </a:rPr>
              <a:t>举行医院内部员工技能和服务流程比赛。</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106500" name="矩形 8"/>
          <p:cNvSpPr>
            <a:spLocks noChangeArrowheads="1"/>
          </p:cNvSpPr>
          <p:nvPr/>
        </p:nvSpPr>
        <p:spPr bwMode="auto">
          <a:xfrm>
            <a:off x="490541" y="958850"/>
            <a:ext cx="7340471" cy="369332"/>
          </a:xfrm>
          <a:prstGeom prst="rect">
            <a:avLst/>
          </a:prstGeom>
          <a:noFill/>
          <a:ln w="9525">
            <a:noFill/>
            <a:miter lim="800000"/>
          </a:ln>
        </p:spPr>
        <p:txBody>
          <a:bodyPr wrap="none">
            <a:spAutoFit/>
          </a:bodyPr>
          <a:lstStyle/>
          <a:p>
            <a:r>
              <a:rPr lang="zh-CN" altLang="en-US" b="1">
                <a:solidFill>
                  <a:srgbClr val="C00000"/>
                </a:solidFill>
                <a:latin typeface="微软雅黑" panose="020B0503020204020204" pitchFamily="34" charset="-122"/>
                <a:ea typeface="微软雅黑" panose="020B0503020204020204" pitchFamily="34" charset="-122"/>
              </a:rPr>
              <a:t>规划四：</a:t>
            </a:r>
            <a:r>
              <a:rPr lang="zh-CN" altLang="en-US" b="1">
                <a:latin typeface="微软雅黑" panose="020B0503020204020204" pitchFamily="34" charset="-122"/>
                <a:ea typeface="微软雅黑" panose="020B0503020204020204" pitchFamily="34" charset="-122"/>
              </a:rPr>
              <a:t>深化院内员工对医院文化的认知，完善医院内部沟通渠道建设</a:t>
            </a:r>
            <a:endParaRPr lang="zh-CN" altLang="en-US">
              <a:latin typeface="Calibri" panose="020F0502020204030204" pitchFamily="34" charset="0"/>
            </a:endParaRPr>
          </a:p>
        </p:txBody>
      </p:sp>
      <p:sp>
        <p:nvSpPr>
          <p:cNvPr id="106501" name="矩形 9"/>
          <p:cNvSpPr>
            <a:spLocks noChangeArrowheads="1"/>
          </p:cNvSpPr>
          <p:nvPr/>
        </p:nvSpPr>
        <p:spPr bwMode="auto">
          <a:xfrm>
            <a:off x="490537" y="1893889"/>
            <a:ext cx="1338828" cy="369332"/>
          </a:xfrm>
          <a:prstGeom prst="rect">
            <a:avLst/>
          </a:prstGeom>
          <a:noFill/>
          <a:ln w="9525">
            <a:noFill/>
            <a:miter lim="800000"/>
          </a:ln>
        </p:spPr>
        <p:txBody>
          <a:bodyPr wrap="none">
            <a:spAutoFit/>
          </a:bodyPr>
          <a:lstStyle/>
          <a:p>
            <a:r>
              <a:rPr lang="zh-CN" altLang="en-US" b="1">
                <a:solidFill>
                  <a:srgbClr val="C00000"/>
                </a:solidFill>
                <a:latin typeface="微软雅黑" panose="020B0503020204020204" pitchFamily="34" charset="-122"/>
                <a:ea typeface="微软雅黑" panose="020B0503020204020204" pitchFamily="34" charset="-122"/>
              </a:rPr>
              <a:t>具体措施：</a:t>
            </a:r>
            <a:endParaRPr lang="zh-CN" altLang="en-US">
              <a:latin typeface="Calibri" panose="020F0502020204030204" pitchFamily="34" charset="0"/>
            </a:endParaRPr>
          </a:p>
        </p:txBody>
      </p:sp>
      <p:sp>
        <p:nvSpPr>
          <p:cNvPr id="11" name="矩形 10"/>
          <p:cNvSpPr/>
          <p:nvPr/>
        </p:nvSpPr>
        <p:spPr>
          <a:xfrm>
            <a:off x="490539" y="111125"/>
            <a:ext cx="2673351" cy="723900"/>
          </a:xfrm>
          <a:prstGeom prst="rect">
            <a:avLst/>
          </a:prstGeom>
          <a:solidFill>
            <a:srgbClr val="FE75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709754" y="273050"/>
            <a:ext cx="2236510" cy="400110"/>
          </a:xfrm>
          <a:prstGeom prst="rect">
            <a:avLst/>
          </a:prstGeom>
        </p:spPr>
        <p:txBody>
          <a:bodyPr wrap="none">
            <a:spAutoFit/>
          </a:bodyPr>
          <a:lstStyle/>
          <a:p>
            <a:pPr algn="ctr" defTabSz="913765" fontAlgn="auto">
              <a:spcBef>
                <a:spcPts val="0"/>
              </a:spcBef>
              <a:spcAft>
                <a:spcPts val="0"/>
              </a:spcAft>
              <a:defRPr/>
            </a:pPr>
            <a:r>
              <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二：医院文化规划</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图片 9"/>
          <p:cNvPicPr>
            <a:picLocks noChangeAspect="1"/>
          </p:cNvPicPr>
          <p:nvPr/>
        </p:nvPicPr>
        <p:blipFill>
          <a:blip r:embed="rId1">
            <a:grayscl/>
          </a:blip>
          <a:srcRect t="14699"/>
          <a:stretch>
            <a:fillRect/>
          </a:stretch>
        </p:blipFill>
        <p:spPr bwMode="auto">
          <a:xfrm>
            <a:off x="11115" y="-41275"/>
            <a:ext cx="12180887" cy="6899275"/>
          </a:xfrm>
          <a:prstGeom prst="rect">
            <a:avLst/>
          </a:prstGeom>
          <a:noFill/>
          <a:ln w="9525">
            <a:noFill/>
            <a:miter lim="800000"/>
            <a:headEnd/>
            <a:tailEnd/>
          </a:ln>
        </p:spPr>
      </p:pic>
      <p:sp>
        <p:nvSpPr>
          <p:cNvPr id="7" name="矩形 6"/>
          <p:cNvSpPr/>
          <p:nvPr/>
        </p:nvSpPr>
        <p:spPr>
          <a:xfrm>
            <a:off x="4621213" y="-55563"/>
            <a:ext cx="7573963" cy="6864351"/>
          </a:xfrm>
          <a:custGeom>
            <a:avLst/>
            <a:gdLst>
              <a:gd name="connsiteX0" fmla="*/ 0 w 1064526"/>
              <a:gd name="connsiteY0" fmla="*/ 0 h 3138985"/>
              <a:gd name="connsiteX1" fmla="*/ 1064526 w 1064526"/>
              <a:gd name="connsiteY1" fmla="*/ 0 h 3138985"/>
              <a:gd name="connsiteX2" fmla="*/ 1064526 w 1064526"/>
              <a:gd name="connsiteY2" fmla="*/ 3138985 h 3138985"/>
              <a:gd name="connsiteX3" fmla="*/ 0 w 1064526"/>
              <a:gd name="connsiteY3" fmla="*/ 3138985 h 3138985"/>
              <a:gd name="connsiteX4" fmla="*/ 0 w 1064526"/>
              <a:gd name="connsiteY4" fmla="*/ 0 h 3138985"/>
              <a:gd name="connsiteX0-1" fmla="*/ 0 w 2238234"/>
              <a:gd name="connsiteY0-2" fmla="*/ 0 h 3766782"/>
              <a:gd name="connsiteX1-3" fmla="*/ 2238234 w 2238234"/>
              <a:gd name="connsiteY1-4" fmla="*/ 627797 h 3766782"/>
              <a:gd name="connsiteX2-5" fmla="*/ 2238234 w 2238234"/>
              <a:gd name="connsiteY2-6" fmla="*/ 3766782 h 3766782"/>
              <a:gd name="connsiteX3-7" fmla="*/ 1173708 w 2238234"/>
              <a:gd name="connsiteY3-8" fmla="*/ 3766782 h 3766782"/>
              <a:gd name="connsiteX4-9" fmla="*/ 0 w 2238234"/>
              <a:gd name="connsiteY4-10" fmla="*/ 0 h 3766782"/>
              <a:gd name="connsiteX0-11" fmla="*/ 0 w 2702258"/>
              <a:gd name="connsiteY0-12" fmla="*/ 0 h 3766782"/>
              <a:gd name="connsiteX1-13" fmla="*/ 2702258 w 2702258"/>
              <a:gd name="connsiteY1-14" fmla="*/ 13648 h 3766782"/>
              <a:gd name="connsiteX2-15" fmla="*/ 2238234 w 2702258"/>
              <a:gd name="connsiteY2-16" fmla="*/ 3766782 h 3766782"/>
              <a:gd name="connsiteX3-17" fmla="*/ 1173708 w 2702258"/>
              <a:gd name="connsiteY3-18" fmla="*/ 3766782 h 3766782"/>
              <a:gd name="connsiteX4-19" fmla="*/ 0 w 2702258"/>
              <a:gd name="connsiteY4-20" fmla="*/ 0 h 3766782"/>
              <a:gd name="connsiteX0-21" fmla="*/ 0 w 2702258"/>
              <a:gd name="connsiteY0-22" fmla="*/ 0 h 6864824"/>
              <a:gd name="connsiteX1-23" fmla="*/ 2702258 w 2702258"/>
              <a:gd name="connsiteY1-24" fmla="*/ 13648 h 6864824"/>
              <a:gd name="connsiteX2-25" fmla="*/ 2674962 w 2702258"/>
              <a:gd name="connsiteY2-26" fmla="*/ 6864824 h 6864824"/>
              <a:gd name="connsiteX3-27" fmla="*/ 1173708 w 2702258"/>
              <a:gd name="connsiteY3-28" fmla="*/ 3766782 h 6864824"/>
              <a:gd name="connsiteX4-29" fmla="*/ 0 w 2702258"/>
              <a:gd name="connsiteY4-30" fmla="*/ 0 h 6864824"/>
              <a:gd name="connsiteX0-31" fmla="*/ 4872250 w 7574508"/>
              <a:gd name="connsiteY0-32" fmla="*/ 0 h 6864824"/>
              <a:gd name="connsiteX1-33" fmla="*/ 7574508 w 7574508"/>
              <a:gd name="connsiteY1-34" fmla="*/ 13648 h 6864824"/>
              <a:gd name="connsiteX2-35" fmla="*/ 7547212 w 7574508"/>
              <a:gd name="connsiteY2-36" fmla="*/ 6864824 h 6864824"/>
              <a:gd name="connsiteX3-37" fmla="*/ 0 w 7574508"/>
              <a:gd name="connsiteY3-38" fmla="*/ 6864824 h 6864824"/>
              <a:gd name="connsiteX4-39" fmla="*/ 4872250 w 7574508"/>
              <a:gd name="connsiteY4-40" fmla="*/ 0 h 6864824"/>
              <a:gd name="connsiteX0-41" fmla="*/ 5404512 w 7574508"/>
              <a:gd name="connsiteY0-42" fmla="*/ 0 h 6864824"/>
              <a:gd name="connsiteX1-43" fmla="*/ 7574508 w 7574508"/>
              <a:gd name="connsiteY1-44" fmla="*/ 13648 h 6864824"/>
              <a:gd name="connsiteX2-45" fmla="*/ 7547212 w 7574508"/>
              <a:gd name="connsiteY2-46" fmla="*/ 6864824 h 6864824"/>
              <a:gd name="connsiteX3-47" fmla="*/ 0 w 7574508"/>
              <a:gd name="connsiteY3-48" fmla="*/ 6864824 h 6864824"/>
              <a:gd name="connsiteX4-49" fmla="*/ 5404512 w 7574508"/>
              <a:gd name="connsiteY4-50" fmla="*/ 0 h 68648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574508" h="6864824">
                <a:moveTo>
                  <a:pt x="5404512" y="0"/>
                </a:moveTo>
                <a:lnTo>
                  <a:pt x="7574508" y="13648"/>
                </a:lnTo>
                <a:lnTo>
                  <a:pt x="7547212" y="6864824"/>
                </a:lnTo>
                <a:lnTo>
                  <a:pt x="0" y="6864824"/>
                </a:lnTo>
                <a:lnTo>
                  <a:pt x="5404512" y="0"/>
                </a:lnTo>
                <a:close/>
              </a:path>
            </a:pathLst>
          </a:custGeom>
          <a:solidFill>
            <a:schemeClr val="accent2">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文本框 7"/>
          <p:cNvSpPr txBox="1"/>
          <p:nvPr/>
        </p:nvSpPr>
        <p:spPr>
          <a:xfrm>
            <a:off x="7693027" y="3305176"/>
            <a:ext cx="3302507" cy="2677656"/>
          </a:xfrm>
          <a:prstGeom prst="rect">
            <a:avLst/>
          </a:prstGeom>
          <a:noFill/>
        </p:spPr>
        <p:txBody>
          <a:bodyPr wrap="none">
            <a:spAutoFit/>
          </a:bodyPr>
          <a:lstStyle/>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官网访问量增长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30%</a:t>
            </a:r>
            <a:endParaRPr lang="en-US" altLang="zh-CN" sz="16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微博粉丝数增长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a:t>
            </a:r>
            <a:endPar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微信公众账号粉丝增长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endPar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Font typeface="Wingdings" panose="05000000000000000000" pitchFamily="2" charset="2"/>
              <a:buChar char="ü"/>
              <a:defRPr/>
            </a:pP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企业</a:t>
            </a:r>
            <a:r>
              <a:rPr lang="en-US" altLang="zh-CN"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QQ</a:t>
            </a:r>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咨询量增长</a:t>
            </a:r>
            <a:r>
              <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endParaRPr lang="en-US" altLang="zh-CN"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矩形 4"/>
          <p:cNvSpPr/>
          <p:nvPr/>
        </p:nvSpPr>
        <p:spPr>
          <a:xfrm>
            <a:off x="7692533" y="2706691"/>
            <a:ext cx="4501553"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4.3</a:t>
            </a:r>
            <a:r>
              <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医院自媒体建设规划</a:t>
            </a:r>
            <a:endParaRPr lang="zh-CN" altLang="en-US" sz="32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8549" name="文本框 10"/>
          <p:cNvSpPr txBox="1">
            <a:spLocks noChangeArrowheads="1"/>
          </p:cNvSpPr>
          <p:nvPr/>
        </p:nvSpPr>
        <p:spPr bwMode="auto">
          <a:xfrm>
            <a:off x="6961188" y="6210304"/>
            <a:ext cx="4673074" cy="307777"/>
          </a:xfrm>
          <a:prstGeom prst="rect">
            <a:avLst/>
          </a:prstGeom>
          <a:noFill/>
          <a:ln w="9525">
            <a:noFill/>
            <a:miter lim="800000"/>
          </a:ln>
        </p:spPr>
        <p:txBody>
          <a:bodyPr wrap="none">
            <a:spAutoFit/>
          </a:bodyPr>
          <a:lstStyle/>
          <a:p>
            <a:r>
              <a:rPr lang="zh-CN" altLang="en-US" sz="1400">
                <a:latin typeface="微软雅黑" panose="020B0503020204020204" pitchFamily="34" charset="-122"/>
                <a:ea typeface="微软雅黑" panose="020B0503020204020204" pitchFamily="34" charset="-122"/>
              </a:rPr>
              <a:t>注：以上数值仅供参考，医院需根据自身实际情况修改。</a:t>
            </a:r>
            <a:endParaRPr lang="zh-CN" altLang="en-US" sz="1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Rectangle 4"/>
          <p:cNvSpPr/>
          <p:nvPr/>
        </p:nvSpPr>
        <p:spPr>
          <a:xfrm>
            <a:off x="5940425" y="1700217"/>
            <a:ext cx="5070475" cy="2587625"/>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2" name="Rectangle 17"/>
          <p:cNvSpPr/>
          <p:nvPr/>
        </p:nvSpPr>
        <p:spPr>
          <a:xfrm>
            <a:off x="5943601" y="4375150"/>
            <a:ext cx="6267451"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dirty="0">
              <a:solidFill>
                <a:prstClr val="white"/>
              </a:solidFill>
            </a:endParaRPr>
          </a:p>
        </p:txBody>
      </p:sp>
      <p:sp>
        <p:nvSpPr>
          <p:cNvPr id="53" name="Rectangle 3"/>
          <p:cNvSpPr/>
          <p:nvPr/>
        </p:nvSpPr>
        <p:spPr>
          <a:xfrm>
            <a:off x="2" y="1684338"/>
            <a:ext cx="1876425"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srgbClr val="21A3D0"/>
              </a:solidFill>
            </a:endParaRPr>
          </a:p>
        </p:txBody>
      </p:sp>
      <p:sp>
        <p:nvSpPr>
          <p:cNvPr id="54" name="Rectangle 9"/>
          <p:cNvSpPr/>
          <p:nvPr/>
        </p:nvSpPr>
        <p:spPr>
          <a:xfrm>
            <a:off x="4632327" y="3040063"/>
            <a:ext cx="1225551" cy="12128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5" name="Rectangle 10"/>
          <p:cNvSpPr/>
          <p:nvPr/>
        </p:nvSpPr>
        <p:spPr>
          <a:xfrm>
            <a:off x="3302002" y="3040063"/>
            <a:ext cx="1225551" cy="12128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6" name="Rectangle 12"/>
          <p:cNvSpPr/>
          <p:nvPr/>
        </p:nvSpPr>
        <p:spPr>
          <a:xfrm>
            <a:off x="1981202" y="1679579"/>
            <a:ext cx="1225551" cy="1243013"/>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8" name="Rectangle 14"/>
          <p:cNvSpPr/>
          <p:nvPr/>
        </p:nvSpPr>
        <p:spPr>
          <a:xfrm>
            <a:off x="4632327" y="4391025"/>
            <a:ext cx="1225551" cy="1225550"/>
          </a:xfrm>
          <a:prstGeom prst="rect">
            <a:avLst/>
          </a:prstGeom>
          <a:solidFill>
            <a:schemeClr val="tx1"/>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59" name="Rectangle 15"/>
          <p:cNvSpPr/>
          <p:nvPr/>
        </p:nvSpPr>
        <p:spPr>
          <a:xfrm>
            <a:off x="3302002" y="4391025"/>
            <a:ext cx="1225551" cy="1225550"/>
          </a:xfrm>
          <a:prstGeom prst="rect">
            <a:avLst/>
          </a:prstGeom>
          <a:solidFill>
            <a:schemeClr val="accent6">
              <a:lumMod val="7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sp>
        <p:nvSpPr>
          <p:cNvPr id="60" name="Rectangle 16"/>
          <p:cNvSpPr/>
          <p:nvPr/>
        </p:nvSpPr>
        <p:spPr>
          <a:xfrm>
            <a:off x="1981202" y="3040063"/>
            <a:ext cx="1225551" cy="1225550"/>
          </a:xfrm>
          <a:prstGeom prst="rect">
            <a:avLst/>
          </a:prstGeom>
          <a:solidFill>
            <a:srgbClr val="2B2B29"/>
          </a:solidFill>
          <a:ln>
            <a:noFill/>
          </a:ln>
        </p:spPr>
        <p:style>
          <a:lnRef idx="2">
            <a:schemeClr val="accent1">
              <a:shade val="50000"/>
            </a:schemeClr>
          </a:lnRef>
          <a:fillRef idx="1001">
            <a:schemeClr val="dk2"/>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a:solidFill>
                <a:prstClr val="white"/>
              </a:solidFill>
            </a:endParaRPr>
          </a:p>
        </p:txBody>
      </p:sp>
      <p:pic>
        <p:nvPicPr>
          <p:cNvPr id="109579" name="Picture 3" descr="E:\PPT\0。图片\PNG\2、win7风格\灰色超全扁平化图标\128.png"/>
          <p:cNvPicPr>
            <a:picLocks noChangeAspect="1" noChangeArrowheads="1"/>
          </p:cNvPicPr>
          <p:nvPr/>
        </p:nvPicPr>
        <p:blipFill>
          <a:blip r:embed="rId1">
            <a:biLevel thresh="50000"/>
            <a:grayscl/>
          </a:blip>
          <a:srcRect/>
          <a:stretch>
            <a:fillRect/>
          </a:stretch>
        </p:blipFill>
        <p:spPr bwMode="auto">
          <a:xfrm>
            <a:off x="2179639" y="3268663"/>
            <a:ext cx="768351" cy="768350"/>
          </a:xfrm>
          <a:prstGeom prst="rect">
            <a:avLst/>
          </a:prstGeom>
          <a:noFill/>
          <a:ln w="9525">
            <a:noFill/>
            <a:miter lim="800000"/>
            <a:headEnd/>
            <a:tailEnd/>
          </a:ln>
        </p:spPr>
      </p:pic>
      <p:pic>
        <p:nvPicPr>
          <p:cNvPr id="109580" name="Picture 5" descr="E:\PPT\0。图片\PNG\2、win7风格\灰色超全扁平化图标\314.png"/>
          <p:cNvPicPr>
            <a:picLocks noChangeAspect="1" noChangeArrowheads="1"/>
          </p:cNvPicPr>
          <p:nvPr/>
        </p:nvPicPr>
        <p:blipFill>
          <a:blip r:embed="rId2">
            <a:biLevel thresh="50000"/>
            <a:grayscl/>
          </a:blip>
          <a:srcRect/>
          <a:stretch>
            <a:fillRect/>
          </a:stretch>
        </p:blipFill>
        <p:spPr bwMode="auto">
          <a:xfrm>
            <a:off x="4845051" y="4602167"/>
            <a:ext cx="801688" cy="801687"/>
          </a:xfrm>
          <a:prstGeom prst="rect">
            <a:avLst/>
          </a:prstGeom>
          <a:noFill/>
          <a:ln w="9525">
            <a:noFill/>
            <a:miter lim="800000"/>
            <a:headEnd/>
            <a:tailEnd/>
          </a:ln>
        </p:spPr>
      </p:pic>
      <p:pic>
        <p:nvPicPr>
          <p:cNvPr id="109581" name="Picture 6" descr="E:\PPT\0。图片\PNG\2、win7风格\灰色超全扁平化图标\439.png"/>
          <p:cNvPicPr>
            <a:picLocks noChangeAspect="1" noChangeArrowheads="1"/>
          </p:cNvPicPr>
          <p:nvPr/>
        </p:nvPicPr>
        <p:blipFill>
          <a:blip r:embed="rId3">
            <a:biLevel thresh="50000"/>
            <a:grayscl/>
          </a:blip>
          <a:srcRect/>
          <a:stretch>
            <a:fillRect/>
          </a:stretch>
        </p:blipFill>
        <p:spPr bwMode="auto">
          <a:xfrm>
            <a:off x="2247902" y="1976442"/>
            <a:ext cx="742951" cy="744537"/>
          </a:xfrm>
          <a:prstGeom prst="rect">
            <a:avLst/>
          </a:prstGeom>
          <a:noFill/>
          <a:ln w="9525">
            <a:noFill/>
            <a:miter lim="800000"/>
            <a:headEnd/>
            <a:tailEnd/>
          </a:ln>
        </p:spPr>
      </p:pic>
      <p:sp>
        <p:nvSpPr>
          <p:cNvPr id="3" name="矩形 2"/>
          <p:cNvSpPr/>
          <p:nvPr/>
        </p:nvSpPr>
        <p:spPr>
          <a:xfrm>
            <a:off x="6034088" y="2005014"/>
            <a:ext cx="5116512" cy="2031325"/>
          </a:xfrm>
          <a:prstGeom prst="rect">
            <a:avLst/>
          </a:prstGeom>
        </p:spPr>
        <p:txBody>
          <a:bodyPr>
            <a:spAutoFit/>
          </a:bodyPr>
          <a:lstStyle/>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宣传策略</a:t>
            </a:r>
            <a:r>
              <a:rPr lang="zh-CN" altLang="zh-CN" sz="1400" kern="100" dirty="0">
                <a:solidFill>
                  <a:prstClr val="white"/>
                </a:solidFill>
                <a:latin typeface="微软雅黑" panose="020B0503020204020204" pitchFamily="34" charset="-122"/>
                <a:ea typeface="微软雅黑" panose="020B0503020204020204" pitchFamily="34" charset="-122"/>
              </a:rPr>
              <a:t>：以核心区域，目标客户人群的广告密集覆盖；</a:t>
            </a:r>
            <a:endParaRPr lang="en-US" altLang="zh-CN" sz="1400" kern="100" dirty="0">
              <a:solidFill>
                <a:prstClr val="white"/>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宣传重点</a:t>
            </a:r>
            <a:r>
              <a:rPr lang="zh-CN" altLang="zh-CN" sz="1400" kern="100" dirty="0">
                <a:solidFill>
                  <a:prstClr val="white"/>
                </a:solidFill>
                <a:latin typeface="微软雅黑" panose="020B0503020204020204" pitchFamily="34" charset="-122"/>
                <a:ea typeface="微软雅黑" panose="020B0503020204020204" pitchFamily="34" charset="-122"/>
              </a:rPr>
              <a:t>：</a:t>
            </a:r>
            <a:r>
              <a:rPr lang="zh-CN" altLang="en-US" sz="1400" b="1" kern="100" dirty="0">
                <a:solidFill>
                  <a:srgbClr val="FF0000"/>
                </a:solidFill>
                <a:latin typeface="微软雅黑" panose="020B0503020204020204" pitchFamily="34" charset="-122"/>
                <a:ea typeface="微软雅黑" panose="020B0503020204020204" pitchFamily="34" charset="-122"/>
              </a:rPr>
              <a:t>以内容为王，渠道为皇</a:t>
            </a:r>
            <a:r>
              <a:rPr lang="zh-CN" altLang="zh-CN" sz="1400" kern="100" dirty="0">
                <a:solidFill>
                  <a:prstClr val="white"/>
                </a:solidFill>
                <a:latin typeface="微软雅黑" panose="020B0503020204020204" pitchFamily="34" charset="-122"/>
                <a:ea typeface="微软雅黑" panose="020B0503020204020204" pitchFamily="34" charset="-122"/>
              </a:rPr>
              <a:t>；</a:t>
            </a:r>
            <a:endParaRPr lang="zh-CN" altLang="zh-CN" sz="1400" kern="100" dirty="0">
              <a:solidFill>
                <a:prstClr val="white"/>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媒介定位</a:t>
            </a:r>
            <a:r>
              <a:rPr lang="zh-CN" altLang="zh-CN" sz="1400" kern="100" dirty="0">
                <a:solidFill>
                  <a:prstClr val="white"/>
                </a:solidFill>
                <a:latin typeface="微软雅黑" panose="020B0503020204020204" pitchFamily="34" charset="-122"/>
                <a:ea typeface="微软雅黑" panose="020B0503020204020204" pitchFamily="34" charset="-122"/>
              </a:rPr>
              <a:t>：户外广告为主，其他媒介为辅，建立信息平台，</a:t>
            </a:r>
            <a:endParaRPr lang="en-US" altLang="zh-CN" sz="1400" kern="100" dirty="0">
              <a:solidFill>
                <a:prstClr val="white"/>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buClr>
                <a:srgbClr val="FF0066"/>
              </a:buClr>
              <a:defRPr/>
            </a:pPr>
            <a:r>
              <a:rPr lang="en-US" altLang="zh-CN" sz="1400" kern="100" dirty="0">
                <a:solidFill>
                  <a:prstClr val="white"/>
                </a:solidFill>
                <a:latin typeface="微软雅黑" panose="020B0503020204020204" pitchFamily="34" charset="-122"/>
                <a:ea typeface="微软雅黑" panose="020B0503020204020204" pitchFamily="34" charset="-122"/>
              </a:rPr>
              <a:t>                      </a:t>
            </a:r>
            <a:r>
              <a:rPr lang="zh-CN" altLang="zh-CN" sz="1400" kern="100" dirty="0">
                <a:solidFill>
                  <a:prstClr val="white"/>
                </a:solidFill>
                <a:latin typeface="微软雅黑" panose="020B0503020204020204" pitchFamily="34" charset="-122"/>
                <a:ea typeface="微软雅黑" panose="020B0503020204020204" pitchFamily="34" charset="-122"/>
              </a:rPr>
              <a:t>拓展网络新媒体；</a:t>
            </a:r>
            <a:endParaRPr lang="zh-CN" altLang="zh-CN" sz="1400" kern="100" dirty="0">
              <a:solidFill>
                <a:prstClr val="white"/>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公关策略</a:t>
            </a:r>
            <a:r>
              <a:rPr lang="zh-CN" altLang="zh-CN" sz="1400" kern="100" dirty="0">
                <a:solidFill>
                  <a:prstClr val="white"/>
                </a:solidFill>
                <a:latin typeface="微软雅黑" panose="020B0503020204020204" pitchFamily="34" charset="-122"/>
                <a:ea typeface="微软雅黑" panose="020B0503020204020204" pitchFamily="34" charset="-122"/>
              </a:rPr>
              <a:t>：公益活动惠民促销；</a:t>
            </a:r>
            <a:endParaRPr lang="zh-CN" altLang="zh-CN" sz="1400" kern="100" dirty="0">
              <a:solidFill>
                <a:prstClr val="white"/>
              </a:solidFill>
              <a:latin typeface="微软雅黑" panose="020B0503020204020204" pitchFamily="34" charset="-122"/>
              <a:ea typeface="微软雅黑" panose="020B0503020204020204" pitchFamily="34" charset="-122"/>
            </a:endParaRPr>
          </a:p>
          <a:p>
            <a:pPr marL="285750" indent="-285750" fontAlgn="auto">
              <a:lnSpc>
                <a:spcPct val="150000"/>
              </a:lnSpc>
              <a:spcBef>
                <a:spcPts val="0"/>
              </a:spcBef>
              <a:spcAft>
                <a:spcPts val="0"/>
              </a:spcAft>
              <a:buClr>
                <a:srgbClr val="FF0066"/>
              </a:buClr>
              <a:buFont typeface="Wingdings" panose="05000000000000000000" pitchFamily="2" charset="2"/>
              <a:buChar char="ü"/>
              <a:defRPr/>
            </a:pPr>
            <a:r>
              <a:rPr lang="zh-CN" altLang="zh-CN" sz="1400" b="1" kern="100" dirty="0">
                <a:solidFill>
                  <a:prstClr val="white"/>
                </a:solidFill>
                <a:latin typeface="微软雅黑" panose="020B0503020204020204" pitchFamily="34" charset="-122"/>
                <a:ea typeface="微软雅黑" panose="020B0503020204020204" pitchFamily="34" charset="-122"/>
              </a:rPr>
              <a:t>市场调查</a:t>
            </a:r>
            <a:r>
              <a:rPr lang="zh-CN" altLang="zh-CN" sz="1400" kern="100" dirty="0">
                <a:solidFill>
                  <a:prstClr val="white"/>
                </a:solidFill>
                <a:latin typeface="微软雅黑" panose="020B0503020204020204" pitchFamily="34" charset="-122"/>
                <a:ea typeface="微软雅黑" panose="020B0503020204020204" pitchFamily="34" charset="-122"/>
              </a:rPr>
              <a:t>：定期调查客户认知度、满意度；</a:t>
            </a:r>
            <a:endParaRPr lang="zh-CN" altLang="zh-CN" sz="1400" kern="100" dirty="0">
              <a:solidFill>
                <a:prstClr val="white"/>
              </a:solidFill>
              <a:latin typeface="微软雅黑" panose="020B0503020204020204" pitchFamily="34" charset="-122"/>
              <a:ea typeface="微软雅黑" panose="020B0503020204020204" pitchFamily="34" charset="-122"/>
            </a:endParaRPr>
          </a:p>
        </p:txBody>
      </p:sp>
      <p:pic>
        <p:nvPicPr>
          <p:cNvPr id="109583" name="图片 81"/>
          <p:cNvPicPr>
            <a:picLocks noChangeAspect="1"/>
          </p:cNvPicPr>
          <p:nvPr/>
        </p:nvPicPr>
        <p:blipFill>
          <a:blip r:embed="rId4"/>
          <a:srcRect r="3516"/>
          <a:stretch>
            <a:fillRect/>
          </a:stretch>
        </p:blipFill>
        <p:spPr bwMode="auto">
          <a:xfrm>
            <a:off x="3276601" y="1679575"/>
            <a:ext cx="2581275" cy="1252538"/>
          </a:xfrm>
          <a:prstGeom prst="rect">
            <a:avLst/>
          </a:prstGeom>
          <a:noFill/>
          <a:ln w="9525">
            <a:noFill/>
            <a:miter lim="800000"/>
            <a:headEnd/>
            <a:tailEnd/>
          </a:ln>
        </p:spPr>
      </p:pic>
      <p:pic>
        <p:nvPicPr>
          <p:cNvPr id="109584" name="图片 82"/>
          <p:cNvPicPr>
            <a:picLocks noChangeAspect="1"/>
          </p:cNvPicPr>
          <p:nvPr/>
        </p:nvPicPr>
        <p:blipFill>
          <a:blip r:embed="rId5"/>
          <a:srcRect t="11028" r="17261" b="16406"/>
          <a:stretch>
            <a:fillRect/>
          </a:stretch>
        </p:blipFill>
        <p:spPr bwMode="auto">
          <a:xfrm>
            <a:off x="1" y="3040067"/>
            <a:ext cx="1847851" cy="1208087"/>
          </a:xfrm>
          <a:prstGeom prst="rect">
            <a:avLst/>
          </a:prstGeom>
          <a:noFill/>
          <a:ln w="9525">
            <a:noFill/>
            <a:miter lim="800000"/>
            <a:headEnd/>
            <a:tailEnd/>
          </a:ln>
        </p:spPr>
      </p:pic>
      <p:sp>
        <p:nvSpPr>
          <p:cNvPr id="34" name="矩形 33"/>
          <p:cNvSpPr/>
          <p:nvPr/>
        </p:nvSpPr>
        <p:spPr>
          <a:xfrm>
            <a:off x="201515" y="322267"/>
            <a:ext cx="4091184"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4.4</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医院品牌传播规划</a:t>
            </a:r>
            <a:endPar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0594" name="图片 4"/>
          <p:cNvPicPr>
            <a:picLocks noChangeAspect="1"/>
          </p:cNvPicPr>
          <p:nvPr/>
        </p:nvPicPr>
        <p:blipFill>
          <a:blip r:embed="rId1">
            <a:grayscl/>
          </a:blip>
          <a:srcRect l="51689" t="25275"/>
          <a:stretch>
            <a:fillRect/>
          </a:stretch>
        </p:blipFill>
        <p:spPr bwMode="auto">
          <a:xfrm>
            <a:off x="7546978" y="952500"/>
            <a:ext cx="4645025" cy="5905500"/>
          </a:xfrm>
          <a:prstGeom prst="rect">
            <a:avLst/>
          </a:prstGeom>
          <a:noFill/>
          <a:ln w="9525">
            <a:noFill/>
            <a:miter lim="800000"/>
            <a:headEnd/>
            <a:tailEnd/>
          </a:ln>
        </p:spPr>
      </p:pic>
      <p:sp>
        <p:nvSpPr>
          <p:cNvPr id="3" name="矩形 2"/>
          <p:cNvSpPr/>
          <p:nvPr/>
        </p:nvSpPr>
        <p:spPr>
          <a:xfrm>
            <a:off x="512665" y="469903"/>
            <a:ext cx="4911922"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医院品牌整合营销策略</a:t>
            </a:r>
            <a:endPar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0596" name="文本框 3"/>
          <p:cNvSpPr txBox="1">
            <a:spLocks noChangeArrowheads="1"/>
          </p:cNvSpPr>
          <p:nvPr/>
        </p:nvSpPr>
        <p:spPr bwMode="auto">
          <a:xfrm>
            <a:off x="512766" y="1739900"/>
            <a:ext cx="9623147" cy="3046988"/>
          </a:xfrm>
          <a:prstGeom prst="rect">
            <a:avLst/>
          </a:prstGeom>
          <a:noFill/>
          <a:ln w="9525">
            <a:noFill/>
            <a:miter lim="800000"/>
          </a:ln>
        </p:spPr>
        <p:txBody>
          <a:bodyPr wrap="none">
            <a:spAutoFit/>
          </a:bodyPr>
          <a:lstStyle/>
          <a:p>
            <a:pPr>
              <a:lnSpc>
                <a:spcPct val="200000"/>
              </a:lnSpc>
            </a:pPr>
            <a:r>
              <a:rPr lang="en-US" altLang="zh-CN" sz="1600" b="1">
                <a:latin typeface="微软雅黑" panose="020B0503020204020204" pitchFamily="34" charset="-122"/>
                <a:ea typeface="微软雅黑" panose="020B0503020204020204" pitchFamily="34" charset="-122"/>
              </a:rPr>
              <a:t>【1】</a:t>
            </a:r>
            <a:r>
              <a:rPr lang="zh-CN" altLang="en-US" sz="1600" b="1">
                <a:latin typeface="微软雅黑" panose="020B0503020204020204" pitchFamily="34" charset="-122"/>
                <a:ea typeface="微软雅黑" panose="020B0503020204020204" pitchFamily="34" charset="-122"/>
              </a:rPr>
              <a:t>内容为王（战术协调）</a:t>
            </a:r>
            <a:endParaRPr lang="en-US" altLang="zh-CN" sz="1600" b="1">
              <a:latin typeface="微软雅黑" panose="020B0503020204020204" pitchFamily="34" charset="-122"/>
              <a:ea typeface="微软雅黑" panose="020B0503020204020204" pitchFamily="34" charset="-122"/>
            </a:endParaRPr>
          </a:p>
          <a:p>
            <a:pPr>
              <a:lnSpc>
                <a:spcPct val="200000"/>
              </a:lnSpc>
            </a:pPr>
            <a:r>
              <a:rPr lang="zh-CN" altLang="en-US" sz="1600">
                <a:latin typeface="微软雅黑" panose="020B0503020204020204" pitchFamily="34" charset="-122"/>
                <a:ea typeface="微软雅黑" panose="020B0503020204020204" pitchFamily="34" charset="-122"/>
              </a:rPr>
              <a:t>重点在于寻找和打造医院品牌核心竞争力，形成医院品牌差异化，注重品牌的个性塑造，形成竞争体系。</a:t>
            </a:r>
            <a:endParaRPr lang="en-US" altLang="zh-CN" sz="1600">
              <a:latin typeface="微软雅黑" panose="020B0503020204020204" pitchFamily="34" charset="-122"/>
              <a:ea typeface="微软雅黑" panose="020B0503020204020204" pitchFamily="34" charset="-122"/>
            </a:endParaRPr>
          </a:p>
          <a:p>
            <a:pPr>
              <a:lnSpc>
                <a:spcPct val="200000"/>
              </a:lnSpc>
            </a:pPr>
            <a:r>
              <a:rPr lang="en-US" altLang="zh-CN" sz="1600" b="1">
                <a:latin typeface="微软雅黑" panose="020B0503020204020204" pitchFamily="34" charset="-122"/>
                <a:ea typeface="微软雅黑" panose="020B0503020204020204" pitchFamily="34" charset="-122"/>
              </a:rPr>
              <a:t>【2】</a:t>
            </a:r>
            <a:r>
              <a:rPr lang="zh-CN" altLang="en-US" sz="1600" b="1">
                <a:latin typeface="微软雅黑" panose="020B0503020204020204" pitchFamily="34" charset="-122"/>
                <a:ea typeface="微软雅黑" panose="020B0503020204020204" pitchFamily="34" charset="-122"/>
              </a:rPr>
              <a:t>平台为皇（传播维护）</a:t>
            </a:r>
            <a:endParaRPr lang="en-US" altLang="zh-CN" sz="1600" b="1">
              <a:latin typeface="微软雅黑" panose="020B0503020204020204" pitchFamily="34" charset="-122"/>
              <a:ea typeface="微软雅黑" panose="020B0503020204020204" pitchFamily="34" charset="-122"/>
            </a:endParaRPr>
          </a:p>
          <a:p>
            <a:pPr>
              <a:lnSpc>
                <a:spcPct val="200000"/>
              </a:lnSpc>
            </a:pPr>
            <a:r>
              <a:rPr lang="zh-CN" altLang="en-US" sz="1600">
                <a:latin typeface="微软雅黑" panose="020B0503020204020204" pitchFamily="34" charset="-122"/>
                <a:ea typeface="微软雅黑" panose="020B0503020204020204" pitchFamily="34" charset="-122"/>
              </a:rPr>
              <a:t>打造全国性的传播平台，以自媒体为主要传播渠道，扩大传播范围和病患群体的辐射范围。</a:t>
            </a:r>
            <a:endParaRPr lang="en-US" altLang="zh-CN" sz="1600">
              <a:latin typeface="微软雅黑" panose="020B0503020204020204" pitchFamily="34" charset="-122"/>
              <a:ea typeface="微软雅黑" panose="020B0503020204020204" pitchFamily="34" charset="-122"/>
            </a:endParaRPr>
          </a:p>
          <a:p>
            <a:pPr>
              <a:lnSpc>
                <a:spcPct val="200000"/>
              </a:lnSpc>
            </a:pPr>
            <a:r>
              <a:rPr lang="en-US" altLang="zh-CN" sz="1600" b="1">
                <a:latin typeface="微软雅黑" panose="020B0503020204020204" pitchFamily="34" charset="-122"/>
                <a:ea typeface="微软雅黑" panose="020B0503020204020204" pitchFamily="34" charset="-122"/>
              </a:rPr>
              <a:t>【3】</a:t>
            </a:r>
            <a:r>
              <a:rPr lang="zh-CN" altLang="en-US" sz="1600" b="1">
                <a:latin typeface="微软雅黑" panose="020B0503020204020204" pitchFamily="34" charset="-122"/>
                <a:ea typeface="微软雅黑" panose="020B0503020204020204" pitchFamily="34" charset="-122"/>
              </a:rPr>
              <a:t>技术助力（信息技术）</a:t>
            </a:r>
            <a:endParaRPr lang="en-US" altLang="zh-CN" sz="1600" b="1">
              <a:latin typeface="微软雅黑" panose="020B0503020204020204" pitchFamily="34" charset="-122"/>
              <a:ea typeface="微软雅黑" panose="020B0503020204020204" pitchFamily="34" charset="-122"/>
            </a:endParaRPr>
          </a:p>
          <a:p>
            <a:pPr>
              <a:lnSpc>
                <a:spcPct val="200000"/>
              </a:lnSpc>
            </a:pPr>
            <a:r>
              <a:rPr lang="zh-CN" altLang="en-US" sz="1600">
                <a:latin typeface="微软雅黑" panose="020B0503020204020204" pitchFamily="34" charset="-122"/>
                <a:ea typeface="微软雅黑" panose="020B0503020204020204" pitchFamily="34" charset="-122"/>
              </a:rPr>
              <a:t>以</a:t>
            </a:r>
            <a:r>
              <a:rPr lang="en-US" altLang="zh-CN" sz="1600">
                <a:latin typeface="微软雅黑" panose="020B0503020204020204" pitchFamily="34" charset="-122"/>
                <a:ea typeface="微软雅黑" panose="020B0503020204020204" pitchFamily="34" charset="-122"/>
              </a:rPr>
              <a:t>SEO</a:t>
            </a:r>
            <a:r>
              <a:rPr lang="zh-CN" altLang="en-US" sz="1600">
                <a:latin typeface="微软雅黑" panose="020B0503020204020204" pitchFamily="34" charset="-122"/>
                <a:ea typeface="微软雅黑" panose="020B0503020204020204" pitchFamily="34" charset="-122"/>
              </a:rPr>
              <a:t>等技术为助力，以最少的代价，全面放大自己的声音，结合平面及其他推广手段，迅速和精准传播</a:t>
            </a:r>
            <a:endParaRPr lang="zh-CN" altLang="en-US" sz="16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976441" y="31035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矩形 23"/>
          <p:cNvSpPr/>
          <p:nvPr/>
        </p:nvSpPr>
        <p:spPr>
          <a:xfrm>
            <a:off x="1976441" y="39290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矩形 24"/>
          <p:cNvSpPr/>
          <p:nvPr/>
        </p:nvSpPr>
        <p:spPr>
          <a:xfrm>
            <a:off x="1976441" y="4729163"/>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a:off x="1976441" y="2306638"/>
            <a:ext cx="4992687" cy="431800"/>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58373" name="图片 1"/>
          <p:cNvPicPr>
            <a:picLocks noChangeAspect="1"/>
          </p:cNvPicPr>
          <p:nvPr/>
        </p:nvPicPr>
        <p:blipFill>
          <a:blip r:embed="rId1"/>
          <a:srcRect l="5946" r="4375"/>
          <a:stretch>
            <a:fillRect/>
          </a:stretch>
        </p:blipFill>
        <p:spPr bwMode="auto">
          <a:xfrm>
            <a:off x="3265488" y="-11113"/>
            <a:ext cx="8926512" cy="6858001"/>
          </a:xfrm>
          <a:prstGeom prst="rect">
            <a:avLst/>
          </a:prstGeom>
          <a:noFill/>
          <a:ln w="9525">
            <a:noFill/>
            <a:miter lim="800000"/>
            <a:headEnd/>
            <a:tailEnd/>
          </a:ln>
        </p:spPr>
      </p:pic>
      <p:sp>
        <p:nvSpPr>
          <p:cNvPr id="3" name="矩形 2"/>
          <p:cNvSpPr/>
          <p:nvPr/>
        </p:nvSpPr>
        <p:spPr>
          <a:xfrm>
            <a:off x="0" y="849313"/>
            <a:ext cx="685800" cy="588962"/>
          </a:xfrm>
          <a:prstGeom prst="rect">
            <a:avLst/>
          </a:prstGeom>
          <a:solidFill>
            <a:srgbClr val="44AD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800" b="1" dirty="0">
              <a:solidFill>
                <a:prstClr val="white"/>
              </a:solidFill>
              <a:latin typeface="微软雅黑" panose="020B0503020204020204" pitchFamily="34" charset="-122"/>
              <a:ea typeface="微软雅黑" panose="020B0503020204020204" pitchFamily="34" charset="-122"/>
            </a:endParaRPr>
          </a:p>
        </p:txBody>
      </p:sp>
      <p:sp>
        <p:nvSpPr>
          <p:cNvPr id="58375" name="矩形 3"/>
          <p:cNvSpPr>
            <a:spLocks noChangeArrowheads="1"/>
          </p:cNvSpPr>
          <p:nvPr/>
        </p:nvSpPr>
        <p:spPr bwMode="auto">
          <a:xfrm>
            <a:off x="765515" y="788989"/>
            <a:ext cx="1210588" cy="707886"/>
          </a:xfrm>
          <a:prstGeom prst="rect">
            <a:avLst/>
          </a:prstGeom>
          <a:noFill/>
          <a:ln w="9525">
            <a:noFill/>
            <a:miter lim="800000"/>
          </a:ln>
        </p:spPr>
        <p:txBody>
          <a:bodyPr wrap="none">
            <a:spAutoFit/>
          </a:bodyPr>
          <a:lstStyle/>
          <a:p>
            <a:pPr algn="ctr" defTabSz="912495"/>
            <a:r>
              <a:rPr lang="zh-CN" altLang="en-US" sz="4000" b="1">
                <a:solidFill>
                  <a:srgbClr val="3B3838"/>
                </a:solidFill>
                <a:latin typeface="微软雅黑" panose="020B0503020204020204" pitchFamily="34" charset="-122"/>
                <a:ea typeface="微软雅黑" panose="020B0503020204020204" pitchFamily="34" charset="-122"/>
              </a:rPr>
              <a:t>目录</a:t>
            </a:r>
            <a:endParaRPr lang="zh-CN" altLang="en-US" sz="4000" b="1">
              <a:solidFill>
                <a:srgbClr val="3B3838"/>
              </a:solidFill>
              <a:latin typeface="微软雅黑" panose="020B0503020204020204" pitchFamily="34" charset="-122"/>
              <a:ea typeface="微软雅黑" panose="020B0503020204020204" pitchFamily="34" charset="-122"/>
            </a:endParaRPr>
          </a:p>
        </p:txBody>
      </p:sp>
      <p:grpSp>
        <p:nvGrpSpPr>
          <p:cNvPr id="58376" name="组合 5"/>
          <p:cNvGrpSpPr/>
          <p:nvPr/>
        </p:nvGrpSpPr>
        <p:grpSpPr bwMode="auto">
          <a:xfrm>
            <a:off x="1976439" y="2306638"/>
            <a:ext cx="4894263" cy="431800"/>
            <a:chOff x="3779912" y="1777380"/>
            <a:chExt cx="4896544" cy="432049"/>
          </a:xfrm>
        </p:grpSpPr>
        <p:sp>
          <p:nvSpPr>
            <p:cNvPr id="7" name="矩形 6"/>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8" name="矩形 7"/>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400" kern="0" dirty="0">
                  <a:solidFill>
                    <a:sysClr val="window" lastClr="FFFFFF"/>
                  </a:solidFill>
                  <a:latin typeface="Broadway" panose="04040905080B02020502" pitchFamily="82" charset="0"/>
                  <a:ea typeface="微软雅黑" panose="020B0503020204020204" pitchFamily="34" charset="-122"/>
                </a:rPr>
                <a:t>1</a:t>
              </a:r>
              <a:endParaRPr lang="zh-CN" altLang="en-US" sz="2400" kern="0" dirty="0">
                <a:solidFill>
                  <a:sysClr val="window" lastClr="FFFFFF"/>
                </a:solidFill>
                <a:latin typeface="Broadway" panose="04040905080B02020502" pitchFamily="82" charset="0"/>
                <a:ea typeface="微软雅黑" panose="020B0503020204020204" pitchFamily="34" charset="-122"/>
              </a:endParaRPr>
            </a:p>
          </p:txBody>
        </p:sp>
        <p:sp>
          <p:nvSpPr>
            <p:cNvPr id="9" name="TextBox 37"/>
            <p:cNvSpPr txBox="1"/>
            <p:nvPr/>
          </p:nvSpPr>
          <p:spPr>
            <a:xfrm>
              <a:off x="4381855" y="1823444"/>
              <a:ext cx="4078601" cy="370101"/>
            </a:xfrm>
            <a:prstGeom prst="rect">
              <a:avLst/>
            </a:prstGeom>
            <a:noFill/>
          </p:spPr>
          <p:txBody>
            <a:bodyPr>
              <a:spAutoFit/>
            </a:bodyPr>
            <a:lstStyle/>
            <a:p>
              <a:pPr defTabSz="913765" fontAlgn="auto">
                <a:spcBef>
                  <a:spcPts val="0"/>
                </a:spcBef>
                <a:spcAft>
                  <a:spcPts val="0"/>
                </a:spcAft>
                <a:defRPr/>
              </a:pPr>
              <a:r>
                <a:rPr lang="zh-CN" altLang="en-US" sz="1800" b="1" dirty="0">
                  <a:solidFill>
                    <a:srgbClr val="1F497D"/>
                  </a:solidFill>
                  <a:latin typeface="微软雅黑" panose="020B0503020204020204" pitchFamily="34" charset="-122"/>
                  <a:ea typeface="微软雅黑" panose="020B0503020204020204" pitchFamily="34" charset="-122"/>
                </a:rPr>
                <a:t>                   </a:t>
              </a:r>
              <a:r>
                <a:rPr lang="zh-CN" altLang="en-US" sz="1800" b="1" dirty="0">
                  <a:solidFill>
                    <a:prstClr val="white"/>
                  </a:solidFill>
                  <a:latin typeface="微软雅黑" panose="020B0503020204020204" pitchFamily="34" charset="-122"/>
                  <a:ea typeface="微软雅黑" panose="020B0503020204020204" pitchFamily="34" charset="-122"/>
                </a:rPr>
                <a:t>医院战略规划</a:t>
              </a:r>
              <a:endParaRPr lang="zh-CN" altLang="en-US" sz="1800" b="1" dirty="0">
                <a:solidFill>
                  <a:prstClr val="white"/>
                </a:solidFill>
                <a:latin typeface="微软雅黑" panose="020B0503020204020204" pitchFamily="34" charset="-122"/>
                <a:ea typeface="微软雅黑" panose="020B0503020204020204" pitchFamily="34" charset="-122"/>
              </a:endParaRPr>
            </a:p>
          </p:txBody>
        </p:sp>
      </p:grpSp>
      <p:grpSp>
        <p:nvGrpSpPr>
          <p:cNvPr id="58377" name="组合 9"/>
          <p:cNvGrpSpPr/>
          <p:nvPr/>
        </p:nvGrpSpPr>
        <p:grpSpPr bwMode="auto">
          <a:xfrm>
            <a:off x="1976439" y="3119438"/>
            <a:ext cx="4894263" cy="431800"/>
            <a:chOff x="3779912" y="1777380"/>
            <a:chExt cx="4896544" cy="432049"/>
          </a:xfrm>
        </p:grpSpPr>
        <p:sp>
          <p:nvSpPr>
            <p:cNvPr id="11" name="矩形 10"/>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12" name="矩形 11"/>
            <p:cNvSpPr/>
            <p:nvPr/>
          </p:nvSpPr>
          <p:spPr>
            <a:xfrm>
              <a:off x="3779912" y="1777380"/>
              <a:ext cx="1289651" cy="432049"/>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400" kern="0" dirty="0">
                  <a:solidFill>
                    <a:sysClr val="window" lastClr="FFFFFF"/>
                  </a:solidFill>
                  <a:latin typeface="Broadway" panose="04040905080B02020502" pitchFamily="82" charset="0"/>
                  <a:ea typeface="微软雅黑" panose="020B0503020204020204" pitchFamily="34" charset="-122"/>
                </a:rPr>
                <a:t>2</a:t>
              </a:r>
              <a:endParaRPr lang="zh-CN" altLang="en-US" sz="2400" kern="0" dirty="0">
                <a:solidFill>
                  <a:sysClr val="window" lastClr="FFFFFF"/>
                </a:solidFill>
                <a:latin typeface="Broadway" panose="04040905080B02020502" pitchFamily="82" charset="0"/>
                <a:ea typeface="微软雅黑" panose="020B0503020204020204" pitchFamily="34" charset="-122"/>
              </a:endParaRPr>
            </a:p>
          </p:txBody>
        </p:sp>
        <p:sp>
          <p:nvSpPr>
            <p:cNvPr id="13" name="TextBox 37"/>
            <p:cNvSpPr txBox="1"/>
            <p:nvPr/>
          </p:nvSpPr>
          <p:spPr>
            <a:xfrm>
              <a:off x="4381855" y="1823444"/>
              <a:ext cx="4078601" cy="370101"/>
            </a:xfrm>
            <a:prstGeom prst="rect">
              <a:avLst/>
            </a:prstGeom>
            <a:noFill/>
          </p:spPr>
          <p:txBody>
            <a:bodyPr>
              <a:spAutoFit/>
            </a:bodyPr>
            <a:lstStyle/>
            <a:p>
              <a:pPr algn="ctr" fontAlgn="auto">
                <a:spcBef>
                  <a:spcPts val="0"/>
                </a:spcBef>
                <a:spcAft>
                  <a:spcPts val="0"/>
                </a:spcAft>
                <a:defRPr/>
              </a:pPr>
              <a:r>
                <a:rPr lang="zh-CN" altLang="en-US" sz="1800" b="1" dirty="0">
                  <a:solidFill>
                    <a:prstClr val="white"/>
                  </a:solidFill>
                  <a:latin typeface="微软雅黑" panose="020B0503020204020204" pitchFamily="34" charset="-122"/>
                  <a:ea typeface="微软雅黑" panose="020B0503020204020204" pitchFamily="34" charset="-122"/>
                </a:rPr>
                <a:t>医院管理规划</a:t>
              </a:r>
              <a:endParaRPr lang="zh-CN" altLang="en-US" sz="1800" b="1" dirty="0">
                <a:solidFill>
                  <a:prstClr val="white"/>
                </a:solidFill>
                <a:latin typeface="微软雅黑" panose="020B0503020204020204" pitchFamily="34" charset="-122"/>
                <a:ea typeface="微软雅黑" panose="020B0503020204020204" pitchFamily="34" charset="-122"/>
              </a:endParaRPr>
            </a:p>
          </p:txBody>
        </p:sp>
      </p:grpSp>
      <p:grpSp>
        <p:nvGrpSpPr>
          <p:cNvPr id="58378" name="组合 13"/>
          <p:cNvGrpSpPr/>
          <p:nvPr/>
        </p:nvGrpSpPr>
        <p:grpSpPr bwMode="auto">
          <a:xfrm>
            <a:off x="1976439" y="3932238"/>
            <a:ext cx="4894263" cy="431800"/>
            <a:chOff x="3779912" y="1777380"/>
            <a:chExt cx="4896544" cy="432048"/>
          </a:xfrm>
        </p:grpSpPr>
        <p:sp>
          <p:nvSpPr>
            <p:cNvPr id="15" name="矩形 14"/>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16" name="矩形 15"/>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400" kern="0" dirty="0">
                  <a:solidFill>
                    <a:sysClr val="window" lastClr="FFFFFF"/>
                  </a:solidFill>
                  <a:latin typeface="Broadway" panose="04040905080B02020502" pitchFamily="82" charset="0"/>
                  <a:ea typeface="微软雅黑" panose="020B0503020204020204" pitchFamily="34" charset="-122"/>
                </a:rPr>
                <a:t>3</a:t>
              </a:r>
              <a:endParaRPr lang="zh-CN" altLang="en-US" sz="2400" kern="0" dirty="0">
                <a:solidFill>
                  <a:sysClr val="window" lastClr="FFFFFF"/>
                </a:solidFill>
                <a:latin typeface="Broadway" panose="04040905080B02020502" pitchFamily="82" charset="0"/>
                <a:ea typeface="微软雅黑" panose="020B0503020204020204" pitchFamily="34" charset="-122"/>
              </a:endParaRPr>
            </a:p>
          </p:txBody>
        </p:sp>
        <p:sp>
          <p:nvSpPr>
            <p:cNvPr id="17" name="TextBox 37"/>
            <p:cNvSpPr txBox="1"/>
            <p:nvPr/>
          </p:nvSpPr>
          <p:spPr>
            <a:xfrm>
              <a:off x="4381855" y="1823443"/>
              <a:ext cx="4078601" cy="370100"/>
            </a:xfrm>
            <a:prstGeom prst="rect">
              <a:avLst/>
            </a:prstGeom>
            <a:noFill/>
          </p:spPr>
          <p:txBody>
            <a:bodyPr>
              <a:spAutoFit/>
            </a:bodyPr>
            <a:lstStyle/>
            <a:p>
              <a:pPr algn="ctr" fontAlgn="auto">
                <a:spcBef>
                  <a:spcPts val="0"/>
                </a:spcBef>
                <a:spcAft>
                  <a:spcPts val="0"/>
                </a:spcAft>
                <a:defRPr/>
              </a:pPr>
              <a:r>
                <a:rPr lang="zh-CN" altLang="en-US" sz="1800" b="1" dirty="0">
                  <a:solidFill>
                    <a:prstClr val="white"/>
                  </a:solidFill>
                  <a:latin typeface="微软雅黑" panose="020B0503020204020204" pitchFamily="34" charset="-122"/>
                  <a:ea typeface="微软雅黑" panose="020B0503020204020204" pitchFamily="34" charset="-122"/>
                </a:rPr>
                <a:t>医院运营规划</a:t>
              </a:r>
              <a:endParaRPr lang="zh-CN" altLang="en-US" sz="1800" b="1" dirty="0">
                <a:solidFill>
                  <a:prstClr val="white"/>
                </a:solidFill>
                <a:latin typeface="微软雅黑" panose="020B0503020204020204" pitchFamily="34" charset="-122"/>
                <a:ea typeface="微软雅黑" panose="020B0503020204020204" pitchFamily="34" charset="-122"/>
              </a:endParaRPr>
            </a:p>
          </p:txBody>
        </p:sp>
      </p:grpSp>
      <p:grpSp>
        <p:nvGrpSpPr>
          <p:cNvPr id="58379" name="组合 17"/>
          <p:cNvGrpSpPr/>
          <p:nvPr/>
        </p:nvGrpSpPr>
        <p:grpSpPr bwMode="auto">
          <a:xfrm>
            <a:off x="1976439" y="4745042"/>
            <a:ext cx="4894263" cy="433387"/>
            <a:chOff x="3779912" y="1777380"/>
            <a:chExt cx="4896544" cy="432048"/>
          </a:xfrm>
        </p:grpSpPr>
        <p:sp>
          <p:nvSpPr>
            <p:cNvPr id="19" name="矩形 18"/>
            <p:cNvSpPr/>
            <p:nvPr/>
          </p:nvSpPr>
          <p:spPr>
            <a:xfrm>
              <a:off x="3779912" y="1777380"/>
              <a:ext cx="4896544" cy="432048"/>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20" name="矩形 19"/>
            <p:cNvSpPr/>
            <p:nvPr/>
          </p:nvSpPr>
          <p:spPr>
            <a:xfrm>
              <a:off x="3779912" y="1777380"/>
              <a:ext cx="1289651" cy="432048"/>
            </a:xfrm>
            <a:prstGeom prst="rect">
              <a:avLst/>
            </a:prstGeom>
            <a:solidFill>
              <a:srgbClr val="44ADCB"/>
            </a:solidFill>
            <a:ln w="12700" cap="flat" cmpd="sng" algn="ctr">
              <a:noFill/>
              <a:prstDash val="solid"/>
            </a:ln>
            <a:effectLst/>
          </p:spPr>
          <p:txBody>
            <a:bodyPr anchor="ctr"/>
            <a:lstStyle/>
            <a:p>
              <a:pPr algn="ctr" fontAlgn="auto">
                <a:spcBef>
                  <a:spcPts val="0"/>
                </a:spcBef>
                <a:spcAft>
                  <a:spcPts val="0"/>
                </a:spcAft>
                <a:defRPr/>
              </a:pPr>
              <a:r>
                <a:rPr lang="en-US" altLang="zh-CN" sz="2400" kern="0" dirty="0">
                  <a:solidFill>
                    <a:sysClr val="window" lastClr="FFFFFF"/>
                  </a:solidFill>
                  <a:latin typeface="Broadway" panose="04040905080B02020502" pitchFamily="82" charset="0"/>
                  <a:ea typeface="微软雅黑" panose="020B0503020204020204" pitchFamily="34" charset="-122"/>
                </a:rPr>
                <a:t>4</a:t>
              </a:r>
              <a:endParaRPr lang="zh-CN" altLang="en-US" sz="2400" kern="0" dirty="0">
                <a:solidFill>
                  <a:sysClr val="window" lastClr="FFFFFF"/>
                </a:solidFill>
                <a:latin typeface="Broadway" panose="04040905080B02020502" pitchFamily="82" charset="0"/>
                <a:ea typeface="微软雅黑" panose="020B0503020204020204" pitchFamily="34" charset="-122"/>
              </a:endParaRPr>
            </a:p>
          </p:txBody>
        </p:sp>
        <p:sp>
          <p:nvSpPr>
            <p:cNvPr id="21" name="TextBox 37"/>
            <p:cNvSpPr txBox="1"/>
            <p:nvPr/>
          </p:nvSpPr>
          <p:spPr>
            <a:xfrm>
              <a:off x="4381855" y="1824858"/>
              <a:ext cx="4078601" cy="368744"/>
            </a:xfrm>
            <a:prstGeom prst="rect">
              <a:avLst/>
            </a:prstGeom>
            <a:noFill/>
          </p:spPr>
          <p:txBody>
            <a:bodyPr>
              <a:spAutoFit/>
            </a:bodyPr>
            <a:lstStyle/>
            <a:p>
              <a:pPr algn="ctr" fontAlgn="auto">
                <a:spcBef>
                  <a:spcPts val="0"/>
                </a:spcBef>
                <a:spcAft>
                  <a:spcPts val="0"/>
                </a:spcAft>
                <a:defRPr/>
              </a:pPr>
              <a:r>
                <a:rPr lang="zh-CN" altLang="en-US" sz="1800" b="1" dirty="0">
                  <a:solidFill>
                    <a:prstClr val="white"/>
                  </a:solidFill>
                  <a:latin typeface="微软雅黑" panose="020B0503020204020204" pitchFamily="34" charset="-122"/>
                  <a:ea typeface="微软雅黑" panose="020B0503020204020204" pitchFamily="34" charset="-122"/>
                </a:rPr>
                <a:t>医院品牌规划</a:t>
              </a:r>
              <a:endParaRPr lang="zh-CN" altLang="en-US" sz="18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84077" y="149228"/>
            <a:ext cx="4911922"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4.5</a:t>
            </a:r>
            <a:r>
              <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医院品牌整合营销策略</a:t>
            </a:r>
            <a:endParaRPr lang="zh-CN" altLang="en-US" sz="3200"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aphicFrame>
        <p:nvGraphicFramePr>
          <p:cNvPr id="13" name="图示 12"/>
          <p:cNvGraphicFramePr/>
          <p:nvPr/>
        </p:nvGraphicFramePr>
        <p:xfrm>
          <a:off x="383793" y="1189952"/>
          <a:ext cx="11551071" cy="498521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图片 19"/>
          <p:cNvPicPr>
            <a:picLocks noChangeAspect="1"/>
          </p:cNvPicPr>
          <p:nvPr/>
        </p:nvPicPr>
        <p:blipFill>
          <a:blip r:embed="rId1"/>
          <a:srcRect/>
          <a:stretch>
            <a:fillRect/>
          </a:stretch>
        </p:blipFill>
        <p:spPr bwMode="auto">
          <a:xfrm>
            <a:off x="7867651" y="2927350"/>
            <a:ext cx="4324351" cy="3930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图片 4"/>
          <p:cNvPicPr>
            <a:picLocks noChangeAspect="1"/>
          </p:cNvPicPr>
          <p:nvPr/>
        </p:nvPicPr>
        <p:blipFill>
          <a:blip r:embed="rId1"/>
          <a:srcRect l="-124" t="45879" r="124" b="27614"/>
          <a:stretch>
            <a:fillRect/>
          </a:stretch>
        </p:blipFill>
        <p:spPr bwMode="auto">
          <a:xfrm>
            <a:off x="2076451" y="3670300"/>
            <a:ext cx="10079039" cy="1779588"/>
          </a:xfrm>
          <a:prstGeom prst="rect">
            <a:avLst/>
          </a:prstGeom>
          <a:noFill/>
          <a:ln w="9525">
            <a:noFill/>
            <a:miter lim="800000"/>
            <a:headEnd/>
            <a:tailEnd/>
          </a:ln>
        </p:spPr>
      </p:pic>
      <p:graphicFrame>
        <p:nvGraphicFramePr>
          <p:cNvPr id="6" name="表格 5"/>
          <p:cNvGraphicFramePr>
            <a:graphicFrameLocks noGrp="1"/>
          </p:cNvGraphicFramePr>
          <p:nvPr/>
        </p:nvGraphicFramePr>
        <p:xfrm>
          <a:off x="2076451" y="3670300"/>
          <a:ext cx="9922476" cy="1816446"/>
        </p:xfrm>
        <a:graphic>
          <a:graphicData uri="http://schemas.openxmlformats.org/drawingml/2006/table">
            <a:tbl>
              <a:tblPr firstRow="1" bandRow="1">
                <a:tableStyleId>{5C22544A-7EE6-4342-B048-85BDC9FD1C3A}</a:tableStyleId>
              </a:tblPr>
              <a:tblGrid>
                <a:gridCol w="826873"/>
                <a:gridCol w="826873"/>
                <a:gridCol w="826873"/>
                <a:gridCol w="826873"/>
                <a:gridCol w="826873"/>
                <a:gridCol w="826873"/>
                <a:gridCol w="826873"/>
                <a:gridCol w="826873"/>
                <a:gridCol w="826873"/>
                <a:gridCol w="826873"/>
                <a:gridCol w="826873"/>
                <a:gridCol w="826873"/>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59435" name="组合 6"/>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9" name="矩形 8"/>
            <p:cNvSpPr/>
            <p:nvPr/>
          </p:nvSpPr>
          <p:spPr>
            <a:xfrm>
              <a:off x="3779912" y="1777380"/>
              <a:ext cx="1290107" cy="432049"/>
            </a:xfrm>
            <a:prstGeom prst="rect">
              <a:avLst/>
            </a:prstGeom>
            <a:solidFill>
              <a:srgbClr val="D45A63"/>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anose="04040905080B02020502" pitchFamily="82" charset="0"/>
                  <a:ea typeface="微软雅黑" panose="020B0503020204020204" pitchFamily="34" charset="-122"/>
                </a:rPr>
                <a:t>1</a:t>
              </a:r>
              <a:endParaRPr lang="zh-CN" altLang="en-US" sz="4000" kern="0" dirty="0">
                <a:solidFill>
                  <a:sysClr val="window" lastClr="FFFFFF"/>
                </a:solidFill>
                <a:latin typeface="Broadway" panose="04040905080B02020502" pitchFamily="82" charset="0"/>
                <a:ea typeface="微软雅黑" panose="020B0503020204020204" pitchFamily="34" charset="-122"/>
              </a:endParaRPr>
            </a:p>
          </p:txBody>
        </p:sp>
        <p:sp>
          <p:nvSpPr>
            <p:cNvPr id="10" name="TextBox 37"/>
            <p:cNvSpPr txBox="1"/>
            <p:nvPr/>
          </p:nvSpPr>
          <p:spPr>
            <a:xfrm>
              <a:off x="5268850" y="1859762"/>
              <a:ext cx="2211874" cy="266198"/>
            </a:xfrm>
            <a:prstGeom prst="rect">
              <a:avLst/>
            </a:prstGeom>
            <a:noFill/>
          </p:spPr>
          <p:txBody>
            <a:bodyPr>
              <a:spAutoFit/>
            </a:bodyPr>
            <a:lstStyle/>
            <a:p>
              <a:pPr algn="ctr" defTabSz="913765" fontAlgn="auto">
                <a:spcBef>
                  <a:spcPts val="0"/>
                </a:spcBef>
                <a:spcAft>
                  <a:spcPts val="0"/>
                </a:spcAft>
                <a:defRPr/>
              </a:pPr>
              <a:r>
                <a:rPr lang="zh-CN" altLang="en-US" sz="1800" b="1" dirty="0">
                  <a:solidFill>
                    <a:srgbClr val="1F497D"/>
                  </a:solidFill>
                  <a:latin typeface="微软雅黑" panose="020B0503020204020204" pitchFamily="34" charset="-122"/>
                  <a:ea typeface="微软雅黑" panose="020B0503020204020204" pitchFamily="34" charset="-122"/>
                </a:rPr>
                <a:t>                   </a:t>
              </a:r>
              <a:r>
                <a:rPr lang="zh-CN" altLang="en-US" sz="2400" b="1" dirty="0">
                  <a:solidFill>
                    <a:prstClr val="white"/>
                  </a:solidFill>
                  <a:latin typeface="微软雅黑" panose="020B0503020204020204" pitchFamily="34" charset="-122"/>
                  <a:ea typeface="微软雅黑" panose="020B0503020204020204" pitchFamily="34" charset="-122"/>
                </a:rPr>
                <a:t>医院战略规划</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sp>
        <p:nvSpPr>
          <p:cNvPr id="59436" name="文本框 11"/>
          <p:cNvSpPr txBox="1">
            <a:spLocks noChangeArrowheads="1"/>
          </p:cNvSpPr>
          <p:nvPr/>
        </p:nvSpPr>
        <p:spPr bwMode="auto">
          <a:xfrm>
            <a:off x="4062415" y="2689225"/>
            <a:ext cx="5622925" cy="369888"/>
          </a:xfrm>
          <a:prstGeom prst="rect">
            <a:avLst/>
          </a:prstGeom>
          <a:noFill/>
          <a:ln w="9525">
            <a:noFill/>
            <a:miter lim="800000"/>
          </a:ln>
        </p:spPr>
        <p:txBody>
          <a:bodyPr>
            <a:spAutoFit/>
          </a:bodyPr>
          <a:lstStyle/>
          <a:p>
            <a:r>
              <a:rPr lang="en-US" altLang="zh-CN" b="1">
                <a:solidFill>
                  <a:srgbClr val="3B3838"/>
                </a:solidFill>
                <a:latin typeface="Microsoft YaHei UI" panose="020B0503020204020204" charset="-122"/>
                <a:ea typeface="Microsoft YaHei UI" panose="020B0503020204020204" charset="-122"/>
                <a:cs typeface="Microsoft YaHei UI" panose="020B0503020204020204" charset="-122"/>
              </a:rPr>
              <a:t>The Hospital Strategic Planning</a:t>
            </a:r>
            <a:endParaRPr lang="zh-CN" altLang="en-US">
              <a:solidFill>
                <a:srgbClr val="3B3838"/>
              </a:solidFill>
              <a:latin typeface="Microsoft YaHei UI" panose="020B0503020204020204" charset="-122"/>
              <a:ea typeface="Microsoft YaHei UI" panose="020B0503020204020204" charset="-122"/>
              <a:cs typeface="Microsoft YaHei UI" panose="020B050302020402020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图片 4"/>
          <p:cNvPicPr>
            <a:picLocks noChangeAspect="1"/>
          </p:cNvPicPr>
          <p:nvPr/>
        </p:nvPicPr>
        <p:blipFill>
          <a:blip r:embed="rId1"/>
          <a:srcRect t="30627" b="39040"/>
          <a:stretch>
            <a:fillRect/>
          </a:stretch>
        </p:blipFill>
        <p:spPr bwMode="auto">
          <a:xfrm>
            <a:off x="2459039" y="3916367"/>
            <a:ext cx="9255125" cy="1817687"/>
          </a:xfrm>
          <a:prstGeom prst="rect">
            <a:avLst/>
          </a:prstGeom>
          <a:noFill/>
          <a:ln w="9525">
            <a:noFill/>
            <a:miter lim="800000"/>
            <a:headEnd/>
            <a:tailEnd/>
          </a:ln>
        </p:spPr>
      </p:pic>
      <p:graphicFrame>
        <p:nvGraphicFramePr>
          <p:cNvPr id="6" name="表格 5"/>
          <p:cNvGraphicFramePr>
            <a:graphicFrameLocks noGrp="1"/>
          </p:cNvGraphicFramePr>
          <p:nvPr/>
        </p:nvGraphicFramePr>
        <p:xfrm>
          <a:off x="1792290" y="3916363"/>
          <a:ext cx="9922476" cy="1816446"/>
        </p:xfrm>
        <a:graphic>
          <a:graphicData uri="http://schemas.openxmlformats.org/drawingml/2006/table">
            <a:tbl>
              <a:tblPr firstRow="1" bandRow="1">
                <a:tableStyleId>{5C22544A-7EE6-4342-B048-85BDC9FD1C3A}</a:tableStyleId>
              </a:tblPr>
              <a:tblGrid>
                <a:gridCol w="826873"/>
                <a:gridCol w="826873"/>
                <a:gridCol w="826873"/>
                <a:gridCol w="826873"/>
                <a:gridCol w="826873"/>
                <a:gridCol w="826873"/>
                <a:gridCol w="826873"/>
                <a:gridCol w="826873"/>
                <a:gridCol w="826873"/>
                <a:gridCol w="826873"/>
                <a:gridCol w="826873"/>
                <a:gridCol w="826873"/>
              </a:tblGrid>
              <a:tr h="914665">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r>
              <a:tr h="901781">
                <a:tc>
                  <a:txBody>
                    <a:bodyPr/>
                    <a:lstStyle/>
                    <a:p>
                      <a:endParaRPr lang="zh-CN" altLang="en-US" dirty="0"/>
                    </a:p>
                  </a:txBody>
                  <a:tcPr>
                    <a:noFill/>
                  </a:tcPr>
                </a:tc>
                <a:tc>
                  <a:txBody>
                    <a:bodyPr/>
                    <a:lstStyle/>
                    <a:p>
                      <a:pPr marL="0" algn="l" defTabSz="914400" rtl="0" eaLnBrk="1" latinLnBrk="0" hangingPunct="1"/>
                      <a:endParaRPr lang="zh-CN" altLang="en-US" sz="1800" b="1" kern="1200" dirty="0">
                        <a:solidFill>
                          <a:schemeClr val="lt1"/>
                        </a:solidFill>
                        <a:latin typeface="+mn-lt"/>
                        <a:ea typeface="+mn-ea"/>
                        <a:cs typeface="+mn-cs"/>
                      </a:endParaRPr>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c>
                  <a:txBody>
                    <a:bodyPr/>
                    <a:lstStyle/>
                    <a:p>
                      <a:endParaRPr lang="zh-CN" altLang="en-US" dirty="0"/>
                    </a:p>
                  </a:txBody>
                  <a:tcPr>
                    <a:noFill/>
                  </a:tcPr>
                </a:tc>
                <a:tc>
                  <a:txBody>
                    <a:bodyPr/>
                    <a:lstStyle/>
                    <a:p>
                      <a:endParaRPr lang="zh-CN" altLang="en-US" dirty="0"/>
                    </a:p>
                  </a:txBody>
                  <a:tcPr>
                    <a:solidFill>
                      <a:schemeClr val="bg1">
                        <a:alpha val="50000"/>
                      </a:schemeClr>
                    </a:solidFill>
                  </a:tcPr>
                </a:tc>
              </a:tr>
            </a:tbl>
          </a:graphicData>
        </a:graphic>
      </p:graphicFrame>
      <p:grpSp>
        <p:nvGrpSpPr>
          <p:cNvPr id="66603" name="组合 6"/>
          <p:cNvGrpSpPr/>
          <p:nvPr/>
        </p:nvGrpSpPr>
        <p:grpSpPr bwMode="auto">
          <a:xfrm>
            <a:off x="703263" y="1844675"/>
            <a:ext cx="8483600" cy="749300"/>
            <a:chOff x="3779912" y="1777380"/>
            <a:chExt cx="4896544" cy="432049"/>
          </a:xfrm>
        </p:grpSpPr>
        <p:sp>
          <p:nvSpPr>
            <p:cNvPr id="8" name="矩形 7"/>
            <p:cNvSpPr/>
            <p:nvPr/>
          </p:nvSpPr>
          <p:spPr>
            <a:xfrm>
              <a:off x="3779912" y="1777380"/>
              <a:ext cx="4896544" cy="432049"/>
            </a:xfrm>
            <a:prstGeom prst="rect">
              <a:avLst/>
            </a:prstGeom>
            <a:solidFill>
              <a:schemeClr val="bg2">
                <a:lumMod val="25000"/>
              </a:schemeClr>
            </a:solidFill>
            <a:ln w="12700" cap="flat" cmpd="sng" algn="ctr">
              <a:no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endParaRPr lang="zh-CN" altLang="en-US" sz="1800" kern="0">
                <a:solidFill>
                  <a:sysClr val="window" lastClr="FFFFFF"/>
                </a:solidFill>
                <a:latin typeface="+mn-lt"/>
                <a:ea typeface="微软雅黑" panose="020B0503020204020204" pitchFamily="34" charset="-122"/>
              </a:endParaRPr>
            </a:p>
          </p:txBody>
        </p:sp>
        <p:sp>
          <p:nvSpPr>
            <p:cNvPr id="9" name="矩形 8"/>
            <p:cNvSpPr/>
            <p:nvPr/>
          </p:nvSpPr>
          <p:spPr>
            <a:xfrm>
              <a:off x="3779912" y="1777380"/>
              <a:ext cx="1290107" cy="432049"/>
            </a:xfrm>
            <a:prstGeom prst="rect">
              <a:avLst/>
            </a:prstGeom>
            <a:solidFill>
              <a:srgbClr val="679EE5"/>
            </a:solidFill>
            <a:ln w="12700" cap="flat" cmpd="sng" algn="ctr">
              <a:noFill/>
              <a:prstDash val="solid"/>
            </a:ln>
            <a:effectLst/>
          </p:spPr>
          <p:txBody>
            <a:bodyPr anchor="ctr"/>
            <a:lstStyle/>
            <a:p>
              <a:pPr algn="ctr" fontAlgn="auto">
                <a:spcBef>
                  <a:spcPts val="0"/>
                </a:spcBef>
                <a:spcAft>
                  <a:spcPts val="0"/>
                </a:spcAft>
                <a:defRPr/>
              </a:pPr>
              <a:r>
                <a:rPr lang="en-US" altLang="zh-CN" sz="4000" kern="0" dirty="0">
                  <a:solidFill>
                    <a:sysClr val="window" lastClr="FFFFFF"/>
                  </a:solidFill>
                  <a:latin typeface="Broadway" panose="04040905080B02020502" pitchFamily="82" charset="0"/>
                  <a:ea typeface="微软雅黑" panose="020B0503020204020204" pitchFamily="34" charset="-122"/>
                </a:rPr>
                <a:t>2</a:t>
              </a:r>
              <a:endParaRPr lang="zh-CN" altLang="en-US" sz="4000" kern="0" dirty="0">
                <a:solidFill>
                  <a:sysClr val="window" lastClr="FFFFFF"/>
                </a:solidFill>
                <a:latin typeface="Broadway" panose="04040905080B02020502" pitchFamily="82" charset="0"/>
                <a:ea typeface="微软雅黑" panose="020B0503020204020204" pitchFamily="34" charset="-122"/>
              </a:endParaRPr>
            </a:p>
          </p:txBody>
        </p:sp>
      </p:grpSp>
      <p:sp>
        <p:nvSpPr>
          <p:cNvPr id="11" name="TextBox 37"/>
          <p:cNvSpPr txBox="1"/>
          <p:nvPr/>
        </p:nvSpPr>
        <p:spPr>
          <a:xfrm>
            <a:off x="3282953" y="1989141"/>
            <a:ext cx="3832225" cy="461665"/>
          </a:xfrm>
          <a:prstGeom prst="rect">
            <a:avLst/>
          </a:prstGeom>
          <a:noFill/>
        </p:spPr>
        <p:txBody>
          <a:bodyPr>
            <a:spAutoFit/>
          </a:bodyPr>
          <a:lstStyle/>
          <a:p>
            <a:pPr algn="ctr" defTabSz="913765" fontAlgn="auto">
              <a:spcBef>
                <a:spcPts val="0"/>
              </a:spcBef>
              <a:spcAft>
                <a:spcPts val="0"/>
              </a:spcAft>
              <a:defRPr/>
            </a:pPr>
            <a:r>
              <a:rPr lang="zh-CN" altLang="en-US" sz="1800" b="1" dirty="0">
                <a:solidFill>
                  <a:srgbClr val="1F497D"/>
                </a:solidFill>
                <a:latin typeface="微软雅黑" panose="020B0503020204020204" pitchFamily="34" charset="-122"/>
                <a:ea typeface="微软雅黑" panose="020B0503020204020204" pitchFamily="34" charset="-122"/>
              </a:rPr>
              <a:t>                   </a:t>
            </a:r>
            <a:r>
              <a:rPr lang="zh-CN" altLang="en-US" sz="2400" b="1" dirty="0">
                <a:solidFill>
                  <a:prstClr val="white"/>
                </a:solidFill>
                <a:latin typeface="微软雅黑" panose="020B0503020204020204" pitchFamily="34" charset="-122"/>
                <a:ea typeface="微软雅黑" panose="020B0503020204020204" pitchFamily="34" charset="-122"/>
              </a:rPr>
              <a:t>医院管理规划</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sp>
        <p:nvSpPr>
          <p:cNvPr id="66605" name="文本框 11"/>
          <p:cNvSpPr txBox="1">
            <a:spLocks noChangeArrowheads="1"/>
          </p:cNvSpPr>
          <p:nvPr/>
        </p:nvSpPr>
        <p:spPr bwMode="auto">
          <a:xfrm>
            <a:off x="3767139" y="2736852"/>
            <a:ext cx="4648200" cy="369332"/>
          </a:xfrm>
          <a:prstGeom prst="rect">
            <a:avLst/>
          </a:prstGeom>
          <a:noFill/>
          <a:ln w="9525">
            <a:noFill/>
            <a:miter lim="800000"/>
          </a:ln>
        </p:spPr>
        <p:txBody>
          <a:bodyPr>
            <a:spAutoFit/>
          </a:bodyPr>
          <a:lstStyle/>
          <a:p>
            <a:r>
              <a:rPr lang="en-US" altLang="zh-CN" b="1">
                <a:solidFill>
                  <a:srgbClr val="3B3838"/>
                </a:solidFill>
                <a:latin typeface="Microsoft YaHei UI" panose="020B0503020204020204" charset="-122"/>
                <a:ea typeface="Microsoft YaHei UI" panose="020B0503020204020204" charset="-122"/>
                <a:cs typeface="Microsoft YaHei UI" panose="020B0503020204020204" charset="-122"/>
              </a:rPr>
              <a:t>The Hospital Management Planning</a:t>
            </a:r>
            <a:endParaRPr lang="zh-CN" altLang="en-US" b="1">
              <a:solidFill>
                <a:srgbClr val="3B3838"/>
              </a:solidFill>
              <a:latin typeface="Microsoft YaHei UI" panose="020B0503020204020204" charset="-122"/>
              <a:ea typeface="Microsoft YaHei UI" panose="020B0503020204020204" charset="-122"/>
              <a:cs typeface="Microsoft YaHei UI" panose="020B050302020402020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388" y="1506539"/>
            <a:ext cx="9647237" cy="2369623"/>
          </a:xfrm>
          <a:prstGeom prst="rect">
            <a:avLst/>
          </a:prstGeom>
        </p:spPr>
        <p:txBody>
          <a:bodyPr>
            <a:spAutoFit/>
          </a:bodyPr>
          <a:lstStyle/>
          <a:p>
            <a:pPr indent="304800" algn="just" defTabSz="913765" fontAlgn="auto">
              <a:lnSpc>
                <a:spcPct val="200000"/>
              </a:lnSpc>
              <a:spcBef>
                <a:spcPts val="0"/>
              </a:spcBef>
              <a:spcAft>
                <a:spcPts val="0"/>
              </a:spcAft>
              <a:defRPr/>
            </a:pPr>
            <a:r>
              <a:rPr lang="zh-CN" altLang="en-US" sz="1800" b="1" kern="100" dirty="0">
                <a:solidFill>
                  <a:prstClr val="black"/>
                </a:solidFill>
                <a:latin typeface="微软雅黑" panose="020B0503020204020204" pitchFamily="34" charset="-122"/>
                <a:ea typeface="微软雅黑" panose="020B0503020204020204" pitchFamily="34" charset="-122"/>
              </a:rPr>
              <a:t> 目的：</a:t>
            </a:r>
            <a:r>
              <a:rPr lang="zh-CN" altLang="zh-CN" sz="1500" kern="100" dirty="0">
                <a:solidFill>
                  <a:prstClr val="black"/>
                </a:solidFill>
                <a:latin typeface="微软雅黑" panose="020B0503020204020204" pitchFamily="34" charset="-122"/>
                <a:ea typeface="微软雅黑" panose="020B0503020204020204" pitchFamily="34" charset="-122"/>
              </a:rPr>
              <a:t>依托信息化技术完善医疗监控指标和评价标准，实施全程质量监控，切实发挥医院质量管理委员会的职责作用，定期开展质量改进活动，确保医疗安全。</a:t>
            </a:r>
            <a:r>
              <a:rPr lang="zh-CN" altLang="zh-CN" sz="2800" b="1" kern="100" dirty="0">
                <a:solidFill>
                  <a:srgbClr val="1F497D"/>
                </a:solidFill>
                <a:latin typeface="微软雅黑" panose="020B0503020204020204" pitchFamily="34" charset="-122"/>
                <a:ea typeface="微软雅黑" panose="020B0503020204020204" pitchFamily="34" charset="-122"/>
              </a:rPr>
              <a:t>医疗纠纷发生件数控制在</a:t>
            </a:r>
            <a:r>
              <a:rPr lang="en-US" altLang="zh-CN" sz="2800" b="1" kern="100" dirty="0">
                <a:solidFill>
                  <a:srgbClr val="C00000"/>
                </a:solidFill>
                <a:latin typeface="微软雅黑" panose="020B0503020204020204" pitchFamily="34" charset="-122"/>
                <a:ea typeface="微软雅黑" panose="020B0503020204020204" pitchFamily="34" charset="-122"/>
              </a:rPr>
              <a:t>2</a:t>
            </a:r>
            <a:r>
              <a:rPr lang="zh-CN" altLang="zh-CN" sz="2800" b="1" kern="100" dirty="0">
                <a:solidFill>
                  <a:srgbClr val="1F497D"/>
                </a:solidFill>
                <a:latin typeface="微软雅黑" panose="020B0503020204020204" pitchFamily="34" charset="-122"/>
                <a:ea typeface="微软雅黑" panose="020B0503020204020204" pitchFamily="34" charset="-122"/>
              </a:rPr>
              <a:t>起</a:t>
            </a:r>
            <a:r>
              <a:rPr lang="en-US" altLang="zh-CN" sz="2800" b="1" kern="100" dirty="0">
                <a:solidFill>
                  <a:srgbClr val="1F497D"/>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年以内</a:t>
            </a:r>
            <a:r>
              <a:rPr lang="zh-CN" altLang="zh-CN" sz="2800" b="1" kern="100" dirty="0">
                <a:solidFill>
                  <a:prstClr val="black"/>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医疗投诉发生件数控制在</a:t>
            </a:r>
            <a:r>
              <a:rPr lang="en-US" altLang="zh-CN" sz="2800" b="1" kern="100" dirty="0">
                <a:solidFill>
                  <a:srgbClr val="C00000"/>
                </a:solidFill>
                <a:latin typeface="微软雅黑" panose="020B0503020204020204" pitchFamily="34" charset="-122"/>
                <a:ea typeface="微软雅黑" panose="020B0503020204020204" pitchFamily="34" charset="-122"/>
              </a:rPr>
              <a:t>5</a:t>
            </a:r>
            <a:r>
              <a:rPr lang="zh-CN" altLang="zh-CN" sz="2800" b="1" kern="100" dirty="0">
                <a:solidFill>
                  <a:srgbClr val="1F497D"/>
                </a:solidFill>
                <a:latin typeface="微软雅黑" panose="020B0503020204020204" pitchFamily="34" charset="-122"/>
                <a:ea typeface="微软雅黑" panose="020B0503020204020204" pitchFamily="34" charset="-122"/>
              </a:rPr>
              <a:t>起</a:t>
            </a:r>
            <a:r>
              <a:rPr lang="en-US" altLang="zh-CN" sz="2800" b="1" kern="100" dirty="0">
                <a:solidFill>
                  <a:srgbClr val="1F497D"/>
                </a:solidFill>
                <a:latin typeface="微软雅黑" panose="020B0503020204020204" pitchFamily="34" charset="-122"/>
                <a:ea typeface="微软雅黑" panose="020B0503020204020204" pitchFamily="34" charset="-122"/>
              </a:rPr>
              <a:t>/</a:t>
            </a:r>
            <a:r>
              <a:rPr lang="zh-CN" altLang="zh-CN" sz="2800" b="1" kern="100" dirty="0">
                <a:solidFill>
                  <a:srgbClr val="1F497D"/>
                </a:solidFill>
                <a:latin typeface="微软雅黑" panose="020B0503020204020204" pitchFamily="34" charset="-122"/>
                <a:ea typeface="微软雅黑" panose="020B0503020204020204" pitchFamily="34" charset="-122"/>
              </a:rPr>
              <a:t>年以内。</a:t>
            </a:r>
            <a:endParaRPr lang="zh-CN" altLang="zh-CN" sz="2800" b="1" kern="100" dirty="0">
              <a:solidFill>
                <a:srgbClr val="1F497D"/>
              </a:solidFill>
              <a:latin typeface="微软雅黑" panose="020B0503020204020204" pitchFamily="34" charset="-122"/>
              <a:ea typeface="微软雅黑" panose="020B0503020204020204" pitchFamily="34" charset="-122"/>
            </a:endParaRPr>
          </a:p>
        </p:txBody>
      </p:sp>
      <p:sp>
        <p:nvSpPr>
          <p:cNvPr id="61" name="矩形 60"/>
          <p:cNvSpPr/>
          <p:nvPr/>
        </p:nvSpPr>
        <p:spPr>
          <a:xfrm>
            <a:off x="560563" y="503241"/>
            <a:ext cx="7810150"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2.1  2015</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年医疗纠纷及医疗事故目标规划</a:t>
            </a:r>
            <a:endPar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68611" name="图片 1"/>
          <p:cNvPicPr>
            <a:picLocks noChangeAspect="1"/>
          </p:cNvPicPr>
          <p:nvPr/>
        </p:nvPicPr>
        <p:blipFill>
          <a:blip r:embed="rId1"/>
          <a:srcRect l="12177" t="40077" r="10995"/>
          <a:stretch>
            <a:fillRect/>
          </a:stretch>
        </p:blipFill>
        <p:spPr bwMode="auto">
          <a:xfrm>
            <a:off x="5910265" y="3573467"/>
            <a:ext cx="6315075" cy="3284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Box 6"/>
          <p:cNvSpPr txBox="1">
            <a:spLocks noChangeArrowheads="1"/>
          </p:cNvSpPr>
          <p:nvPr/>
        </p:nvSpPr>
        <p:spPr bwMode="auto">
          <a:xfrm>
            <a:off x="384176" y="1833563"/>
            <a:ext cx="4895851" cy="412384"/>
          </a:xfrm>
          <a:prstGeom prst="rect">
            <a:avLst/>
          </a:prstGeom>
          <a:noFill/>
          <a:ln w="9525">
            <a:noFill/>
            <a:miter lim="800000"/>
          </a:ln>
        </p:spPr>
        <p:txBody>
          <a:bodyPr lIns="91403" tIns="45702" rIns="91403" bIns="45702">
            <a:spAutoFit/>
          </a:bodyPr>
          <a:lstStyle/>
          <a:p>
            <a:pPr indent="455930" defTabSz="912495">
              <a:lnSpc>
                <a:spcPct val="130000"/>
              </a:lnSpc>
            </a:pPr>
            <a:r>
              <a:rPr lang="zh-CN" altLang="en-US" sz="1600" b="1">
                <a:solidFill>
                  <a:srgbClr val="1F497D"/>
                </a:solidFill>
                <a:latin typeface="微软雅黑" panose="020B0503020204020204" pitchFamily="34" charset="-122"/>
                <a:ea typeface="微软雅黑" panose="020B0503020204020204" pitchFamily="34" charset="-122"/>
              </a:rPr>
              <a:t>一、完善医疗质量管理，保障医疗安全。</a:t>
            </a:r>
            <a:endParaRPr lang="zh-CN" altLang="zh-CN" sz="1600" b="1">
              <a:solidFill>
                <a:srgbClr val="1F497D"/>
              </a:solidFill>
              <a:latin typeface="微软雅黑" panose="020B0503020204020204" pitchFamily="34" charset="-122"/>
              <a:ea typeface="微软雅黑" panose="020B0503020204020204" pitchFamily="34" charset="-122"/>
            </a:endParaRPr>
          </a:p>
        </p:txBody>
      </p:sp>
      <p:sp>
        <p:nvSpPr>
          <p:cNvPr id="69634" name="TextBox 6"/>
          <p:cNvSpPr txBox="1">
            <a:spLocks noChangeArrowheads="1"/>
          </p:cNvSpPr>
          <p:nvPr/>
        </p:nvSpPr>
        <p:spPr bwMode="auto">
          <a:xfrm>
            <a:off x="744540" y="2398715"/>
            <a:ext cx="5470525" cy="3046952"/>
          </a:xfrm>
          <a:prstGeom prst="rect">
            <a:avLst/>
          </a:prstGeom>
          <a:noFill/>
          <a:ln w="9525">
            <a:noFill/>
            <a:miter lim="800000"/>
          </a:ln>
        </p:spPr>
        <p:txBody>
          <a:bodyPr lIns="91403" tIns="45702" rIns="91403" bIns="45702">
            <a:spAutoFit/>
          </a:bodyPr>
          <a:lstStyle/>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1</a:t>
            </a:r>
            <a:r>
              <a:rPr lang="zh-CN" altLang="en-US" sz="1600">
                <a:solidFill>
                  <a:srgbClr val="000000"/>
                </a:solidFill>
                <a:latin typeface="微软雅黑" panose="020B0503020204020204" pitchFamily="34" charset="-122"/>
                <a:ea typeface="微软雅黑" panose="020B0503020204020204" pitchFamily="34" charset="-122"/>
              </a:rPr>
              <a:t>、进一步</a:t>
            </a:r>
            <a:r>
              <a:rPr lang="zh-CN" altLang="zh-CN" sz="1600" b="1">
                <a:solidFill>
                  <a:srgbClr val="FF0000"/>
                </a:solidFill>
                <a:latin typeface="微软雅黑" panose="020B0503020204020204" pitchFamily="34" charset="-122"/>
                <a:ea typeface="微软雅黑" panose="020B0503020204020204" pitchFamily="34" charset="-122"/>
              </a:rPr>
              <a:t>完善</a:t>
            </a:r>
            <a:r>
              <a:rPr lang="zh-CN" altLang="zh-CN" sz="1600">
                <a:solidFill>
                  <a:srgbClr val="000000"/>
                </a:solidFill>
                <a:latin typeface="微软雅黑" panose="020B0503020204020204" pitchFamily="34" charset="-122"/>
                <a:ea typeface="微软雅黑" panose="020B0503020204020204" pitchFamily="34" charset="-122"/>
              </a:rPr>
              <a:t>新项目、新技术申请</a:t>
            </a:r>
            <a:r>
              <a:rPr lang="zh-CN" altLang="zh-CN" sz="1600" b="1">
                <a:solidFill>
                  <a:srgbClr val="FF0000"/>
                </a:solidFill>
                <a:latin typeface="微软雅黑" panose="020B0503020204020204" pitchFamily="34" charset="-122"/>
                <a:ea typeface="微软雅黑" panose="020B0503020204020204" pitchFamily="34" charset="-122"/>
              </a:rPr>
              <a:t>审批制度</a:t>
            </a:r>
            <a:r>
              <a:rPr lang="zh-CN" altLang="en-US" sz="1600">
                <a:solidFill>
                  <a:srgbClr val="000000"/>
                </a:solidFill>
                <a:latin typeface="微软雅黑" panose="020B0503020204020204" pitchFamily="34" charset="-122"/>
                <a:ea typeface="微软雅黑" panose="020B0503020204020204" pitchFamily="34" charset="-122"/>
              </a:rPr>
              <a:t>。</a:t>
            </a:r>
            <a:endParaRPr lang="en-US" altLang="zh-CN" sz="1600">
              <a:solidFill>
                <a:srgbClr val="000000"/>
              </a:solidFill>
              <a:latin typeface="微软雅黑" panose="020B0503020204020204" pitchFamily="34" charset="-122"/>
              <a:ea typeface="微软雅黑" panose="020B0503020204020204" pitchFamily="34" charset="-122"/>
            </a:endParaRPr>
          </a:p>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2</a:t>
            </a:r>
            <a:r>
              <a:rPr lang="zh-CN" altLang="en-US" sz="1600">
                <a:solidFill>
                  <a:srgbClr val="000000"/>
                </a:solidFill>
                <a:latin typeface="微软雅黑" panose="020B0503020204020204" pitchFamily="34" charset="-122"/>
                <a:ea typeface="微软雅黑" panose="020B0503020204020204" pitchFamily="34" charset="-122"/>
              </a:rPr>
              <a:t>、</a:t>
            </a:r>
            <a:r>
              <a:rPr lang="zh-CN" altLang="zh-CN" sz="1600">
                <a:solidFill>
                  <a:srgbClr val="000000"/>
                </a:solidFill>
                <a:latin typeface="微软雅黑" panose="020B0503020204020204" pitchFamily="34" charset="-122"/>
                <a:ea typeface="微软雅黑" panose="020B0503020204020204" pitchFamily="34" charset="-122"/>
              </a:rPr>
              <a:t>进一步</a:t>
            </a:r>
            <a:r>
              <a:rPr lang="zh-CN" altLang="zh-CN" sz="1600" b="1">
                <a:solidFill>
                  <a:srgbClr val="FF0000"/>
                </a:solidFill>
                <a:latin typeface="微软雅黑" panose="020B0503020204020204" pitchFamily="34" charset="-122"/>
                <a:ea typeface="微软雅黑" panose="020B0503020204020204" pitchFamily="34" charset="-122"/>
              </a:rPr>
              <a:t>完善医疗投诉和医疗纠纷的受理</a:t>
            </a:r>
            <a:r>
              <a:rPr lang="zh-CN" altLang="zh-CN" sz="1600">
                <a:solidFill>
                  <a:srgbClr val="000000"/>
                </a:solidFill>
                <a:latin typeface="微软雅黑" panose="020B0503020204020204" pitchFamily="34" charset="-122"/>
                <a:ea typeface="微软雅黑" panose="020B0503020204020204" pitchFamily="34" charset="-122"/>
              </a:rPr>
              <a:t>、解决和处理程序，拟建立院、科两级医疗安全目标责任制，使各科室</a:t>
            </a:r>
            <a:r>
              <a:rPr lang="en-US" altLang="zh-CN" sz="1600">
                <a:solidFill>
                  <a:srgbClr val="000000"/>
                </a:solidFill>
                <a:latin typeface="微软雅黑" panose="020B0503020204020204" pitchFamily="34" charset="-122"/>
                <a:ea typeface="微软雅黑" panose="020B0503020204020204" pitchFamily="34" charset="-122"/>
              </a:rPr>
              <a:t>(</a:t>
            </a:r>
            <a:r>
              <a:rPr lang="zh-CN" altLang="zh-CN" sz="1600">
                <a:solidFill>
                  <a:srgbClr val="000000"/>
                </a:solidFill>
                <a:latin typeface="微软雅黑" panose="020B0503020204020204" pitchFamily="34" charset="-122"/>
                <a:ea typeface="微软雅黑" panose="020B0503020204020204" pitchFamily="34" charset="-122"/>
              </a:rPr>
              <a:t>部门</a:t>
            </a:r>
            <a:r>
              <a:rPr lang="en-US" altLang="zh-CN" sz="1600">
                <a:solidFill>
                  <a:srgbClr val="000000"/>
                </a:solidFill>
                <a:latin typeface="微软雅黑" panose="020B0503020204020204" pitchFamily="34" charset="-122"/>
                <a:ea typeface="微软雅黑" panose="020B0503020204020204" pitchFamily="34" charset="-122"/>
              </a:rPr>
              <a:t>)</a:t>
            </a:r>
            <a:r>
              <a:rPr lang="zh-CN" altLang="zh-CN" sz="1600">
                <a:solidFill>
                  <a:srgbClr val="000000"/>
                </a:solidFill>
                <a:latin typeface="微软雅黑" panose="020B0503020204020204" pitchFamily="34" charset="-122"/>
                <a:ea typeface="微软雅黑" panose="020B0503020204020204" pitchFamily="34" charset="-122"/>
              </a:rPr>
              <a:t>和各级医务人员做到</a:t>
            </a:r>
            <a:r>
              <a:rPr lang="zh-CN" altLang="zh-CN" sz="1600" b="1">
                <a:solidFill>
                  <a:srgbClr val="FF0000"/>
                </a:solidFill>
                <a:latin typeface="微软雅黑" panose="020B0503020204020204" pitchFamily="34" charset="-122"/>
                <a:ea typeface="微软雅黑" panose="020B0503020204020204" pitchFamily="34" charset="-122"/>
              </a:rPr>
              <a:t>层层对医疗安全负责</a:t>
            </a:r>
            <a:r>
              <a:rPr lang="zh-CN" altLang="zh-CN" sz="1600">
                <a:solidFill>
                  <a:srgbClr val="000000"/>
                </a:solidFill>
                <a:latin typeface="微软雅黑" panose="020B0503020204020204" pitchFamily="34" charset="-122"/>
                <a:ea typeface="微软雅黑" panose="020B0503020204020204" pitchFamily="34" charset="-122"/>
              </a:rPr>
              <a:t>，责任制包括安全责任目标、实现目标的保障措施、检查考核办法、奖惩激励机制等等。</a:t>
            </a:r>
            <a:endParaRPr lang="en-US" altLang="zh-CN" sz="1600">
              <a:solidFill>
                <a:srgbClr val="000000"/>
              </a:solidFill>
              <a:latin typeface="微软雅黑" panose="020B0503020204020204" pitchFamily="34" charset="-122"/>
              <a:ea typeface="微软雅黑" panose="020B0503020204020204" pitchFamily="34" charset="-122"/>
            </a:endParaRPr>
          </a:p>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3</a:t>
            </a:r>
            <a:r>
              <a:rPr lang="zh-CN" altLang="en-US" sz="1600">
                <a:solidFill>
                  <a:srgbClr val="000000"/>
                </a:solidFill>
                <a:latin typeface="微软雅黑" panose="020B0503020204020204" pitchFamily="34" charset="-122"/>
                <a:ea typeface="微软雅黑" panose="020B0503020204020204" pitchFamily="34" charset="-122"/>
              </a:rPr>
              <a:t>、</a:t>
            </a:r>
            <a:r>
              <a:rPr lang="zh-CN" altLang="zh-CN" sz="1600">
                <a:solidFill>
                  <a:srgbClr val="000000"/>
                </a:solidFill>
                <a:latin typeface="微软雅黑" panose="020B0503020204020204" pitchFamily="34" charset="-122"/>
                <a:ea typeface="微软雅黑" panose="020B0503020204020204" pitchFamily="34" charset="-122"/>
              </a:rPr>
              <a:t>建立</a:t>
            </a:r>
            <a:r>
              <a:rPr lang="zh-CN" altLang="zh-CN" sz="1600" b="1">
                <a:solidFill>
                  <a:srgbClr val="FF0000"/>
                </a:solidFill>
                <a:latin typeface="微软雅黑" panose="020B0503020204020204" pitchFamily="34" charset="-122"/>
                <a:ea typeface="微软雅黑" panose="020B0503020204020204" pitchFamily="34" charset="-122"/>
              </a:rPr>
              <a:t>健全电子医疗文书的应用制度</a:t>
            </a:r>
            <a:r>
              <a:rPr lang="zh-CN" altLang="zh-CN" sz="1600">
                <a:solidFill>
                  <a:srgbClr val="000000"/>
                </a:solidFill>
                <a:latin typeface="微软雅黑" panose="020B0503020204020204" pitchFamily="34" charset="-122"/>
                <a:ea typeface="微软雅黑" panose="020B0503020204020204" pitchFamily="34" charset="-122"/>
              </a:rPr>
              <a:t>，规范电子医嘱、电子病历的书写保存，确保电子医疗文书的合法性。</a:t>
            </a:r>
            <a:endParaRPr lang="en-US" altLang="zh-CN" sz="1600">
              <a:solidFill>
                <a:srgbClr val="000000"/>
              </a:solidFill>
              <a:latin typeface="微软雅黑" panose="020B0503020204020204" pitchFamily="34" charset="-122"/>
              <a:ea typeface="微软雅黑" panose="020B0503020204020204" pitchFamily="34" charset="-122"/>
            </a:endParaRPr>
          </a:p>
        </p:txBody>
      </p:sp>
      <p:pic>
        <p:nvPicPr>
          <p:cNvPr id="69635" name="Picture 2" descr="手提药箱的医生图片"/>
          <p:cNvPicPr>
            <a:picLocks noChangeAspect="1" noChangeArrowheads="1"/>
          </p:cNvPicPr>
          <p:nvPr/>
        </p:nvPicPr>
        <p:blipFill>
          <a:blip r:embed="rId1"/>
          <a:srcRect t="6776"/>
          <a:stretch>
            <a:fillRect/>
          </a:stretch>
        </p:blipFill>
        <p:spPr bwMode="auto">
          <a:xfrm>
            <a:off x="6943728" y="-4763"/>
            <a:ext cx="4887913" cy="6862763"/>
          </a:xfrm>
          <a:prstGeom prst="rect">
            <a:avLst/>
          </a:prstGeom>
          <a:noFill/>
          <a:ln w="9525">
            <a:noFill/>
            <a:miter lim="800000"/>
            <a:headEnd/>
            <a:tailEnd/>
          </a:ln>
        </p:spPr>
      </p:pic>
      <p:sp>
        <p:nvSpPr>
          <p:cNvPr id="9" name="矩形 8"/>
          <p:cNvSpPr/>
          <p:nvPr/>
        </p:nvSpPr>
        <p:spPr>
          <a:xfrm>
            <a:off x="663888" y="588966"/>
            <a:ext cx="4334841"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endPar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Box 6"/>
          <p:cNvSpPr txBox="1">
            <a:spLocks noChangeArrowheads="1"/>
          </p:cNvSpPr>
          <p:nvPr/>
        </p:nvSpPr>
        <p:spPr bwMode="auto">
          <a:xfrm>
            <a:off x="371475" y="1792288"/>
            <a:ext cx="5399088" cy="412384"/>
          </a:xfrm>
          <a:prstGeom prst="rect">
            <a:avLst/>
          </a:prstGeom>
          <a:noFill/>
          <a:ln w="9525">
            <a:noFill/>
            <a:miter lim="800000"/>
          </a:ln>
        </p:spPr>
        <p:txBody>
          <a:bodyPr lIns="91403" tIns="45702" rIns="91403" bIns="45702">
            <a:spAutoFit/>
          </a:bodyPr>
          <a:lstStyle/>
          <a:p>
            <a:pPr indent="455930" defTabSz="912495">
              <a:lnSpc>
                <a:spcPct val="130000"/>
              </a:lnSpc>
            </a:pPr>
            <a:r>
              <a:rPr lang="zh-CN" altLang="en-US" sz="1600" b="1">
                <a:solidFill>
                  <a:srgbClr val="1F497D"/>
                </a:solidFill>
                <a:latin typeface="微软雅黑" panose="020B0503020204020204" pitchFamily="34" charset="-122"/>
                <a:ea typeface="微软雅黑" panose="020B0503020204020204" pitchFamily="34" charset="-122"/>
              </a:rPr>
              <a:t>二、完善护理质量管理，保障护理工作安全。</a:t>
            </a:r>
            <a:endParaRPr lang="zh-CN" altLang="zh-CN" sz="1600" b="1">
              <a:solidFill>
                <a:srgbClr val="1F497D"/>
              </a:solidFill>
              <a:latin typeface="微软雅黑" panose="020B0503020204020204" pitchFamily="34" charset="-122"/>
              <a:ea typeface="微软雅黑" panose="020B0503020204020204" pitchFamily="34" charset="-122"/>
            </a:endParaRPr>
          </a:p>
        </p:txBody>
      </p:sp>
      <p:sp>
        <p:nvSpPr>
          <p:cNvPr id="70658" name="TextBox 6"/>
          <p:cNvSpPr txBox="1">
            <a:spLocks noChangeArrowheads="1"/>
          </p:cNvSpPr>
          <p:nvPr/>
        </p:nvSpPr>
        <p:spPr bwMode="auto">
          <a:xfrm>
            <a:off x="841375" y="2357441"/>
            <a:ext cx="5614988" cy="3416283"/>
          </a:xfrm>
          <a:prstGeom prst="rect">
            <a:avLst/>
          </a:prstGeom>
          <a:noFill/>
          <a:ln w="9525">
            <a:noFill/>
            <a:miter lim="800000"/>
          </a:ln>
        </p:spPr>
        <p:txBody>
          <a:bodyPr lIns="91403" tIns="45702" rIns="91403" bIns="45702">
            <a:spAutoFit/>
          </a:bodyPr>
          <a:lstStyle/>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1</a:t>
            </a:r>
            <a:r>
              <a:rPr lang="zh-CN" altLang="en-US" sz="1600">
                <a:solidFill>
                  <a:srgbClr val="000000"/>
                </a:solidFill>
                <a:latin typeface="微软雅黑" panose="020B0503020204020204" pitchFamily="34" charset="-122"/>
                <a:ea typeface="微软雅黑" panose="020B0503020204020204" pitchFamily="34" charset="-122"/>
              </a:rPr>
              <a:t>、结合本院实际情况，全面落实卫生部</a:t>
            </a:r>
            <a:r>
              <a:rPr lang="en-US" altLang="zh-CN" sz="1600">
                <a:solidFill>
                  <a:srgbClr val="000000"/>
                </a:solidFill>
                <a:latin typeface="微软雅黑" panose="020B0503020204020204" pitchFamily="34" charset="-122"/>
                <a:ea typeface="微软雅黑" panose="020B0503020204020204" pitchFamily="34" charset="-122"/>
              </a:rPr>
              <a:t>《xxxx</a:t>
            </a:r>
            <a:r>
              <a:rPr lang="zh-CN" altLang="en-US" sz="1600">
                <a:solidFill>
                  <a:srgbClr val="000000"/>
                </a:solidFill>
                <a:latin typeface="微软雅黑" panose="020B0503020204020204" pitchFamily="34" charset="-122"/>
                <a:ea typeface="微软雅黑" panose="020B0503020204020204" pitchFamily="34" charset="-122"/>
              </a:rPr>
              <a:t>年患者安全目标</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，不断</a:t>
            </a:r>
            <a:r>
              <a:rPr lang="zh-CN" altLang="en-US" sz="1600" b="1">
                <a:solidFill>
                  <a:srgbClr val="FF0000"/>
                </a:solidFill>
                <a:latin typeface="微软雅黑" panose="020B0503020204020204" pitchFamily="34" charset="-122"/>
                <a:ea typeface="微软雅黑" panose="020B0503020204020204" pitchFamily="34" charset="-122"/>
              </a:rPr>
              <a:t>排查</a:t>
            </a:r>
            <a:r>
              <a:rPr lang="zh-CN" altLang="en-US" sz="1600">
                <a:solidFill>
                  <a:srgbClr val="000000"/>
                </a:solidFill>
                <a:latin typeface="微软雅黑" panose="020B0503020204020204" pitchFamily="34" charset="-122"/>
                <a:ea typeface="微软雅黑" panose="020B0503020204020204" pitchFamily="34" charset="-122"/>
              </a:rPr>
              <a:t>我院</a:t>
            </a:r>
            <a:r>
              <a:rPr lang="zh-CN" altLang="en-US" sz="1600" b="1">
                <a:solidFill>
                  <a:srgbClr val="FF0000"/>
                </a:solidFill>
                <a:latin typeface="微软雅黑" panose="020B0503020204020204" pitchFamily="34" charset="-122"/>
                <a:ea typeface="微软雅黑" panose="020B0503020204020204" pitchFamily="34" charset="-122"/>
              </a:rPr>
              <a:t>护理工作中存在的问题</a:t>
            </a:r>
            <a:r>
              <a:rPr lang="zh-CN" altLang="en-US" sz="1600">
                <a:solidFill>
                  <a:srgbClr val="000000"/>
                </a:solidFill>
                <a:latin typeface="微软雅黑" panose="020B0503020204020204" pitchFamily="34" charset="-122"/>
                <a:ea typeface="微软雅黑" panose="020B0503020204020204" pitchFamily="34" charset="-122"/>
              </a:rPr>
              <a:t>，进一步改进护理质量与安全管理。</a:t>
            </a:r>
            <a:endParaRPr lang="en-US" altLang="zh-CN" sz="1600">
              <a:solidFill>
                <a:srgbClr val="000000"/>
              </a:solidFill>
              <a:latin typeface="微软雅黑" panose="020B0503020204020204" pitchFamily="34" charset="-122"/>
              <a:ea typeface="微软雅黑" panose="020B0503020204020204" pitchFamily="34" charset="-122"/>
            </a:endParaRPr>
          </a:p>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2</a:t>
            </a:r>
            <a:r>
              <a:rPr lang="zh-CN" altLang="en-US" sz="1600">
                <a:solidFill>
                  <a:srgbClr val="000000"/>
                </a:solidFill>
                <a:latin typeface="微软雅黑" panose="020B0503020204020204" pitchFamily="34" charset="-122"/>
                <a:ea typeface="微软雅黑" panose="020B0503020204020204" pitchFamily="34" charset="-122"/>
              </a:rPr>
              <a:t>、进一步落实“</a:t>
            </a:r>
            <a:r>
              <a:rPr lang="en-US" altLang="zh-CN" sz="1600">
                <a:solidFill>
                  <a:srgbClr val="000000"/>
                </a:solidFill>
                <a:latin typeface="微软雅黑" panose="020B0503020204020204" pitchFamily="34" charset="-122"/>
                <a:ea typeface="微软雅黑" panose="020B0503020204020204" pitchFamily="34" charset="-122"/>
              </a:rPr>
              <a:t>XX</a:t>
            </a:r>
            <a:r>
              <a:rPr lang="zh-CN" altLang="en-US" sz="1600">
                <a:solidFill>
                  <a:srgbClr val="000000"/>
                </a:solidFill>
                <a:latin typeface="微软雅黑" panose="020B0503020204020204" pitchFamily="34" charset="-122"/>
                <a:ea typeface="微软雅黑" panose="020B0503020204020204" pitchFamily="34" charset="-122"/>
              </a:rPr>
              <a:t>省护理事业发展规划中期评估”标准</a:t>
            </a:r>
            <a:r>
              <a:rPr lang="en-US" altLang="zh-CN" sz="1600">
                <a:solidFill>
                  <a:srgbClr val="000000"/>
                </a:solidFill>
                <a:latin typeface="微软雅黑" panose="020B0503020204020204" pitchFamily="34" charset="-122"/>
                <a:ea typeface="微软雅黑" panose="020B0503020204020204" pitchFamily="34" charset="-122"/>
              </a:rPr>
              <a:t>, </a:t>
            </a:r>
            <a:r>
              <a:rPr lang="zh-CN" altLang="en-US" sz="1600">
                <a:solidFill>
                  <a:srgbClr val="000000"/>
                </a:solidFill>
                <a:latin typeface="微软雅黑" panose="020B0503020204020204" pitchFamily="34" charset="-122"/>
                <a:ea typeface="微软雅黑" panose="020B0503020204020204" pitchFamily="34" charset="-122"/>
              </a:rPr>
              <a:t>重点抓好</a:t>
            </a:r>
            <a:r>
              <a:rPr lang="en-US" altLang="zh-CN" sz="1600">
                <a:solidFill>
                  <a:srgbClr val="000000"/>
                </a:solidFill>
                <a:latin typeface="微软雅黑" panose="020B0503020204020204" pitchFamily="34" charset="-122"/>
                <a:ea typeface="微软雅黑" panose="020B0503020204020204" pitchFamily="34" charset="-122"/>
              </a:rPr>
              <a:t>《2015</a:t>
            </a:r>
            <a:r>
              <a:rPr lang="zh-CN" altLang="en-US" sz="1600">
                <a:solidFill>
                  <a:srgbClr val="000000"/>
                </a:solidFill>
                <a:latin typeface="微软雅黑" panose="020B0503020204020204" pitchFamily="34" charset="-122"/>
                <a:ea typeface="微软雅黑" panose="020B0503020204020204" pitchFamily="34" charset="-122"/>
              </a:rPr>
              <a:t>年度</a:t>
            </a:r>
            <a:r>
              <a:rPr lang="en-US" altLang="zh-CN" sz="1600">
                <a:solidFill>
                  <a:srgbClr val="000000"/>
                </a:solidFill>
                <a:latin typeface="微软雅黑" panose="020B0503020204020204" pitchFamily="34" charset="-122"/>
                <a:ea typeface="微软雅黑" panose="020B0503020204020204" pitchFamily="34" charset="-122"/>
              </a:rPr>
              <a:t>xxxx</a:t>
            </a:r>
            <a:r>
              <a:rPr lang="zh-CN" altLang="en-US" sz="1600">
                <a:solidFill>
                  <a:srgbClr val="000000"/>
                </a:solidFill>
                <a:latin typeface="微软雅黑" panose="020B0503020204020204" pitchFamily="34" charset="-122"/>
                <a:ea typeface="微软雅黑" panose="020B0503020204020204" pitchFamily="34" charset="-122"/>
              </a:rPr>
              <a:t>省</a:t>
            </a:r>
            <a:r>
              <a:rPr lang="en-US" altLang="zh-CN" sz="1600">
                <a:solidFill>
                  <a:srgbClr val="000000"/>
                </a:solidFill>
                <a:latin typeface="微软雅黑" panose="020B0503020204020204" pitchFamily="34" charset="-122"/>
                <a:ea typeface="微软雅黑" panose="020B0503020204020204" pitchFamily="34" charset="-122"/>
              </a:rPr>
              <a:t>11</a:t>
            </a:r>
            <a:r>
              <a:rPr lang="zh-CN" altLang="en-US" sz="1600">
                <a:solidFill>
                  <a:srgbClr val="000000"/>
                </a:solidFill>
                <a:latin typeface="微软雅黑" panose="020B0503020204020204" pitchFamily="34" charset="-122"/>
                <a:ea typeface="微软雅黑" panose="020B0503020204020204" pitchFamily="34" charset="-122"/>
              </a:rPr>
              <a:t>个专科十大安全质量目标</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的落实。</a:t>
            </a:r>
            <a:r>
              <a:rPr lang="en-US" altLang="zh-CN" sz="1600">
                <a:solidFill>
                  <a:srgbClr val="000000"/>
                </a:solidFill>
                <a:latin typeface="微软雅黑" panose="020B0503020204020204" pitchFamily="34" charset="-122"/>
                <a:ea typeface="微软雅黑" panose="020B0503020204020204" pitchFamily="34" charset="-122"/>
              </a:rPr>
              <a:t>   </a:t>
            </a:r>
            <a:endParaRPr lang="en-US" altLang="zh-CN" sz="1600">
              <a:solidFill>
                <a:srgbClr val="000000"/>
              </a:solidFill>
              <a:latin typeface="微软雅黑" panose="020B0503020204020204" pitchFamily="34" charset="-122"/>
              <a:ea typeface="微软雅黑" panose="020B0503020204020204" pitchFamily="34" charset="-122"/>
            </a:endParaRPr>
          </a:p>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3</a:t>
            </a:r>
            <a:r>
              <a:rPr lang="zh-CN" altLang="en-US" sz="1600">
                <a:solidFill>
                  <a:srgbClr val="000000"/>
                </a:solidFill>
                <a:latin typeface="微软雅黑" panose="020B0503020204020204" pitchFamily="34" charset="-122"/>
                <a:ea typeface="微软雅黑" panose="020B0503020204020204" pitchFamily="34" charset="-122"/>
              </a:rPr>
              <a:t>、开展</a:t>
            </a:r>
            <a:r>
              <a:rPr lang="zh-CN" altLang="en-US" sz="1600" b="1">
                <a:solidFill>
                  <a:srgbClr val="FF0000"/>
                </a:solidFill>
                <a:latin typeface="微软雅黑" panose="020B0503020204020204" pitchFamily="34" charset="-122"/>
                <a:ea typeface="微软雅黑" panose="020B0503020204020204" pitchFamily="34" charset="-122"/>
              </a:rPr>
              <a:t>“护理安全伴我行</a:t>
            </a:r>
            <a:r>
              <a:rPr lang="en-US" altLang="zh-CN" sz="1600" b="1">
                <a:solidFill>
                  <a:srgbClr val="FF0000"/>
                </a:solidFill>
                <a:latin typeface="微软雅黑" panose="020B0503020204020204" pitchFamily="34" charset="-122"/>
                <a:ea typeface="微软雅黑" panose="020B0503020204020204" pitchFamily="34" charset="-122"/>
              </a:rPr>
              <a:t>---</a:t>
            </a:r>
            <a:r>
              <a:rPr lang="zh-CN" altLang="en-US" sz="1600" b="1">
                <a:solidFill>
                  <a:srgbClr val="FF0000"/>
                </a:solidFill>
                <a:latin typeface="微软雅黑" panose="020B0503020204020204" pitchFamily="34" charset="-122"/>
                <a:ea typeface="微软雅黑" panose="020B0503020204020204" pitchFamily="34" charset="-122"/>
              </a:rPr>
              <a:t>征集护理安全警示语活动”</a:t>
            </a:r>
            <a:r>
              <a:rPr lang="zh-CN" altLang="en-US" sz="1600">
                <a:solidFill>
                  <a:srgbClr val="000000"/>
                </a:solidFill>
                <a:latin typeface="微软雅黑" panose="020B0503020204020204" pitchFamily="34" charset="-122"/>
                <a:ea typeface="微软雅黑" panose="020B0503020204020204" pitchFamily="34" charset="-122"/>
              </a:rPr>
              <a:t>，鼓励护理人员人人参与，共建患者安全质量保障体系为目标，</a:t>
            </a:r>
            <a:endParaRPr lang="en-US" altLang="zh-CN" sz="1600">
              <a:solidFill>
                <a:srgbClr val="000000"/>
              </a:solidFill>
              <a:latin typeface="微软雅黑" panose="020B0503020204020204" pitchFamily="34" charset="-122"/>
              <a:ea typeface="微软雅黑" panose="020B0503020204020204" pitchFamily="34" charset="-122"/>
            </a:endParaRPr>
          </a:p>
        </p:txBody>
      </p:sp>
      <p:pic>
        <p:nvPicPr>
          <p:cNvPr id="70659" name="Picture 2" descr="自信的医生图片"/>
          <p:cNvPicPr>
            <a:picLocks noChangeAspect="1" noChangeArrowheads="1"/>
          </p:cNvPicPr>
          <p:nvPr/>
        </p:nvPicPr>
        <p:blipFill>
          <a:blip r:embed="rId1"/>
          <a:srcRect l="4311" t="3513" r="11208"/>
          <a:stretch>
            <a:fillRect/>
          </a:stretch>
        </p:blipFill>
        <p:spPr bwMode="auto">
          <a:xfrm>
            <a:off x="7389813" y="0"/>
            <a:ext cx="4167187" cy="6858000"/>
          </a:xfrm>
          <a:prstGeom prst="rect">
            <a:avLst/>
          </a:prstGeom>
          <a:noFill/>
          <a:ln w="9525">
            <a:noFill/>
            <a:miter lim="800000"/>
            <a:headEnd/>
            <a:tailEnd/>
          </a:ln>
        </p:spPr>
      </p:pic>
      <p:sp>
        <p:nvSpPr>
          <p:cNvPr id="10" name="矩形 9"/>
          <p:cNvSpPr/>
          <p:nvPr/>
        </p:nvSpPr>
        <p:spPr>
          <a:xfrm>
            <a:off x="840895" y="452441"/>
            <a:ext cx="4334841"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endPar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白板后面的医生图片"/>
          <p:cNvPicPr>
            <a:picLocks noChangeAspect="1" noChangeArrowheads="1"/>
          </p:cNvPicPr>
          <p:nvPr/>
        </p:nvPicPr>
        <p:blipFill>
          <a:blip r:embed="rId1"/>
          <a:srcRect/>
          <a:stretch>
            <a:fillRect/>
          </a:stretch>
        </p:blipFill>
        <p:spPr bwMode="auto">
          <a:xfrm>
            <a:off x="7080252" y="22225"/>
            <a:ext cx="4545013" cy="6835775"/>
          </a:xfrm>
          <a:prstGeom prst="rect">
            <a:avLst/>
          </a:prstGeom>
          <a:noFill/>
          <a:ln w="9525">
            <a:noFill/>
            <a:miter lim="800000"/>
            <a:headEnd/>
            <a:tailEnd/>
          </a:ln>
        </p:spPr>
      </p:pic>
      <p:sp>
        <p:nvSpPr>
          <p:cNvPr id="71682" name="TextBox 6"/>
          <p:cNvSpPr txBox="1">
            <a:spLocks noChangeArrowheads="1"/>
          </p:cNvSpPr>
          <p:nvPr/>
        </p:nvSpPr>
        <p:spPr bwMode="auto">
          <a:xfrm>
            <a:off x="265113" y="1806575"/>
            <a:ext cx="6046787" cy="412384"/>
          </a:xfrm>
          <a:prstGeom prst="rect">
            <a:avLst/>
          </a:prstGeom>
          <a:noFill/>
          <a:ln w="9525">
            <a:noFill/>
            <a:miter lim="800000"/>
          </a:ln>
        </p:spPr>
        <p:txBody>
          <a:bodyPr lIns="91403" tIns="45702" rIns="91403" bIns="45702">
            <a:spAutoFit/>
          </a:bodyPr>
          <a:lstStyle/>
          <a:p>
            <a:pPr indent="455930" defTabSz="912495">
              <a:lnSpc>
                <a:spcPct val="130000"/>
              </a:lnSpc>
            </a:pPr>
            <a:r>
              <a:rPr lang="zh-CN" altLang="en-US" sz="1600" b="1">
                <a:solidFill>
                  <a:srgbClr val="1F497D"/>
                </a:solidFill>
                <a:latin typeface="微软雅黑" panose="020B0503020204020204" pitchFamily="34" charset="-122"/>
                <a:ea typeface="微软雅黑" panose="020B0503020204020204" pitchFamily="34" charset="-122"/>
              </a:rPr>
              <a:t>三、进一步加强药事工作，规范合理用药，保障用药安全。</a:t>
            </a:r>
            <a:endParaRPr lang="zh-CN" altLang="zh-CN" sz="1600" b="1">
              <a:solidFill>
                <a:srgbClr val="1F497D"/>
              </a:solidFill>
              <a:latin typeface="微软雅黑" panose="020B0503020204020204" pitchFamily="34" charset="-122"/>
              <a:ea typeface="微软雅黑" panose="020B0503020204020204" pitchFamily="34" charset="-122"/>
            </a:endParaRPr>
          </a:p>
        </p:txBody>
      </p:sp>
      <p:sp>
        <p:nvSpPr>
          <p:cNvPr id="71683" name="TextBox 6"/>
          <p:cNvSpPr txBox="1">
            <a:spLocks noChangeArrowheads="1"/>
          </p:cNvSpPr>
          <p:nvPr/>
        </p:nvSpPr>
        <p:spPr bwMode="auto">
          <a:xfrm>
            <a:off x="463553" y="2419352"/>
            <a:ext cx="7496175" cy="2308288"/>
          </a:xfrm>
          <a:prstGeom prst="rect">
            <a:avLst/>
          </a:prstGeom>
          <a:noFill/>
          <a:ln w="9525">
            <a:noFill/>
            <a:miter lim="800000"/>
          </a:ln>
        </p:spPr>
        <p:txBody>
          <a:bodyPr lIns="91403" tIns="45702" rIns="91403" bIns="45702">
            <a:spAutoFit/>
          </a:bodyPr>
          <a:lstStyle/>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1</a:t>
            </a:r>
            <a:r>
              <a:rPr lang="zh-CN" altLang="en-US" sz="1600">
                <a:solidFill>
                  <a:srgbClr val="000000"/>
                </a:solidFill>
                <a:latin typeface="微软雅黑" panose="020B0503020204020204" pitchFamily="34" charset="-122"/>
                <a:ea typeface="微软雅黑" panose="020B0503020204020204" pitchFamily="34" charset="-122"/>
              </a:rPr>
              <a:t>、</a:t>
            </a:r>
            <a:r>
              <a:rPr lang="zh-CN" altLang="en-US" sz="1600" b="1">
                <a:solidFill>
                  <a:srgbClr val="FF0000"/>
                </a:solidFill>
                <a:latin typeface="微软雅黑" panose="020B0503020204020204" pitchFamily="34" charset="-122"/>
                <a:ea typeface="微软雅黑" panose="020B0503020204020204" pitchFamily="34" charset="-122"/>
              </a:rPr>
              <a:t>加强药事工作管理。</a:t>
            </a:r>
            <a:r>
              <a:rPr lang="zh-CN" altLang="en-US" sz="1600">
                <a:solidFill>
                  <a:srgbClr val="000000"/>
                </a:solidFill>
                <a:latin typeface="微软雅黑" panose="020B0503020204020204" pitchFamily="34" charset="-122"/>
                <a:ea typeface="微软雅黑" panose="020B0503020204020204" pitchFamily="34" charset="-122"/>
              </a:rPr>
              <a:t>认真贯彻执行</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药品管理法</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医疗机构药事管理暂行规定</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和</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处方管理办法</a:t>
            </a:r>
            <a:r>
              <a:rPr lang="en-US" altLang="zh-CN" sz="1600">
                <a:solidFill>
                  <a:srgbClr val="000000"/>
                </a:solidFill>
                <a:latin typeface="微软雅黑" panose="020B0503020204020204" pitchFamily="34" charset="-122"/>
                <a:ea typeface="微软雅黑" panose="020B0503020204020204" pitchFamily="34" charset="-122"/>
              </a:rPr>
              <a:t>》</a:t>
            </a:r>
            <a:r>
              <a:rPr lang="zh-CN" altLang="en-US" sz="1600">
                <a:solidFill>
                  <a:srgbClr val="000000"/>
                </a:solidFill>
                <a:latin typeface="微软雅黑" panose="020B0503020204020204" pitchFamily="34" charset="-122"/>
                <a:ea typeface="微软雅黑" panose="020B0503020204020204" pitchFamily="34" charset="-122"/>
              </a:rPr>
              <a:t>及有关法律法规。</a:t>
            </a:r>
            <a:r>
              <a:rPr lang="en-US" altLang="zh-CN" sz="1600">
                <a:solidFill>
                  <a:srgbClr val="000000"/>
                </a:solidFill>
                <a:latin typeface="微软雅黑" panose="020B0503020204020204" pitchFamily="34" charset="-122"/>
                <a:ea typeface="微软雅黑" panose="020B0503020204020204" pitchFamily="34" charset="-122"/>
              </a:rPr>
              <a:t>   </a:t>
            </a:r>
            <a:endParaRPr lang="en-US" altLang="zh-CN" sz="1600">
              <a:solidFill>
                <a:srgbClr val="000000"/>
              </a:solidFill>
              <a:latin typeface="微软雅黑" panose="020B0503020204020204" pitchFamily="34" charset="-122"/>
              <a:ea typeface="微软雅黑" panose="020B0503020204020204" pitchFamily="34" charset="-122"/>
            </a:endParaRPr>
          </a:p>
          <a:p>
            <a:pPr defTabSz="912495">
              <a:lnSpc>
                <a:spcPct val="150000"/>
              </a:lnSpc>
            </a:pPr>
            <a:r>
              <a:rPr lang="en-US" altLang="zh-CN" sz="1600">
                <a:solidFill>
                  <a:srgbClr val="000000"/>
                </a:solidFill>
                <a:latin typeface="微软雅黑" panose="020B0503020204020204" pitchFamily="34" charset="-122"/>
                <a:ea typeface="微软雅黑" panose="020B0503020204020204" pitchFamily="34" charset="-122"/>
              </a:rPr>
              <a:t>      2</a:t>
            </a:r>
            <a:r>
              <a:rPr lang="zh-CN" altLang="en-US" sz="1600">
                <a:solidFill>
                  <a:srgbClr val="000000"/>
                </a:solidFill>
                <a:latin typeface="微软雅黑" panose="020B0503020204020204" pitchFamily="34" charset="-122"/>
                <a:ea typeface="微软雅黑" panose="020B0503020204020204" pitchFamily="34" charset="-122"/>
              </a:rPr>
              <a:t>、</a:t>
            </a:r>
            <a:r>
              <a:rPr lang="zh-CN" altLang="en-US" sz="1600" b="1">
                <a:solidFill>
                  <a:srgbClr val="FF0000"/>
                </a:solidFill>
                <a:latin typeface="微软雅黑" panose="020B0503020204020204" pitchFamily="34" charset="-122"/>
                <a:ea typeface="微软雅黑" panose="020B0503020204020204" pitchFamily="34" charset="-122"/>
              </a:rPr>
              <a:t>加强临床用药监管。</a:t>
            </a:r>
            <a:r>
              <a:rPr lang="zh-CN" altLang="en-US" sz="1600">
                <a:solidFill>
                  <a:srgbClr val="000000"/>
                </a:solidFill>
                <a:latin typeface="微软雅黑" panose="020B0503020204020204" pitchFamily="34" charset="-122"/>
                <a:ea typeface="微软雅黑" panose="020B0503020204020204" pitchFamily="34" charset="-122"/>
              </a:rPr>
              <a:t>包括继续开展处方点评公示制度、实行药物用量动态监测、实行药品分级管理制度、加强医院抗菌药物的临床应用管理和合理用药的技术干预和行政干预等等，在去年取得的药品管理成绩的基础上，进一步加强对药品的管理，加大对大处方的查处力度，加强对不合理用药的处罚力度。</a:t>
            </a:r>
            <a:endParaRPr lang="en-US" altLang="zh-CN" sz="1600">
              <a:solidFill>
                <a:srgbClr val="000000"/>
              </a:solidFill>
              <a:latin typeface="微软雅黑" panose="020B0503020204020204" pitchFamily="34" charset="-122"/>
              <a:ea typeface="微软雅黑" panose="020B0503020204020204" pitchFamily="34" charset="-122"/>
            </a:endParaRPr>
          </a:p>
        </p:txBody>
      </p:sp>
      <p:sp>
        <p:nvSpPr>
          <p:cNvPr id="10" name="矩形 9"/>
          <p:cNvSpPr/>
          <p:nvPr/>
        </p:nvSpPr>
        <p:spPr>
          <a:xfrm>
            <a:off x="596420" y="636590"/>
            <a:ext cx="4334841" cy="584775"/>
          </a:xfrm>
          <a:prstGeom prst="rect">
            <a:avLst/>
          </a:prstGeom>
        </p:spPr>
        <p:txBody>
          <a:bodyPr wrap="none">
            <a:spAutoFit/>
          </a:bodyPr>
          <a:lstStyle/>
          <a:p>
            <a:pPr algn="ctr" defTabSz="913765" fontAlgn="auto">
              <a:spcBef>
                <a:spcPts val="0"/>
              </a:spcBef>
              <a:spcAft>
                <a:spcPts val="0"/>
              </a:spcAft>
              <a:defRPr/>
            </a:pPr>
            <a:r>
              <a:rPr lang="en-US" altLang="zh-CN"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2.2  </a:t>
            </a:r>
            <a:r>
              <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医疗质量管理规划</a:t>
            </a:r>
            <a:endParaRPr lang="zh-CN" altLang="en-US" sz="3200" b="1" dirty="0">
              <a:solidFill>
                <a:srgbClr val="679EE5"/>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indent="304800" algn="just">
          <a:lnSpc>
            <a:spcPct val="150000"/>
          </a:lnSpc>
          <a:spcAft>
            <a:spcPts val="0"/>
          </a:spcAft>
          <a:defRPr kern="100" dirty="0">
            <a:latin typeface="Times New Roman" panose="02020603050405020304" pitchFamily="18" charset="0"/>
            <a:ea typeface="微软雅黑" panose="020B0503020204020204"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3617</Words>
  <Application>WPS 演示</Application>
  <PresentationFormat>宽屏</PresentationFormat>
  <Paragraphs>244</Paragraphs>
  <Slides>31</Slides>
  <Notes>0</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31</vt:i4>
      </vt:variant>
    </vt:vector>
  </HeadingPairs>
  <TitlesOfParts>
    <vt:vector size="47" baseType="lpstr">
      <vt:lpstr>Arial</vt:lpstr>
      <vt:lpstr>宋体</vt:lpstr>
      <vt:lpstr>Wingdings</vt:lpstr>
      <vt:lpstr>Calibri Light</vt:lpstr>
      <vt:lpstr>Times New Roman</vt:lpstr>
      <vt:lpstr>微软雅黑</vt:lpstr>
      <vt:lpstr>Calibri</vt:lpstr>
      <vt:lpstr>方正大黑简体</vt:lpstr>
      <vt:lpstr>Calibri</vt:lpstr>
      <vt:lpstr>Broadway</vt:lpstr>
      <vt:lpstr>Microsoft YaHei UI</vt:lpstr>
      <vt:lpstr>Gulim</vt:lpstr>
      <vt:lpstr>黑体</vt:lpstr>
      <vt:lpstr>第一PPT模板网-WWW.1PPT.COM</vt:lpstr>
      <vt:lpstr>2_Office 主题</vt:lpstr>
      <vt:lpstr>Excel.Chart.8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Yuannan Sun</dc:creator>
  <cp:lastModifiedBy>Administrator</cp:lastModifiedBy>
  <cp:revision>237</cp:revision>
  <dcterms:created xsi:type="dcterms:W3CDTF">2014-11-17T07:28:00Z</dcterms:created>
  <dcterms:modified xsi:type="dcterms:W3CDTF">2016-08-09T07:16:03Z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