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59" r:id="rId5"/>
    <p:sldId id="258" r:id="rId6"/>
    <p:sldId id="261" r:id="rId7"/>
    <p:sldId id="263" r:id="rId8"/>
    <p:sldId id="268" r:id="rId9"/>
    <p:sldId id="273" r:id="rId10"/>
    <p:sldId id="264" r:id="rId11"/>
    <p:sldId id="265" r:id="rId12"/>
    <p:sldId id="267" r:id="rId13"/>
    <p:sldId id="274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1C1C"/>
    <a:srgbClr val="0D2031"/>
    <a:srgbClr val="FF5050"/>
    <a:srgbClr val="8D4256"/>
    <a:srgbClr val="A884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09" autoAdjust="0"/>
    <p:restoredTop sz="94660"/>
  </p:normalViewPr>
  <p:slideViewPr>
    <p:cSldViewPr snapToGrid="0">
      <p:cViewPr varScale="1">
        <p:scale>
          <a:sx n="70" d="100"/>
          <a:sy n="70" d="100"/>
        </p:scale>
        <p:origin x="91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8F197-7C12-4358-A875-058D1D695757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BF3ED-C3D4-4D58-BEDB-0C54ED9901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56589" y="2157732"/>
            <a:ext cx="627888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atin typeface="汉仪雪君体简" charset="0"/>
                <a:ea typeface="汉仪雪君体简" charset="0"/>
              </a:rPr>
              <a:t>现代中国风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78410" y="3942777"/>
            <a:ext cx="1362710" cy="3848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——</a:t>
            </a:r>
            <a:r>
              <a:rPr lang="zh-CN" altLang="en-US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作者：</a:t>
            </a:r>
            <a:endParaRPr lang="zh-CN" altLang="en-US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57758">
            <a:off x="1916632" y="2111795"/>
            <a:ext cx="1054925" cy="2008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778" y="1860391"/>
            <a:ext cx="1452270" cy="2541473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639041" y="4182695"/>
            <a:ext cx="760667" cy="950835"/>
            <a:chOff x="5143504" y="2857496"/>
            <a:chExt cx="1357322" cy="1696653"/>
          </a:xfrm>
        </p:grpSpPr>
        <p:pic>
          <p:nvPicPr>
            <p:cNvPr id="11" name="Picture 3" descr="C:\Documents and Settings\Administrator\桌面\2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143504" y="2857496"/>
              <a:ext cx="1357322" cy="1696653"/>
            </a:xfrm>
            <a:prstGeom prst="rect">
              <a:avLst/>
            </a:prstGeom>
            <a:noFill/>
          </p:spPr>
        </p:pic>
        <p:sp>
          <p:nvSpPr>
            <p:cNvPr id="12" name="TextBox 11"/>
            <p:cNvSpPr txBox="1"/>
            <p:nvPr/>
          </p:nvSpPr>
          <p:spPr>
            <a:xfrm>
              <a:off x="5449995" y="3302087"/>
              <a:ext cx="792026" cy="10197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logo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472485" y="585808"/>
            <a:ext cx="23487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栏目赞助播出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58289" y="1285896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Sponsor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429762" y="47863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四大权益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16200000" flipH="1">
            <a:off x="3471861" y="3757614"/>
            <a:ext cx="2871792" cy="2143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3957638" y="3514725"/>
            <a:ext cx="2843212" cy="7000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 rot="513583">
            <a:off x="5267326" y="452438"/>
            <a:ext cx="1600200" cy="23431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rgbClr val="0D20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endParaRPr lang="zh-CN" altLang="en-US" sz="1400" dirty="0">
              <a:solidFill>
                <a:srgbClr val="0D2031"/>
              </a:solidFill>
            </a:endParaRPr>
          </a:p>
        </p:txBody>
      </p:sp>
      <p:sp>
        <p:nvSpPr>
          <p:cNvPr id="18" name="椭圆 17"/>
          <p:cNvSpPr/>
          <p:nvPr/>
        </p:nvSpPr>
        <p:spPr>
          <a:xfrm rot="1182028">
            <a:off x="4914431" y="2112157"/>
            <a:ext cx="1905957" cy="2582538"/>
          </a:xfrm>
          <a:prstGeom prst="ellipse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6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/>
            <a:r>
              <a:rPr lang="en-US" altLang="zh-CN" sz="1400" dirty="0" smtClean="0">
                <a:solidFill>
                  <a:srgbClr val="0D203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XXXXXXXXXXXXXXXXXXXXXXXXXXXXXXXXXXXXXXXXXXXXXXXXXXXXXXXXXX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 rot="20085201">
            <a:off x="3048504" y="1594245"/>
            <a:ext cx="1691945" cy="296312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14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pPr algn="ctr"/>
            <a:endParaRPr lang="en-US" altLang="zh-CN" sz="1400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r>
              <a:rPr lang="en-US" altLang="zh-CN" sz="14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endParaRPr lang="zh-CN" altLang="en-US" sz="1400" dirty="0" smtClean="0"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pPr algn="ctr"/>
            <a:endParaRPr lang="zh-CN" altLang="en-US" sz="1400" dirty="0"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 rot="16200000" flipH="1">
            <a:off x="4271963" y="4586287"/>
            <a:ext cx="1014413" cy="500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18" idx="4"/>
          </p:cNvCxnSpPr>
          <p:nvPr/>
        </p:nvCxnSpPr>
        <p:spPr>
          <a:xfrm rot="5400000">
            <a:off x="4911318" y="4779861"/>
            <a:ext cx="681549" cy="3600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4" descr="D:\My Documents\Downloads\filled_box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9268" y="5086361"/>
            <a:ext cx="1951037" cy="1951037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4529138" y="6011637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助力品牌</a:t>
            </a:r>
            <a:endParaRPr lang="en-US" altLang="zh-CN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升值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 rot="21429908">
            <a:off x="3957638" y="108559"/>
            <a:ext cx="1600200" cy="234315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4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</a:t>
            </a:r>
            <a:endParaRPr lang="zh-CN" altLang="en-US" sz="1400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  <a:p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858261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广告植入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801121" y="1285896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Advertisement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372610" y="478630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两种形式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7001" y="1502026"/>
            <a:ext cx="2632881" cy="263288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6055" y="2037079"/>
            <a:ext cx="17652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/>
              <a:t>Ads</a:t>
            </a:r>
            <a:endParaRPr lang="zh-CN" altLang="en-US" sz="8000" b="1" dirty="0"/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3940980" y="1837981"/>
            <a:ext cx="4787904" cy="1800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</a:t>
            </a:r>
            <a:endParaRPr lang="zh-CN" altLang="en-US" b="1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5秒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10秒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15秒： 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/月</a:t>
            </a:r>
            <a:endParaRPr 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* 注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XXXXXXXXXXXXXXXXXXXXXXXXXXXX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229" y="3895571"/>
            <a:ext cx="2632881" cy="263288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69493" y="453754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19" name="文本框 18"/>
          <p:cNvSpPr txBox="1"/>
          <p:nvPr/>
        </p:nvSpPr>
        <p:spPr>
          <a:xfrm>
            <a:off x="2188311" y="4540725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4" name="文本框 23"/>
          <p:cNvSpPr txBox="1"/>
          <p:nvPr/>
        </p:nvSpPr>
        <p:spPr>
          <a:xfrm>
            <a:off x="2807129" y="453754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569493" y="481454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188311" y="4817724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7" name="文本框 26"/>
          <p:cNvSpPr txBox="1"/>
          <p:nvPr/>
        </p:nvSpPr>
        <p:spPr>
          <a:xfrm>
            <a:off x="2807129" y="481454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28" name="文本框 27"/>
          <p:cNvSpPr txBox="1"/>
          <p:nvPr/>
        </p:nvSpPr>
        <p:spPr>
          <a:xfrm>
            <a:off x="1569493" y="508504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0" name="文本框 29"/>
          <p:cNvSpPr txBox="1"/>
          <p:nvPr/>
        </p:nvSpPr>
        <p:spPr>
          <a:xfrm>
            <a:off x="2807129" y="508504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1" name="文本框 30"/>
          <p:cNvSpPr txBox="1"/>
          <p:nvPr/>
        </p:nvSpPr>
        <p:spPr>
          <a:xfrm>
            <a:off x="2282847" y="5027345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/>
              <a:t>Ads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1569493" y="537172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3" name="文本框 32"/>
          <p:cNvSpPr txBox="1"/>
          <p:nvPr/>
        </p:nvSpPr>
        <p:spPr>
          <a:xfrm>
            <a:off x="2188311" y="5374903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4" name="文本框 33"/>
          <p:cNvSpPr txBox="1"/>
          <p:nvPr/>
        </p:nvSpPr>
        <p:spPr>
          <a:xfrm>
            <a:off x="2807129" y="5371722"/>
            <a:ext cx="7232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00" dirty="0"/>
              <a:t>这</a:t>
            </a:r>
            <a:r>
              <a:rPr lang="zh-CN" altLang="en-US" sz="300" dirty="0" smtClean="0"/>
              <a:t>是一条软广告</a:t>
            </a:r>
            <a:r>
              <a:rPr lang="zh-CN" altLang="en-US" sz="300" dirty="0"/>
              <a:t>这是一条软广告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r>
              <a:rPr lang="zh-CN" altLang="en-US" sz="300" dirty="0"/>
              <a:t>这是一条</a:t>
            </a:r>
            <a:r>
              <a:rPr lang="zh-CN" altLang="en-US" sz="300" dirty="0" smtClean="0"/>
              <a:t>软广告这</a:t>
            </a:r>
            <a:r>
              <a:rPr lang="zh-CN" altLang="en-US" sz="300" dirty="0"/>
              <a:t>是一条软广告</a:t>
            </a:r>
          </a:p>
          <a:p>
            <a:endParaRPr lang="zh-CN" altLang="en-US" sz="300" dirty="0"/>
          </a:p>
        </p:txBody>
      </p:sp>
      <p:sp>
        <p:nvSpPr>
          <p:cNvPr id="35" name="矩形 16"/>
          <p:cNvSpPr>
            <a:spLocks noChangeArrowheads="1"/>
          </p:cNvSpPr>
          <p:nvPr/>
        </p:nvSpPr>
        <p:spPr bwMode="auto">
          <a:xfrm>
            <a:off x="3952247" y="4259850"/>
            <a:ext cx="4776637" cy="11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</a:t>
            </a:r>
            <a:endParaRPr lang="zh-CN" altLang="en-US" b="1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价格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万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400" dirty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  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回报：</a:t>
            </a:r>
            <a:r>
              <a:rPr lang="en-US" altLang="zh-CN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XXXXXXXXXXXXXXXXXXXXXXXXXXXXXXXXXX</a:t>
            </a:r>
            <a:r>
              <a:rPr lang="zh-CN" altLang="en-US" sz="1400" dirty="0" smtClean="0">
                <a:latin typeface="黑体" pitchFamily="49" charset="-122"/>
                <a:ea typeface="黑体" pitchFamily="49" charset="-122"/>
                <a:sym typeface="微软雅黑" pitchFamily="34" charset="-122"/>
              </a:rPr>
              <a:t>。</a:t>
            </a:r>
            <a:endParaRPr lang="zh-CN" altLang="en-US" sz="1400" dirty="0">
              <a:latin typeface="黑体" pitchFamily="49" charset="-122"/>
              <a:ea typeface="黑体" pitchFamily="49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817879" y="956640"/>
            <a:ext cx="4762500" cy="4762500"/>
            <a:chOff x="3817879" y="956640"/>
            <a:chExt cx="4762500" cy="4762500"/>
          </a:xfrm>
        </p:grpSpPr>
        <p:pic>
          <p:nvPicPr>
            <p:cNvPr id="8" name="Picture 4" descr="C:\Documents and Settings\Administrator\桌面\AA巴渝寻宝PPT\素材\墨点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817879" y="956640"/>
              <a:ext cx="4762500" cy="476250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4600569" y="2643191"/>
              <a:ext cx="329609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b="1" dirty="0" smtClean="0">
                  <a:solidFill>
                    <a:srgbClr val="C00000"/>
                  </a:solidFill>
                  <a:latin typeface="微软雅黑" pitchFamily="34" charset="-122"/>
                  <a:ea typeface="微软雅黑" pitchFamily="34" charset="-122"/>
                </a:rPr>
                <a:t>The end</a:t>
              </a:r>
              <a:endParaRPr lang="zh-CN" altLang="en-US" sz="6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7591287" y="4329119"/>
              <a:ext cx="760667" cy="950835"/>
              <a:chOff x="5143504" y="2857496"/>
              <a:chExt cx="1357322" cy="1696653"/>
            </a:xfrm>
          </p:grpSpPr>
          <p:pic>
            <p:nvPicPr>
              <p:cNvPr id="11" name="Picture 3" descr="C:\Documents and Settings\Administrator\桌面\2.png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143504" y="2857496"/>
                <a:ext cx="1357322" cy="1696653"/>
              </a:xfrm>
              <a:prstGeom prst="rect">
                <a:avLst/>
              </a:prstGeom>
              <a:noFill/>
            </p:spPr>
          </p:pic>
          <p:sp>
            <p:nvSpPr>
              <p:cNvPr id="12" name="TextBox 11"/>
              <p:cNvSpPr txBox="1"/>
              <p:nvPr/>
            </p:nvSpPr>
            <p:spPr>
              <a:xfrm>
                <a:off x="5179920" y="3302087"/>
                <a:ext cx="1208221" cy="1019739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黑体" pitchFamily="49" charset="-122"/>
                    <a:ea typeface="黑体" pitchFamily="49" charset="-122"/>
                  </a:rPr>
                  <a:t>感谢观看</a:t>
                </a:r>
                <a:endParaRPr lang="zh-CN" altLang="en-US" sz="16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778" y="1860391"/>
            <a:ext cx="1452270" cy="2541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" y="57729"/>
            <a:ext cx="11914909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559761"/>
            <a:ext cx="1517650" cy="678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08039" y="1150961"/>
            <a:ext cx="160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网站简介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10"/>
          <p:cNvSpPr txBox="1"/>
          <p:nvPr/>
        </p:nvSpPr>
        <p:spPr>
          <a:xfrm>
            <a:off x="6478610" y="1801232"/>
            <a:ext cx="4737078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名称：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网址：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b="1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en-US" altLang="zh-CN" dirty="0" smtClean="0"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8258176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8458197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基本信息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258177" y="1285896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Basic information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9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5101" y="785833"/>
            <a:ext cx="890588" cy="890588"/>
          </a:xfrm>
          <a:prstGeom prst="rect">
            <a:avLst/>
          </a:prstGeom>
          <a:noFill/>
        </p:spPr>
      </p:pic>
      <p:sp>
        <p:nvSpPr>
          <p:cNvPr id="14" name="Text Box 26"/>
          <p:cNvSpPr txBox="1">
            <a:spLocks noChangeArrowheads="1"/>
          </p:cNvSpPr>
          <p:nvPr/>
        </p:nvSpPr>
        <p:spPr bwMode="auto">
          <a:xfrm>
            <a:off x="6632253" y="3413247"/>
            <a:ext cx="457041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355600"/>
            <a:r>
              <a:rPr lang="en-US" altLang="zh-CN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  <a:p>
            <a:pPr indent="355600"/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  <a:p>
            <a:pPr indent="355600"/>
            <a:r>
              <a:rPr lang="en-US" altLang="zh-CN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XXXXXXXXXXXXXXXXXXXXXXXXXXXXXXXXXXXXXXXXXXXXXXXXXXXXXXXXXXXXXXXXXXXXXXXXXXXX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仿宋_GB2312" pitchFamily="49" charset="-122"/>
                <a:ea typeface="黑体" pitchFamily="2" charset="-122"/>
                <a:sym typeface="仿宋_GB2312" pitchFamily="49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仿宋_GB2312" pitchFamily="49" charset="-122"/>
              <a:ea typeface="黑体" pitchFamily="2" charset="-122"/>
              <a:sym typeface="仿宋_GB2312" pitchFamily="49" charset="-122"/>
            </a:endParaRPr>
          </a:p>
        </p:txBody>
      </p:sp>
      <p:pic>
        <p:nvPicPr>
          <p:cNvPr id="6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7175" y="1894840"/>
            <a:ext cx="4051935" cy="4051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559761"/>
            <a:ext cx="20794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特色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D:\My Documents\Downloads\book_stac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62271" y="2346310"/>
            <a:ext cx="952500" cy="952500"/>
          </a:xfrm>
          <a:prstGeom prst="rect">
            <a:avLst/>
          </a:prstGeom>
          <a:noFill/>
        </p:spPr>
      </p:pic>
      <p:sp>
        <p:nvSpPr>
          <p:cNvPr id="23" name="TextBox 22"/>
          <p:cNvSpPr txBox="1"/>
          <p:nvPr/>
        </p:nvSpPr>
        <p:spPr>
          <a:xfrm>
            <a:off x="3957643" y="2343135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XXXXXXXXXX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929071" y="2743184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076" name="Picture 4" descr="D:\My Documents\Downloads\heart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9780" y="962006"/>
            <a:ext cx="1023938" cy="1023938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6867541" y="1038204"/>
            <a:ext cx="13548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XXXXXXXXXX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0086977" y="2800334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3077" name="Picture 5" descr="D:\My Documents\Downloads\video_fil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26571" y="2371709"/>
            <a:ext cx="771526" cy="771526"/>
          </a:xfrm>
          <a:prstGeom prst="rect">
            <a:avLst/>
          </a:prstGeom>
          <a:noFill/>
        </p:spPr>
      </p:pic>
      <p:sp>
        <p:nvSpPr>
          <p:cNvPr id="30" name="TextBox 29"/>
          <p:cNvSpPr txBox="1"/>
          <p:nvPr/>
        </p:nvSpPr>
        <p:spPr>
          <a:xfrm>
            <a:off x="10101283" y="2385997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XXXX</a:t>
            </a:r>
            <a:endParaRPr lang="zh-CN" altLang="en-US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72298" y="1428728"/>
            <a:ext cx="1714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24225" y="6159622"/>
            <a:ext cx="1095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逼</a:t>
            </a:r>
            <a:r>
              <a:rPr lang="zh-CN" altLang="en-US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格</a:t>
            </a:r>
            <a:r>
              <a:rPr lang="en-US" altLang="zh-CN" b="1" dirty="0" smtClean="0">
                <a:solidFill>
                  <a:srgbClr val="1C1C1C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b="1" dirty="0">
              <a:solidFill>
                <a:srgbClr val="1C1C1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40" y="4301900"/>
            <a:ext cx="1654901" cy="16549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1811" y="3834491"/>
            <a:ext cx="622636" cy="6226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240" y="3872532"/>
            <a:ext cx="655916" cy="6559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0914" y="3459674"/>
            <a:ext cx="342771" cy="342771"/>
          </a:xfrm>
          <a:prstGeom prst="rect">
            <a:avLst/>
          </a:prstGeom>
        </p:spPr>
      </p:pic>
      <p:sp>
        <p:nvSpPr>
          <p:cNvPr id="8" name="弧形 7"/>
          <p:cNvSpPr/>
          <p:nvPr/>
        </p:nvSpPr>
        <p:spPr>
          <a:xfrm>
            <a:off x="2405034" y="4136459"/>
            <a:ext cx="3634512" cy="19857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/>
        </p:nvSpPr>
        <p:spPr>
          <a:xfrm flipH="1">
            <a:off x="8156100" y="4075819"/>
            <a:ext cx="3829445" cy="1985782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C:\Documents and Settings\Administrator\桌面\AA巴渝寻宝PPT\素材\title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5198" y="1254315"/>
            <a:ext cx="3810000" cy="1905000"/>
          </a:xfrm>
          <a:prstGeom prst="rect">
            <a:avLst/>
          </a:prstGeom>
          <a:noFill/>
        </p:spPr>
      </p:pic>
      <p:pic>
        <p:nvPicPr>
          <p:cNvPr id="7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17556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优势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41827" y="3386123"/>
            <a:ext cx="1000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逼</a:t>
            </a:r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格</a:t>
            </a:r>
            <a:r>
              <a:rPr lang="en-US" altLang="zh-CN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PPT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014759" y="33861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内容制作</a:t>
            </a: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精良</a:t>
            </a: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00692" y="40433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793527" y="3500424"/>
            <a:ext cx="1524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强强联合</a:t>
            </a:r>
            <a:endParaRPr lang="zh-CN" altLang="en-US" b="1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71510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386113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600680" y="3114663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114384" y="4186233"/>
            <a:ext cx="18573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428972" y="4186233"/>
            <a:ext cx="1971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XXXXXXXXXXXXXXXXXXXXXXXXXXXXXXXXXXXXXXXXXXXXXXXXXXXXXXXXXXXXXXXXXXXXXXXXXXXXXXXXXXXXXXXX.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729260" y="4171947"/>
            <a:ext cx="230029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XXXXXXXXXXXXXXXXXXXXXXXXXXXXXXXXXXXXXXXXXXXXXXXXXXXXXXXXXXXXXXXXXXXXXXXXXXXXXXXXXXXXXXXXXXXXXXXXXXXX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。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2054" name="Picture 6" descr="C:\Documents and Settings\Administrator\桌面\AA巴渝寻宝PPT\素材\曲线图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4719" y="1685957"/>
            <a:ext cx="1084234" cy="1084234"/>
          </a:xfrm>
          <a:prstGeom prst="rect">
            <a:avLst/>
          </a:prstGeom>
          <a:noFill/>
        </p:spPr>
      </p:pic>
      <p:cxnSp>
        <p:nvCxnSpPr>
          <p:cNvPr id="57" name="直接连接符 56"/>
          <p:cNvCxnSpPr/>
          <p:nvPr/>
        </p:nvCxnSpPr>
        <p:spPr>
          <a:xfrm flipV="1">
            <a:off x="8944000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9144021" y="58580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强强联合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8944001" y="1285896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 abstract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53495" y="1924050"/>
            <a:ext cx="2276475" cy="2276475"/>
          </a:xfrm>
          <a:prstGeom prst="rect">
            <a:avLst/>
          </a:prstGeom>
          <a:noFill/>
        </p:spPr>
      </p:pic>
      <p:sp>
        <p:nvSpPr>
          <p:cNvPr id="61" name="矩形 60"/>
          <p:cNvSpPr/>
          <p:nvPr/>
        </p:nvSpPr>
        <p:spPr>
          <a:xfrm>
            <a:off x="8050144" y="5369729"/>
            <a:ext cx="398468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承办单位</a:t>
            </a:r>
            <a:endParaRPr lang="en-US" altLang="zh-CN" sz="2000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宋体" pitchFamily="2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公司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宋体" pitchFamily="2" charset="-122"/>
              </a:rPr>
              <a:t>栏目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8070966" y="4098123"/>
            <a:ext cx="2526693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主办单位</a:t>
            </a:r>
            <a:endParaRPr lang="en-US" altLang="zh-CN" sz="2000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cs typeface="楷体_GB2312" pitchFamily="49" charset="-122"/>
              </a:rPr>
              <a:t>委员会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电视台</a:t>
            </a:r>
          </a:p>
          <a:p>
            <a:pPr lvl="0" indent="406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b="1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楷体_GB2312" pitchFamily="49" charset="-122"/>
            </a:endParaRPr>
          </a:p>
        </p:txBody>
      </p:sp>
      <p:pic>
        <p:nvPicPr>
          <p:cNvPr id="74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110925" y="785833"/>
            <a:ext cx="890588" cy="890588"/>
          </a:xfrm>
          <a:prstGeom prst="rect">
            <a:avLst/>
          </a:prstGeom>
          <a:noFill/>
        </p:spPr>
      </p:pic>
      <p:cxnSp>
        <p:nvCxnSpPr>
          <p:cNvPr id="26" name="直接连接符 25"/>
          <p:cNvCxnSpPr/>
          <p:nvPr/>
        </p:nvCxnSpPr>
        <p:spPr>
          <a:xfrm rot="5400000">
            <a:off x="4714875" y="3428991"/>
            <a:ext cx="6858000" cy="158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5084442" y="908328"/>
            <a:ext cx="60785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受众描述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年龄分布较广，且有一定的文化和修养水平，并拥有一定的人文情怀。他们工作稳定，重视家庭，有稳定的朋友圈，做事成熟稳重。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084442" y="2968318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受众价值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拥有良好的经济基础，是社会消费的主要群体。他们在一定程度上能影响社会消费的价值观。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084442" y="4724092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受众偏好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最求品质，并且消费较为理性。消费时，往往注重商品的社会价值，并会为家庭成员消费。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9" name="直接连接符 10"/>
          <p:cNvSpPr>
            <a:spLocks noChangeShapeType="1"/>
          </p:cNvSpPr>
          <p:nvPr/>
        </p:nvSpPr>
        <p:spPr bwMode="auto">
          <a:xfrm flipH="1">
            <a:off x="5197154" y="2888943"/>
            <a:ext cx="5483225" cy="0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1"/>
          <p:cNvSpPr>
            <a:spLocks noChangeShapeType="1"/>
          </p:cNvSpPr>
          <p:nvPr/>
        </p:nvSpPr>
        <p:spPr bwMode="auto">
          <a:xfrm flipH="1">
            <a:off x="5197154" y="4632912"/>
            <a:ext cx="5483225" cy="1587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14404" y="4457684"/>
            <a:ext cx="254317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30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-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60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岁  </a:t>
            </a:r>
            <a:endParaRPr 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大重庆范围消费主体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消费能力较高</a:t>
            </a:r>
            <a:r>
              <a:rPr 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 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受众分析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86237" y="9001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6237" y="29575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1949" y="4714861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 descr="C:\Documents and Settings\Administrator\桌面\AA巴渝寻宝PPT\素材\titl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792" y="2851956"/>
            <a:ext cx="381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2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媒体联动</a:t>
            </a:r>
            <a:endParaRPr lang="zh-CN" altLang="en-US" sz="36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0632" y="2971803"/>
            <a:ext cx="4015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整合</a:t>
            </a:r>
            <a:r>
              <a:rPr lang="en-US" altLang="zh-CN" sz="5400" b="1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·360°</a:t>
            </a:r>
            <a:endParaRPr lang="zh-CN" altLang="en-US" sz="5400" b="1" dirty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cxnSp>
        <p:nvCxnSpPr>
          <p:cNvPr id="58" name="直接连接符 57"/>
          <p:cNvCxnSpPr>
            <a:stCxn id="23" idx="3"/>
          </p:cNvCxnSpPr>
          <p:nvPr/>
        </p:nvCxnSpPr>
        <p:spPr>
          <a:xfrm flipV="1">
            <a:off x="9216475" y="3429000"/>
            <a:ext cx="2127792" cy="446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>
            <a:stCxn id="23" idx="1"/>
          </p:cNvCxnSpPr>
          <p:nvPr/>
        </p:nvCxnSpPr>
        <p:spPr>
          <a:xfrm rot="10800000">
            <a:off x="2557458" y="3429000"/>
            <a:ext cx="2643175" cy="4468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9572633" y="1257300"/>
            <a:ext cx="15696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卫视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频道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4" name="Picture 8" descr="D:\My Documents\Downloads\newspape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0590" y="1228711"/>
            <a:ext cx="1314465" cy="1314465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2743178" y="1300164"/>
            <a:ext cx="1200151" cy="1100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晨报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商报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5" name="Picture 9" descr="D:\My Documents\Downloads\tv_show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48612" y="1228724"/>
            <a:ext cx="1381125" cy="1381125"/>
          </a:xfrm>
          <a:prstGeom prst="rect">
            <a:avLst/>
          </a:prstGeom>
          <a:noFill/>
        </p:spPr>
      </p:pic>
      <p:sp>
        <p:nvSpPr>
          <p:cNvPr id="70" name="TextBox 69"/>
          <p:cNvSpPr txBox="1"/>
          <p:nvPr/>
        </p:nvSpPr>
        <p:spPr>
          <a:xfrm>
            <a:off x="3829026" y="1300163"/>
            <a:ext cx="99257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日报</a:t>
            </a:r>
            <a:endParaRPr lang="en-US" altLang="zh-CN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晚报</a:t>
            </a: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4106" name="Picture 10" descr="D:\My Documents\Downloads\globe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05763" y="4386263"/>
            <a:ext cx="1452562" cy="1452562"/>
          </a:xfrm>
          <a:prstGeom prst="rect">
            <a:avLst/>
          </a:prstGeom>
          <a:noFill/>
        </p:spPr>
      </p:pic>
      <p:sp>
        <p:nvSpPr>
          <p:cNvPr id="72" name="TextBox 71"/>
          <p:cNvSpPr txBox="1"/>
          <p:nvPr/>
        </p:nvSpPr>
        <p:spPr>
          <a:xfrm>
            <a:off x="9725034" y="4024320"/>
            <a:ext cx="9925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</a:rPr>
              <a:t>网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692742" y="4830239"/>
            <a:ext cx="21515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与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合作，打造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平台。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747934" y="2557463"/>
            <a:ext cx="40100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与多家</a:t>
            </a:r>
            <a:r>
              <a:rPr lang="zh-CN" altLang="en-US" sz="2000" dirty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媒体</a:t>
            </a:r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建立良好合作关系。</a:t>
            </a:r>
            <a:endParaRPr lang="zh-CN" altLang="en-US" sz="2000" dirty="0">
              <a:solidFill>
                <a:srgbClr val="2E374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75" name="Text Box 36"/>
          <p:cNvSpPr txBox="1">
            <a:spLocks noChangeArrowheads="1"/>
          </p:cNvSpPr>
          <p:nvPr/>
        </p:nvSpPr>
        <p:spPr bwMode="auto">
          <a:xfrm>
            <a:off x="2663776" y="4368803"/>
            <a:ext cx="2293952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目前，</a:t>
            </a:r>
            <a:r>
              <a:rPr lang="en-US" altLang="zh-CN" sz="2000" dirty="0" smtClean="0">
                <a:solidFill>
                  <a:srgbClr val="2E3740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XXXXXXXXXXXXXXXXXXXXXXXXXXXXXXXXXXXXXXXX</a:t>
            </a:r>
            <a:endParaRPr lang="zh-CN" altLang="en-US" sz="2000" dirty="0" smtClean="0">
              <a:solidFill>
                <a:srgbClr val="2E374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pic>
        <p:nvPicPr>
          <p:cNvPr id="4107" name="Picture 11" descr="D:\My Documents\Downloads\f04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22814" y="4202117"/>
            <a:ext cx="1778005" cy="1778005"/>
          </a:xfrm>
          <a:prstGeom prst="rect">
            <a:avLst/>
          </a:prstGeom>
          <a:noFill/>
        </p:spPr>
      </p:pic>
      <p:cxnSp>
        <p:nvCxnSpPr>
          <p:cNvPr id="25" name="直接连接符 24"/>
          <p:cNvCxnSpPr>
            <a:stCxn id="23" idx="0"/>
          </p:cNvCxnSpPr>
          <p:nvPr/>
        </p:nvCxnSpPr>
        <p:spPr>
          <a:xfrm rot="16200000" flipV="1">
            <a:off x="6104588" y="1867837"/>
            <a:ext cx="2200278" cy="7654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stCxn id="23" idx="2"/>
          </p:cNvCxnSpPr>
          <p:nvPr/>
        </p:nvCxnSpPr>
        <p:spPr>
          <a:xfrm rot="5400000">
            <a:off x="6023331" y="5072702"/>
            <a:ext cx="2362792" cy="7654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AA巴渝寻宝PPT\素材\title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8672" y="3096953"/>
            <a:ext cx="4762500" cy="190500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5289183" y="4788324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预祝我们合作愉快</a:t>
            </a:r>
            <a:endParaRPr lang="zh-CN" altLang="en-US" dirty="0"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0" name="Picture 3" descr="C:\Documents and Settings\Administrator\桌面\AA巴渝寻宝PPT\素材\手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53032" y="852532"/>
            <a:ext cx="2276475" cy="2276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8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广告合作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" name="Picture 2" descr="C:\Documents and Settings\Administrator\桌面\AA巴渝寻宝PPT\素材\花纹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3737" y="785833"/>
            <a:ext cx="890588" cy="890588"/>
          </a:xfrm>
          <a:prstGeom prst="rect">
            <a:avLst/>
          </a:prstGeom>
          <a:noFill/>
        </p:spPr>
      </p:pic>
      <p:cxnSp>
        <p:nvCxnSpPr>
          <p:cNvPr id="21" name="直接连接符 20"/>
          <p:cNvCxnSpPr/>
          <p:nvPr/>
        </p:nvCxnSpPr>
        <p:spPr>
          <a:xfrm flipV="1">
            <a:off x="8572512" y="1214458"/>
            <a:ext cx="2185987" cy="16669"/>
          </a:xfrm>
          <a:prstGeom prst="line">
            <a:avLst/>
          </a:prstGeom>
          <a:ln>
            <a:solidFill>
              <a:srgbClr val="0D20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772533" y="585808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微软雅黑" pitchFamily="34" charset="-122"/>
              </a:rPr>
              <a:t>栏目总冠名</a:t>
            </a:r>
            <a:endParaRPr lang="zh-CN" altLang="en-US" sz="28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958289" y="1285896"/>
            <a:ext cx="153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Sponsor</a:t>
            </a:r>
            <a:endParaRPr lang="zh-CN" altLang="en-US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115429" y="2128831"/>
            <a:ext cx="1688283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 sz="20000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01068" y="481487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八</a:t>
            </a:r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大权益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品牌价值与传播效益最大化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  <a:p>
            <a:pPr algn="ctr"/>
            <a:r>
              <a:rPr lang="zh-CN" altLang="en-US" dirty="0" smtClean="0">
                <a:solidFill>
                  <a:srgbClr val="C00000"/>
                </a:solidFill>
                <a:latin typeface="黑体" pitchFamily="2" charset="-122"/>
                <a:ea typeface="黑体" pitchFamily="2" charset="-122"/>
              </a:rPr>
              <a:t>抢占市场的利器</a:t>
            </a:r>
            <a:endParaRPr lang="en-US" altLang="zh-CN" dirty="0" smtClean="0">
              <a:solidFill>
                <a:srgbClr val="C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81887" y="171456"/>
            <a:ext cx="15937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黑体" pitchFamily="2" charset="-122"/>
                <a:sym typeface="微软雅黑" pitchFamily="34" charset="-122"/>
              </a:rPr>
              <a:t>XXXXXXX</a:t>
            </a:r>
            <a:endParaRPr lang="zh-CN" altLang="en-US" b="1" dirty="0">
              <a:solidFill>
                <a:srgbClr val="FF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49793" y="590170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333333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r>
              <a:rPr lang="zh-CN" altLang="en-US" dirty="0" smtClean="0">
                <a:solidFill>
                  <a:srgbClr val="333333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333333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156956" y="241664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</a:t>
            </a:r>
            <a:endParaRPr lang="zh-CN" altLang="en-US" b="1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宋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33974" y="2832257"/>
            <a:ext cx="166442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r>
              <a:rPr lang="zh-CN" altLang="en-US" sz="16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 </a:t>
            </a:r>
          </a:p>
          <a:p>
            <a:pPr algn="ctr"/>
            <a:r>
              <a:rPr lang="zh-CN" altLang="en-US" sz="1600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 </a:t>
            </a:r>
            <a:endParaRPr lang="zh-CN" altLang="en-US" sz="16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917250" y="2330917"/>
            <a:ext cx="1107997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934193" y="2831617"/>
            <a:ext cx="19460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376043" y="4376025"/>
            <a:ext cx="1223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XXXXXX</a:t>
            </a:r>
            <a:endParaRPr lang="zh-CN" altLang="en-US" dirty="0">
              <a:solidFill>
                <a:srgbClr val="FF0000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36060" y="4753155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18305" y="4262361"/>
            <a:ext cx="1253869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ea typeface="黑体" pitchFamily="2" charset="-122"/>
                <a:sym typeface="微软雅黑" pitchFamily="34" charset="-122"/>
              </a:rPr>
              <a:t>XXXXXX</a:t>
            </a:r>
            <a:endParaRPr lang="zh-CN" altLang="en-US" dirty="0">
              <a:solidFill>
                <a:srgbClr val="FF0000"/>
              </a:solidFill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121997" y="4738867"/>
            <a:ext cx="156686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：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959077" y="4348089"/>
            <a:ext cx="13740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、</a:t>
            </a:r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XXXXXXX</a:t>
            </a:r>
            <a:endParaRPr lang="zh-CN" altLang="en-US" dirty="0">
              <a:solidFill>
                <a:srgbClr val="FF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965084" y="4738867"/>
            <a:ext cx="19149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XXXXXXXXXXXXXXXXXXXXXXXXXXXXXXXXXXXXXXXXXXXXXXXXXXXXXXXXXXXXXX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。</a:t>
            </a: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C:\Documents and Settings\Administrator\桌面\AA巴渝寻宝PPT\素材\墨点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25664" y="-1829426"/>
            <a:ext cx="4762500" cy="4762500"/>
          </a:xfrm>
          <a:prstGeom prst="rect">
            <a:avLst/>
          </a:prstGeom>
          <a:noFill/>
        </p:spPr>
      </p:pic>
      <p:sp>
        <p:nvSpPr>
          <p:cNvPr id="6" name="矩形 7"/>
          <p:cNvSpPr>
            <a:spLocks noChangeArrowheads="1"/>
          </p:cNvSpPr>
          <p:nvPr/>
        </p:nvSpPr>
        <p:spPr bwMode="auto">
          <a:xfrm>
            <a:off x="5084442" y="908328"/>
            <a:ext cx="607853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受众描述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年龄分布较广，且有一定的文化和修养水平，并拥有一定的人文情怀。他们工作稳定，重视家庭，有稳定的朋友圈，做事成熟稳重。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5084442" y="2968318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受众价值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拥有良好的经济基础，是社会消费的主要群体。他们在一定程度上能影响社会消费的价值观。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084442" y="4724092"/>
            <a:ext cx="6078537" cy="150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受众偏好</a:t>
            </a:r>
            <a:endParaRPr lang="en-US" sz="2800" b="1" dirty="0">
              <a:solidFill>
                <a:srgbClr val="0D2031"/>
              </a:solidFill>
              <a:latin typeface="黑体" pitchFamily="2" charset="-122"/>
              <a:ea typeface="黑体" pitchFamily="2" charset="-122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Arial" pitchFamily="34" charset="0"/>
              </a:rPr>
              <a:t>最求品质，并且消费较为理性。消费时，往往注重商品的社会价值，并会为家庭成员消费。</a:t>
            </a:r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Arial" pitchFamily="34" charset="0"/>
            </a:endParaRPr>
          </a:p>
        </p:txBody>
      </p:sp>
      <p:sp>
        <p:nvSpPr>
          <p:cNvPr id="9" name="直接连接符 10"/>
          <p:cNvSpPr>
            <a:spLocks noChangeShapeType="1"/>
          </p:cNvSpPr>
          <p:nvPr/>
        </p:nvSpPr>
        <p:spPr bwMode="auto">
          <a:xfrm flipH="1">
            <a:off x="5197154" y="2888943"/>
            <a:ext cx="5483225" cy="0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11"/>
          <p:cNvSpPr>
            <a:spLocks noChangeShapeType="1"/>
          </p:cNvSpPr>
          <p:nvPr/>
        </p:nvSpPr>
        <p:spPr bwMode="auto">
          <a:xfrm flipH="1">
            <a:off x="5197154" y="4632912"/>
            <a:ext cx="5483225" cy="1587"/>
          </a:xfrm>
          <a:prstGeom prst="line">
            <a:avLst/>
          </a:prstGeom>
          <a:noFill/>
          <a:ln w="25400">
            <a:solidFill>
              <a:srgbClr val="D8D8D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014404" y="4457684"/>
            <a:ext cx="254317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30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-</a:t>
            </a:r>
            <a:r>
              <a:rPr lang="en-US" altLang="zh-CN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60</a:t>
            </a: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宋体" pitchFamily="2" charset="-122"/>
              </a:rPr>
              <a:t>岁  </a:t>
            </a:r>
            <a:endParaRPr 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微软雅黑" pitchFamily="34" charset="-122"/>
              </a:rPr>
              <a:t>大重庆范围消费主体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  <a:sym typeface="Calibri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消费能力较高</a:t>
            </a:r>
            <a:r>
              <a:rPr lang="en-US" dirty="0" smtClean="0">
                <a:solidFill>
                  <a:srgbClr val="0D2031"/>
                </a:solidFill>
                <a:latin typeface="黑体" pitchFamily="2" charset="-122"/>
                <a:ea typeface="黑体" pitchFamily="2" charset="-122"/>
                <a:sym typeface="Calibri" pitchFamily="34" charset="0"/>
              </a:rPr>
              <a:t> </a:t>
            </a:r>
            <a:endParaRPr lang="zh-CN" altLang="en-US" dirty="0" smtClean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  <a:p>
            <a:endParaRPr lang="zh-CN" altLang="en-US" dirty="0">
              <a:solidFill>
                <a:srgbClr val="0D203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7" name="文本框 6"/>
          <p:cNvSpPr txBox="1"/>
          <p:nvPr/>
        </p:nvSpPr>
        <p:spPr>
          <a:xfrm>
            <a:off x="0" y="559761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受众分析</a:t>
            </a:r>
            <a:endParaRPr lang="zh-CN" altLang="en-US" sz="36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文本框 5"/>
          <p:cNvSpPr txBox="1"/>
          <p:nvPr/>
        </p:nvSpPr>
        <p:spPr>
          <a:xfrm>
            <a:off x="649258" y="17145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endParaRPr lang="en-US" altLang="zh-CN" b="1" dirty="0" smtClean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86237" y="9001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86237" y="2957504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1949" y="4714861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72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 descr="C:\Documents and Settings\Administrator\桌面\AA巴渝寻宝PPT\素材\title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792" y="2851956"/>
            <a:ext cx="3810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812</Words>
  <Application>Microsoft Office PowerPoint</Application>
  <PresentationFormat>自定义</PresentationFormat>
  <Paragraphs>176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222</cp:revision>
  <dcterms:created xsi:type="dcterms:W3CDTF">2014-06-26T13:10:00Z</dcterms:created>
  <dcterms:modified xsi:type="dcterms:W3CDTF">2016-08-22T03:59:48Z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