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61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1541A-1A92-4B64-920C-55F5509D39A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13E4F-FB06-4C71-B62B-7F4399832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6384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4780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5632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74006" y="2108199"/>
            <a:ext cx="5995988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038169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9619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  <p:extLst mod="1">
    <p:ext uri="{DCECCB84-F9BA-43D5-87BE-67443E8EF086}">
      <p15:sldGuideLst xmlns:p15="http://schemas.microsoft.com/office/powerpoint/2012/main" xmlns="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109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0122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3728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0875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533402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28"/>
            <a:ext cx="462915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2" y="21336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6750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3937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7476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25977" y="339794"/>
            <a:ext cx="8292045" cy="653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098" y="1162050"/>
            <a:ext cx="8292045" cy="5194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xmlns="" val="2003661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mc:AlternateContent xmlns:mc="http://schemas.openxmlformats.org/markup-compatibility/2006">
    <mc:Choice xmlns:p14="http://schemas.microsoft.com/office/powerpoint/2010/main" xmlns="" Requires="p14">
      <p:transition spd="slow" p14:dur="2000" advTm="2000"/>
    </mc:Choice>
    <mc:Fallback>
      <p:transition spd="slow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l"/>
        <a:defRPr lang="zh-CN" altLang="en-US" sz="2400" b="1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2963863" y="2049463"/>
            <a:ext cx="1582737" cy="1582737"/>
          </a:xfrm>
          <a:custGeom>
            <a:avLst/>
            <a:gdLst>
              <a:gd name="connsiteX0" fmla="*/ 1583559 w 1583559"/>
              <a:gd name="connsiteY0" fmla="*/ 0 h 1583558"/>
              <a:gd name="connsiteX1" fmla="*/ 1583559 w 1583559"/>
              <a:gd name="connsiteY1" fmla="*/ 1583558 h 1583558"/>
              <a:gd name="connsiteX2" fmla="*/ 0 w 1583559"/>
              <a:gd name="connsiteY2" fmla="*/ 1583558 h 1583558"/>
              <a:gd name="connsiteX3" fmla="*/ 1583559 w 1583559"/>
              <a:gd name="connsiteY3" fmla="*/ 0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3559" h="1583558">
                <a:moveTo>
                  <a:pt x="1583559" y="0"/>
                </a:moveTo>
                <a:lnTo>
                  <a:pt x="1583559" y="1583558"/>
                </a:lnTo>
                <a:lnTo>
                  <a:pt x="0" y="1583558"/>
                </a:lnTo>
                <a:cubicBezTo>
                  <a:pt x="0" y="708983"/>
                  <a:pt x="708984" y="0"/>
                  <a:pt x="158355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  <a:latin typeface="+mj-lt"/>
              </a:rPr>
              <a:t>S</a:t>
            </a:r>
            <a:endParaRPr lang="zh-CN" alt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4667250" y="2049463"/>
            <a:ext cx="1584325" cy="1582737"/>
          </a:xfrm>
          <a:custGeom>
            <a:avLst/>
            <a:gdLst>
              <a:gd name="connsiteX0" fmla="*/ 0 w 1583559"/>
              <a:gd name="connsiteY0" fmla="*/ 0 h 1583558"/>
              <a:gd name="connsiteX1" fmla="*/ 1583559 w 1583559"/>
              <a:gd name="connsiteY1" fmla="*/ 1583558 h 1583558"/>
              <a:gd name="connsiteX2" fmla="*/ 0 w 1583559"/>
              <a:gd name="connsiteY2" fmla="*/ 1583558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3559" h="1583558">
                <a:moveTo>
                  <a:pt x="0" y="0"/>
                </a:moveTo>
                <a:cubicBezTo>
                  <a:pt x="874575" y="0"/>
                  <a:pt x="1583559" y="708983"/>
                  <a:pt x="1583559" y="1583558"/>
                </a:cubicBezTo>
                <a:lnTo>
                  <a:pt x="0" y="1583558"/>
                </a:lnTo>
                <a:close/>
              </a:path>
            </a:pathLst>
          </a:custGeom>
          <a:solidFill>
            <a:srgbClr val="D4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  <a:latin typeface="+mj-lt"/>
              </a:rPr>
              <a:t>T</a:t>
            </a:r>
            <a:endParaRPr lang="zh-CN" alt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SWOT</a:t>
            </a:r>
            <a:r>
              <a:rPr lang="zh-CN" altLang="en-US" sz="4000" dirty="0" smtClean="0"/>
              <a:t>分析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4667250" y="3748088"/>
            <a:ext cx="1584325" cy="1582737"/>
          </a:xfrm>
          <a:custGeom>
            <a:avLst/>
            <a:gdLst>
              <a:gd name="connsiteX0" fmla="*/ 0 w 1583559"/>
              <a:gd name="connsiteY0" fmla="*/ 0 h 1583558"/>
              <a:gd name="connsiteX1" fmla="*/ 1583559 w 1583559"/>
              <a:gd name="connsiteY1" fmla="*/ 0 h 1583558"/>
              <a:gd name="connsiteX2" fmla="*/ 0 w 1583559"/>
              <a:gd name="connsiteY2" fmla="*/ 1583558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3559" h="1583558">
                <a:moveTo>
                  <a:pt x="0" y="0"/>
                </a:moveTo>
                <a:lnTo>
                  <a:pt x="1583559" y="0"/>
                </a:lnTo>
                <a:cubicBezTo>
                  <a:pt x="1583559" y="874575"/>
                  <a:pt x="874575" y="1583558"/>
                  <a:pt x="0" y="1583558"/>
                </a:cubicBezTo>
                <a:close/>
              </a:path>
            </a:pathLst>
          </a:custGeom>
          <a:solidFill>
            <a:srgbClr val="D4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HK" sz="3600" dirty="0">
                <a:solidFill>
                  <a:srgbClr val="FFFFFF"/>
                </a:solidFill>
                <a:latin typeface="+mj-lt"/>
              </a:rPr>
              <a:t>O</a:t>
            </a:r>
            <a:endParaRPr lang="zh-HK" alt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2963863" y="3748088"/>
            <a:ext cx="1582737" cy="1582737"/>
          </a:xfrm>
          <a:custGeom>
            <a:avLst/>
            <a:gdLst>
              <a:gd name="connsiteX0" fmla="*/ 1583553 w 1583553"/>
              <a:gd name="connsiteY0" fmla="*/ 0 h 1583440"/>
              <a:gd name="connsiteX1" fmla="*/ 0 w 1583553"/>
              <a:gd name="connsiteY1" fmla="*/ 0 h 1583440"/>
              <a:gd name="connsiteX2" fmla="*/ 0 w 1583553"/>
              <a:gd name="connsiteY2" fmla="*/ 1583440 h 1583440"/>
              <a:gd name="connsiteX3" fmla="*/ 1575383 w 1583553"/>
              <a:gd name="connsiteY3" fmla="*/ 161792 h 158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3553" h="1583440">
                <a:moveTo>
                  <a:pt x="1583553" y="0"/>
                </a:moveTo>
                <a:lnTo>
                  <a:pt x="0" y="0"/>
                </a:lnTo>
                <a:lnTo>
                  <a:pt x="0" y="1583440"/>
                </a:lnTo>
                <a:cubicBezTo>
                  <a:pt x="819914" y="1583440"/>
                  <a:pt x="1494289" y="960311"/>
                  <a:pt x="1575383" y="161792"/>
                </a:cubicBezTo>
                <a:close/>
              </a:path>
            </a:pathLst>
          </a:custGeom>
          <a:solidFill>
            <a:srgbClr val="D4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HK" sz="3600" dirty="0">
                <a:solidFill>
                  <a:srgbClr val="FFFFFF"/>
                </a:solidFill>
                <a:latin typeface="+mj-lt"/>
              </a:rPr>
              <a:t>W</a:t>
            </a:r>
            <a:endParaRPr lang="zh-HK" alt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775075" y="2865438"/>
            <a:ext cx="1651000" cy="1649412"/>
          </a:xfrm>
          <a:prstGeom prst="ellipse">
            <a:avLst/>
          </a:prstGeom>
          <a:solidFill>
            <a:srgbClr val="FFFFFF"/>
          </a:solidFill>
          <a:ln w="38100">
            <a:noFill/>
          </a:ln>
          <a:effectLst>
            <a:outerShdw blurRad="63500" sx="102000" sy="102000" algn="ctr" rotWithShape="0">
              <a:schemeClr val="tx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环境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分析</a:t>
            </a:r>
            <a:endParaRPr lang="zh-HK" altLang="en-US" sz="28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25488" y="1914525"/>
            <a:ext cx="21717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优势</a:t>
            </a:r>
            <a:endParaRPr lang="zh-HK" altLang="en-US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22325" y="2287588"/>
            <a:ext cx="2124075" cy="460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>
              <a:solidFill>
                <a:srgbClr val="7C233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25488" y="4762500"/>
            <a:ext cx="2116137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ea"/>
                <a:ea typeface="+mn-ea"/>
              </a:rPr>
              <a:t>设备老化；管理混乱；资金短缺；经营不善；产品积压；竞争力差等。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25488" y="4329113"/>
            <a:ext cx="21717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+mj-ea"/>
                <a:ea typeface="+mj-ea"/>
              </a:rPr>
              <a:t>劣势</a:t>
            </a:r>
            <a:endParaRPr lang="zh-HK" altLang="en-US" b="1" dirty="0"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2325" y="4711700"/>
            <a:ext cx="2124075" cy="4603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>
              <a:solidFill>
                <a:srgbClr val="7C233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25488" y="2346325"/>
            <a:ext cx="2228850" cy="8032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ea"/>
                <a:ea typeface="+mn-ea"/>
              </a:rPr>
              <a:t>有利的竞争态势；充足的财政来源；良好的企业形象；产品质量等。</a:t>
            </a:r>
          </a:p>
        </p:txBody>
      </p:sp>
      <p:sp>
        <p:nvSpPr>
          <p:cNvPr id="52" name="矩形 51"/>
          <p:cNvSpPr/>
          <p:nvPr/>
        </p:nvSpPr>
        <p:spPr>
          <a:xfrm>
            <a:off x="6169025" y="4762500"/>
            <a:ext cx="2246313" cy="8032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ea"/>
                <a:ea typeface="+mn-ea"/>
              </a:rPr>
              <a:t>新产品；新市场；新需求；外国市场壁垒解除；竞争对手失误等。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169025" y="4329113"/>
            <a:ext cx="21717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+mj-ea"/>
                <a:ea typeface="+mj-ea"/>
              </a:rPr>
              <a:t>机会</a:t>
            </a:r>
            <a:endParaRPr lang="zh-HK" altLang="en-US" b="1" dirty="0"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259513" y="4710113"/>
            <a:ext cx="2124075" cy="4603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>
              <a:solidFill>
                <a:srgbClr val="7C233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169025" y="2346325"/>
            <a:ext cx="2246313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ea"/>
                <a:ea typeface="+mn-ea"/>
              </a:rPr>
              <a:t>新的竞争对手；替代产品增多；市场紧缩；行业政策变化；经济衰退；客户偏好改变；突发事件等。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169025" y="1914525"/>
            <a:ext cx="21717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+mj-ea"/>
                <a:ea typeface="+mj-ea"/>
              </a:rPr>
              <a:t>威胁</a:t>
            </a:r>
            <a:endParaRPr lang="zh-HK" altLang="en-US" b="1" dirty="0">
              <a:latin typeface="+mj-ea"/>
              <a:ea typeface="+mj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267450" y="2287588"/>
            <a:ext cx="2124075" cy="4603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40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92D050"/>
      </a:accent5>
      <a:accent6>
        <a:srgbClr val="AA5ED4"/>
      </a:accent6>
      <a:hlink>
        <a:srgbClr val="00B0F0"/>
      </a:hlink>
      <a:folHlink>
        <a:srgbClr val="AFB2B4"/>
      </a:folHlink>
    </a:clrScheme>
    <a:fontScheme name="自定义 13">
      <a:majorFont>
        <a:latin typeface="Castellar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A000120150324A12PPBG</Template>
  <TotalTime>67</TotalTime>
  <Words>93</Words>
  <Application>Microsoft Office PowerPoint</Application>
  <PresentationFormat>全屏显示(4:3)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A000120140530A99PPBG</vt:lpstr>
      <vt:lpstr>SWOT分析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19</cp:revision>
  <dcterms:modified xsi:type="dcterms:W3CDTF">2016-03-08T09:26:31Z</dcterms:modified>
</cp:coreProperties>
</file>