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91" r:id="rId3"/>
    <p:sldId id="292" r:id="rId4"/>
    <p:sldId id="293" r:id="rId5"/>
    <p:sldId id="294" r:id="rId6"/>
    <p:sldId id="295" r:id="rId7"/>
    <p:sldId id="296" r:id="rId8"/>
    <p:sldId id="297" r:id="rId9"/>
    <p:sldId id="298" r:id="rId10"/>
    <p:sldId id="299" r:id="rId11"/>
    <p:sldId id="300" r:id="rId12"/>
    <p:sldId id="301" r:id="rId13"/>
    <p:sldId id="302" r:id="rId14"/>
    <p:sldId id="303" r:id="rId15"/>
    <p:sldId id="304" r:id="rId16"/>
    <p:sldId id="305" r:id="rId17"/>
    <p:sldId id="306" r:id="rId18"/>
    <p:sldId id="307" r:id="rId19"/>
    <p:sldId id="308" r:id="rId20"/>
    <p:sldId id="309" r:id="rId21"/>
    <p:sldId id="310" r:id="rId22"/>
    <p:sldId id="311" r:id="rId23"/>
    <p:sldId id="269" r:id="rId24"/>
  </p:sldIdLst>
  <p:sldSz cx="9144000" cy="5143500" type="screen16x9"/>
  <p:notesSz cx="6669088" cy="992822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C234"/>
    <a:srgbClr val="228F1D"/>
    <a:srgbClr val="E77E0B"/>
    <a:srgbClr val="70AC2E"/>
    <a:srgbClr val="F9A307"/>
    <a:srgbClr val="4B67DF"/>
    <a:srgbClr val="DF2753"/>
    <a:srgbClr val="25991F"/>
    <a:srgbClr val="F385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00" autoAdjust="0"/>
    <p:restoredTop sz="94660"/>
  </p:normalViewPr>
  <p:slideViewPr>
    <p:cSldViewPr>
      <p:cViewPr varScale="1">
        <p:scale>
          <a:sx n="59" d="100"/>
          <a:sy n="59" d="100"/>
        </p:scale>
        <p:origin x="90" y="112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E85B7837-534E-495E-A1CD-B37579A4B570}" type="datetimeFigureOut">
              <a:rPr lang="zh-CN" altLang="en-US" smtClean="0"/>
              <a:pPr/>
              <a:t>2022-1-21</a:t>
            </a:fld>
            <a:endParaRPr lang="zh-CN" altLang="en-US"/>
          </a:p>
        </p:txBody>
      </p:sp>
      <p:sp>
        <p:nvSpPr>
          <p:cNvPr id="4" name="页脚占位符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D3B1973E-EE5C-4257-8F12-7C64F54C093B}" type="slidenum">
              <a:rPr lang="zh-CN" altLang="en-US" smtClean="0"/>
              <a:pPr/>
              <a:t>‹#›</a:t>
            </a:fld>
            <a:endParaRPr lang="zh-CN" altLang="en-US"/>
          </a:p>
        </p:txBody>
      </p:sp>
    </p:spTree>
    <p:extLst>
      <p:ext uri="{BB962C8B-B14F-4D97-AF65-F5344CB8AC3E}">
        <p14:creationId xmlns:p14="http://schemas.microsoft.com/office/powerpoint/2010/main" val="3336757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889250" cy="4984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778250" y="0"/>
            <a:ext cx="2889250" cy="498475"/>
          </a:xfrm>
          <a:prstGeom prst="rect">
            <a:avLst/>
          </a:prstGeom>
        </p:spPr>
        <p:txBody>
          <a:bodyPr vert="horz" lIns="91440" tIns="45720" rIns="91440" bIns="45720" rtlCol="0"/>
          <a:lstStyle>
            <a:lvl1pPr algn="r">
              <a:defRPr sz="1200"/>
            </a:lvl1pPr>
          </a:lstStyle>
          <a:p>
            <a:fld id="{F5CADD00-514C-4F5A-A6A8-B8BA13D51096}" type="datetimeFigureOut">
              <a:rPr lang="zh-CN" altLang="en-US" smtClean="0"/>
              <a:t>2022-1-21</a:t>
            </a:fld>
            <a:endParaRPr lang="zh-CN" altLang="en-US"/>
          </a:p>
        </p:txBody>
      </p:sp>
      <p:sp>
        <p:nvSpPr>
          <p:cNvPr id="4" name="幻灯片图像占位符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66750" y="4778375"/>
            <a:ext cx="5335588" cy="3908425"/>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9750"/>
            <a:ext cx="2889250" cy="4984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778250" y="9429750"/>
            <a:ext cx="2889250" cy="498475"/>
          </a:xfrm>
          <a:prstGeom prst="rect">
            <a:avLst/>
          </a:prstGeom>
        </p:spPr>
        <p:txBody>
          <a:bodyPr vert="horz" lIns="91440" tIns="45720" rIns="91440" bIns="45720" rtlCol="0" anchor="b"/>
          <a:lstStyle>
            <a:lvl1pPr algn="r">
              <a:defRPr sz="1200"/>
            </a:lvl1pPr>
          </a:lstStyle>
          <a:p>
            <a:fld id="{AD20C1B6-CB6E-4B22-8EFC-EA369D1FE4C8}" type="slidenum">
              <a:rPr lang="zh-CN" altLang="en-US" smtClean="0"/>
              <a:t>‹#›</a:t>
            </a:fld>
            <a:endParaRPr lang="zh-CN" altLang="en-US"/>
          </a:p>
        </p:txBody>
      </p:sp>
    </p:spTree>
    <p:extLst>
      <p:ext uri="{BB962C8B-B14F-4D97-AF65-F5344CB8AC3E}">
        <p14:creationId xmlns:p14="http://schemas.microsoft.com/office/powerpoint/2010/main" val="3453370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2022-1-21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2022-1-21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pic>
        <p:nvPicPr>
          <p:cNvPr id="8" name="图片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123478"/>
            <a:ext cx="9144000" cy="5029200"/>
          </a:xfrm>
          <a:prstGeom prst="rect">
            <a:avLst/>
          </a:prstGeom>
        </p:spPr>
      </p:pic>
      <p:sp>
        <p:nvSpPr>
          <p:cNvPr id="9" name="矩形 8"/>
          <p:cNvSpPr/>
          <p:nvPr userDrawn="1"/>
        </p:nvSpPr>
        <p:spPr>
          <a:xfrm>
            <a:off x="0" y="0"/>
            <a:ext cx="9144000" cy="1954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179512" y="195486"/>
            <a:ext cx="7122907" cy="1051049"/>
          </a:xfrm>
        </p:spPr>
        <p:txBody>
          <a:bodyPr>
            <a:noAutofit/>
          </a:bodyPr>
          <a:lstStyle/>
          <a:p>
            <a:r>
              <a:rPr lang="zh-CN" altLang="en-US" sz="2400" b="1" dirty="0">
                <a:latin typeface="微软雅黑" panose="020B0503020204020204" pitchFamily="34" charset="-122"/>
                <a:ea typeface="微软雅黑" panose="020B0503020204020204" pitchFamily="34" charset="-122"/>
              </a:rPr>
              <a:t>输入标题输入标题输入标题输入标题输入标题</a:t>
            </a:r>
          </a:p>
        </p:txBody>
      </p:sp>
      <p:sp>
        <p:nvSpPr>
          <p:cNvPr id="3" name="副标题 2"/>
          <p:cNvSpPr>
            <a:spLocks noGrp="1"/>
          </p:cNvSpPr>
          <p:nvPr>
            <p:ph type="subTitle" idx="1"/>
          </p:nvPr>
        </p:nvSpPr>
        <p:spPr>
          <a:xfrm>
            <a:off x="2196386" y="1030511"/>
            <a:ext cx="2984376" cy="576064"/>
          </a:xfrm>
        </p:spPr>
        <p:txBody>
          <a:bodyPr>
            <a:normAutofit/>
          </a:bodyPr>
          <a:lstStyle/>
          <a:p>
            <a:r>
              <a:rPr lang="zh-CN" altLang="zh-CN" sz="2400" b="1" dirty="0">
                <a:solidFill>
                  <a:schemeClr val="tx1"/>
                </a:solidFill>
                <a:latin typeface="微软雅黑" panose="020B0503020204020204" pitchFamily="34" charset="-122"/>
                <a:ea typeface="微软雅黑" panose="020B0503020204020204" pitchFamily="34" charset="-122"/>
              </a:rPr>
              <a:t>全员培训方案</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6660232" y="2427734"/>
            <a:ext cx="1779845" cy="936104"/>
            <a:chOff x="6441414" y="2355727"/>
            <a:chExt cx="1779845" cy="936104"/>
          </a:xfrm>
        </p:grpSpPr>
        <p:sp>
          <p:nvSpPr>
            <p:cNvPr id="28" name="剪去对角的矩形 27"/>
            <p:cNvSpPr/>
            <p:nvPr/>
          </p:nvSpPr>
          <p:spPr>
            <a:xfrm>
              <a:off x="6441414" y="2355727"/>
              <a:ext cx="1779845" cy="936104"/>
            </a:xfrm>
            <a:prstGeom prst="snip2DiagRect">
              <a:avLst/>
            </a:prstGeom>
            <a:solidFill>
              <a:schemeClr val="accent1">
                <a:alpha val="91765"/>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490275" y="2468191"/>
              <a:ext cx="1620957" cy="679624"/>
              <a:chOff x="6758880" y="2468191"/>
              <a:chExt cx="1620957" cy="679624"/>
            </a:xfrm>
          </p:grpSpPr>
          <p:sp>
            <p:nvSpPr>
              <p:cNvPr id="4" name="TextBox 3"/>
              <p:cNvSpPr txBox="1"/>
              <p:nvPr/>
            </p:nvSpPr>
            <p:spPr>
              <a:xfrm>
                <a:off x="6804248" y="2840038"/>
                <a:ext cx="184731" cy="307777"/>
              </a:xfrm>
              <a:prstGeom prst="rect">
                <a:avLst/>
              </a:prstGeom>
              <a:noFill/>
            </p:spPr>
            <p:txBody>
              <a:bodyPr wrap="none" rtlCol="0">
                <a:spAutoFit/>
              </a:bodyPr>
              <a:lstStyle/>
              <a:p>
                <a:endParaRPr lang="zh-CN" altLang="en-US" sz="1400" dirty="0">
                  <a:solidFill>
                    <a:schemeClr val="bg1">
                      <a:lumMod val="95000"/>
                    </a:schemeClr>
                  </a:solidFill>
                  <a:latin typeface="方正粗倩简体" panose="03000509000000000000" pitchFamily="65" charset="-122"/>
                  <a:ea typeface="方正粗倩简体" panose="03000509000000000000" pitchFamily="65" charset="-122"/>
                </a:endParaRPr>
              </a:p>
            </p:txBody>
          </p:sp>
          <p:sp>
            <p:nvSpPr>
              <p:cNvPr id="5" name="TextBox 4"/>
              <p:cNvSpPr txBox="1"/>
              <p:nvPr/>
            </p:nvSpPr>
            <p:spPr>
              <a:xfrm>
                <a:off x="6758880" y="2468191"/>
                <a:ext cx="1620957" cy="307777"/>
              </a:xfrm>
              <a:prstGeom prst="rect">
                <a:avLst/>
              </a:prstGeom>
              <a:noFill/>
            </p:spPr>
            <p:txBody>
              <a:bodyPr wrap="none" rtlCol="0">
                <a:spAutoFit/>
              </a:bodyPr>
              <a:lstStyle/>
              <a:p>
                <a:r>
                  <a:rPr lang="zh-CN" altLang="en-US" sz="1400" dirty="0">
                    <a:solidFill>
                      <a:schemeClr val="bg1">
                        <a:lumMod val="95000"/>
                      </a:schemeClr>
                    </a:solidFill>
                    <a:latin typeface="方正粗倩简体" panose="03000509000000000000" pitchFamily="65" charset="-122"/>
                    <a:ea typeface="方正粗倩简体" panose="03000509000000000000" pitchFamily="65" charset="-122"/>
                  </a:rPr>
                  <a:t>点击输入公司名称</a:t>
                </a:r>
              </a:p>
            </p:txBody>
          </p:sp>
          <p:cxnSp>
            <p:nvCxnSpPr>
              <p:cNvPr id="22" name="直接连接符 21"/>
              <p:cNvCxnSpPr/>
              <p:nvPr/>
            </p:nvCxnSpPr>
            <p:spPr>
              <a:xfrm>
                <a:off x="6835988" y="2806745"/>
                <a:ext cx="143785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cxnSp>
        <p:nvCxnSpPr>
          <p:cNvPr id="24" name="直接连接符 23"/>
          <p:cNvCxnSpPr/>
          <p:nvPr/>
        </p:nvCxnSpPr>
        <p:spPr>
          <a:xfrm>
            <a:off x="2627784" y="1606575"/>
            <a:ext cx="2088232" cy="0"/>
          </a:xfrm>
          <a:prstGeom prst="line">
            <a:avLst/>
          </a:prstGeom>
          <a:ln w="1905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786201" y="2912045"/>
            <a:ext cx="1543849" cy="276999"/>
          </a:xfrm>
          <a:prstGeom prst="rect">
            <a:avLst/>
          </a:prstGeom>
          <a:noFill/>
        </p:spPr>
        <p:txBody>
          <a:bodyPr wrap="square" rtlCol="0">
            <a:spAutoFit/>
          </a:bodyPr>
          <a:lstStyle/>
          <a:p>
            <a:r>
              <a:rPr lang="zh-CN" altLang="en-US" sz="1200" dirty="0">
                <a:solidFill>
                  <a:schemeClr val="bg1">
                    <a:lumMod val="95000"/>
                  </a:schemeClr>
                </a:solidFill>
                <a:latin typeface="方正粗倩简体" panose="03000509000000000000" pitchFamily="65" charset="-122"/>
                <a:ea typeface="方正粗倩简体" panose="03000509000000000000" pitchFamily="65" charset="-122"/>
              </a:rPr>
              <a:t>时间年月日</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1851670"/>
            <a:ext cx="4627905" cy="2697673"/>
          </a:xfrm>
          <a:prstGeom prst="rect">
            <a:avLst/>
          </a:prstGeom>
        </p:spPr>
      </p:pic>
      <p:sp>
        <p:nvSpPr>
          <p:cNvPr id="9" name="矩形 8"/>
          <p:cNvSpPr/>
          <p:nvPr/>
        </p:nvSpPr>
        <p:spPr>
          <a:xfrm>
            <a:off x="0" y="5092030"/>
            <a:ext cx="9144000" cy="5147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13079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251520" y="906274"/>
            <a:ext cx="1454244" cy="369332"/>
          </a:xfrm>
          <a:prstGeom prst="rect">
            <a:avLst/>
          </a:prstGeom>
        </p:spPr>
        <p:txBody>
          <a:bodyPr wrap="none">
            <a:spAutoFit/>
          </a:bodyPr>
          <a:lstStyle/>
          <a:p>
            <a:pPr marL="342900" lvl="0" indent="-342900">
              <a:spcBef>
                <a:spcPct val="20000"/>
              </a:spcBef>
              <a:buFont typeface="Wingdings" panose="05000000000000000000" pitchFamily="2" charset="2"/>
              <a:buChar char="l"/>
            </a:pPr>
            <a:r>
              <a:rPr lang="zh-CN" altLang="en-US" b="1" dirty="0">
                <a:solidFill>
                  <a:srgbClr val="228F1D"/>
                </a:solidFill>
                <a:latin typeface="微软雅黑" panose="020B0503020204020204" pitchFamily="34" charset="-122"/>
                <a:ea typeface="微软雅黑" panose="020B0503020204020204" pitchFamily="34" charset="-122"/>
              </a:rPr>
              <a:t>课时分配</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5" name="矩形 4"/>
          <p:cNvSpPr/>
          <p:nvPr/>
        </p:nvSpPr>
        <p:spPr>
          <a:xfrm>
            <a:off x="298610" y="1626354"/>
            <a:ext cx="5224507"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第一部分  通识课程（</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课时，手掌类，无免修）</a:t>
            </a:r>
          </a:p>
        </p:txBody>
      </p:sp>
      <p:sp>
        <p:nvSpPr>
          <p:cNvPr id="2" name="TextBox 1"/>
          <p:cNvSpPr txBox="1"/>
          <p:nvPr/>
        </p:nvSpPr>
        <p:spPr>
          <a:xfrm>
            <a:off x="-108520" y="2283718"/>
            <a:ext cx="6192688" cy="1384995"/>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通识课程分为核心课程（必修）和拓展性课程（选修）；</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必修课程约为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7</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个课时</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主要采用讲座等类型课程；</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选学课程约为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课时，其中“各区县教育信息化重大项目或实验项目简介”教师根据所属区县选择相应课程内容学习。</a:t>
            </a:r>
          </a:p>
        </p:txBody>
      </p:sp>
      <p:pic>
        <p:nvPicPr>
          <p:cNvPr id="4098" name="Picture 2" descr="E:\素材\扁平\图片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4168" y="1375807"/>
            <a:ext cx="2664296" cy="2636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9517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5" name="矩形 4"/>
          <p:cNvSpPr/>
          <p:nvPr/>
        </p:nvSpPr>
        <p:spPr>
          <a:xfrm>
            <a:off x="283597" y="843558"/>
            <a:ext cx="5224507"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第二部分  专业课程（</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课时，手指类，可选择）</a:t>
            </a:r>
          </a:p>
        </p:txBody>
      </p:sp>
      <p:sp>
        <p:nvSpPr>
          <p:cNvPr id="6" name="圆角矩形 5"/>
          <p:cNvSpPr/>
          <p:nvPr/>
        </p:nvSpPr>
        <p:spPr>
          <a:xfrm>
            <a:off x="395536" y="1347614"/>
            <a:ext cx="7488832" cy="129614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79512" y="1456497"/>
            <a:ext cx="4320480" cy="323165"/>
          </a:xfrm>
          <a:prstGeom prst="rect">
            <a:avLst/>
          </a:prstGeom>
          <a:noFill/>
        </p:spPr>
        <p:txBody>
          <a:bodyPr wrap="square" rtlCol="0">
            <a:spAutoFit/>
          </a:bodyPr>
          <a:lstStyle/>
          <a:p>
            <a:pPr lvl="1">
              <a:buClr>
                <a:srgbClr val="228F1D"/>
              </a:buClr>
            </a:pP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专业课程共分为</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大模块：</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26552" y="1786920"/>
            <a:ext cx="7362913" cy="784830"/>
          </a:xfrm>
          <a:prstGeom prst="rect">
            <a:avLst/>
          </a:prstGeom>
          <a:noFill/>
        </p:spPr>
        <p:txBody>
          <a:bodyPr wrap="none" rtlCol="0">
            <a:spAutoFit/>
          </a:bodyPr>
          <a:lstStyle/>
          <a:p>
            <a:pPr lvl="1">
              <a:lnSpc>
                <a:spcPct val="150000"/>
              </a:lnSpc>
              <a:buClr>
                <a:srgbClr val="228F1D"/>
              </a:buClr>
            </a:pPr>
            <a:r>
              <a:rPr lang="zh-CN" altLang="en-US" sz="1500" dirty="0">
                <a:latin typeface="微软雅黑" panose="020B0503020204020204" pitchFamily="34" charset="-122"/>
                <a:ea typeface="微软雅黑" panose="020B0503020204020204" pitchFamily="34" charset="-122"/>
              </a:rPr>
              <a:t>（</a:t>
            </a:r>
            <a:r>
              <a:rPr lang="en-US" altLang="zh-CN" sz="1500" dirty="0">
                <a:latin typeface="微软雅黑" panose="020B0503020204020204" pitchFamily="34" charset="-122"/>
                <a:ea typeface="微软雅黑" panose="020B0503020204020204" pitchFamily="34" charset="-122"/>
              </a:rPr>
              <a:t>1</a:t>
            </a:r>
            <a:r>
              <a:rPr lang="zh-CN" altLang="en-US" sz="1500" dirty="0">
                <a:latin typeface="微软雅黑" panose="020B0503020204020204" pitchFamily="34" charset="-122"/>
                <a:ea typeface="微软雅黑" panose="020B0503020204020204" pitchFamily="34" charset="-122"/>
              </a:rPr>
              <a:t>）技术素养类（</a:t>
            </a:r>
            <a:r>
              <a:rPr lang="en-US" altLang="zh-CN" sz="1500" dirty="0">
                <a:latin typeface="微软雅黑" panose="020B0503020204020204" pitchFamily="34" charset="-122"/>
                <a:ea typeface="微软雅黑" panose="020B0503020204020204" pitchFamily="34" charset="-122"/>
              </a:rPr>
              <a:t>8</a:t>
            </a:r>
            <a:r>
              <a:rPr lang="zh-CN" altLang="en-US" sz="1500" dirty="0">
                <a:latin typeface="微软雅黑" panose="020B0503020204020204" pitchFamily="34" charset="-122"/>
                <a:ea typeface="微软雅黑" panose="020B0503020204020204" pitchFamily="34" charset="-122"/>
              </a:rPr>
              <a:t>课时）          （</a:t>
            </a:r>
            <a:r>
              <a:rPr lang="en-US" altLang="zh-CN" sz="1500" dirty="0">
                <a:latin typeface="微软雅黑" panose="020B0503020204020204" pitchFamily="34" charset="-122"/>
                <a:ea typeface="微软雅黑" panose="020B0503020204020204" pitchFamily="34" charset="-122"/>
              </a:rPr>
              <a:t>2</a:t>
            </a:r>
            <a:r>
              <a:rPr lang="zh-CN" altLang="en-US" sz="1500" dirty="0">
                <a:latin typeface="微软雅黑" panose="020B0503020204020204" pitchFamily="34" charset="-122"/>
                <a:ea typeface="微软雅黑" panose="020B0503020204020204" pitchFamily="34" charset="-122"/>
              </a:rPr>
              <a:t>）学科教学与信息技术融合类（</a:t>
            </a:r>
            <a:r>
              <a:rPr lang="en-US" altLang="zh-CN" sz="1500" dirty="0">
                <a:latin typeface="微软雅黑" panose="020B0503020204020204" pitchFamily="34" charset="-122"/>
                <a:ea typeface="微软雅黑" panose="020B0503020204020204" pitchFamily="34" charset="-122"/>
              </a:rPr>
              <a:t>14</a:t>
            </a:r>
            <a:r>
              <a:rPr lang="zh-CN" altLang="en-US" sz="1500" dirty="0">
                <a:latin typeface="微软雅黑" panose="020B0503020204020204" pitchFamily="34" charset="-122"/>
                <a:ea typeface="微软雅黑" panose="020B0503020204020204" pitchFamily="34" charset="-122"/>
              </a:rPr>
              <a:t>课时）</a:t>
            </a:r>
            <a:endParaRPr lang="en-US" altLang="zh-CN" sz="1500" dirty="0">
              <a:latin typeface="微软雅黑" panose="020B0503020204020204" pitchFamily="34" charset="-122"/>
              <a:ea typeface="微软雅黑" panose="020B0503020204020204" pitchFamily="34" charset="-122"/>
            </a:endParaRPr>
          </a:p>
          <a:p>
            <a:pPr lvl="1">
              <a:lnSpc>
                <a:spcPct val="150000"/>
              </a:lnSpc>
              <a:buClr>
                <a:srgbClr val="228F1D"/>
              </a:buClr>
            </a:pPr>
            <a:r>
              <a:rPr lang="zh-CN" altLang="en-US" sz="1500" dirty="0">
                <a:latin typeface="微软雅黑" panose="020B0503020204020204" pitchFamily="34" charset="-122"/>
                <a:ea typeface="微软雅黑" panose="020B0503020204020204" pitchFamily="34" charset="-122"/>
              </a:rPr>
              <a:t>（</a:t>
            </a:r>
            <a:r>
              <a:rPr lang="en-US" altLang="zh-CN" sz="1500" dirty="0">
                <a:latin typeface="微软雅黑" panose="020B0503020204020204" pitchFamily="34" charset="-122"/>
                <a:ea typeface="微软雅黑" panose="020B0503020204020204" pitchFamily="34" charset="-122"/>
              </a:rPr>
              <a:t>3</a:t>
            </a:r>
            <a:r>
              <a:rPr lang="zh-CN" altLang="en-US" sz="1500" dirty="0">
                <a:latin typeface="微软雅黑" panose="020B0503020204020204" pitchFamily="34" charset="-122"/>
                <a:ea typeface="微软雅黑" panose="020B0503020204020204" pitchFamily="34" charset="-122"/>
              </a:rPr>
              <a:t>）教师专业发展类（</a:t>
            </a:r>
            <a:r>
              <a:rPr lang="en-US" altLang="zh-CN" sz="1500" dirty="0">
                <a:latin typeface="微软雅黑" panose="020B0503020204020204" pitchFamily="34" charset="-122"/>
                <a:ea typeface="微软雅黑" panose="020B0503020204020204" pitchFamily="34" charset="-122"/>
              </a:rPr>
              <a:t>8</a:t>
            </a:r>
            <a:r>
              <a:rPr lang="zh-CN" altLang="en-US" sz="1500" dirty="0">
                <a:latin typeface="微软雅黑" panose="020B0503020204020204" pitchFamily="34" charset="-122"/>
                <a:ea typeface="微软雅黑" panose="020B0503020204020204" pitchFamily="34" charset="-122"/>
              </a:rPr>
              <a:t>课时）   （</a:t>
            </a:r>
            <a:r>
              <a:rPr lang="en-US" altLang="zh-CN" sz="1500" dirty="0">
                <a:latin typeface="微软雅黑" panose="020B0503020204020204" pitchFamily="34" charset="-122"/>
                <a:ea typeface="微软雅黑" panose="020B0503020204020204" pitchFamily="34" charset="-122"/>
              </a:rPr>
              <a:t>4</a:t>
            </a:r>
            <a:r>
              <a:rPr lang="zh-CN" altLang="en-US" sz="1500" dirty="0">
                <a:latin typeface="微软雅黑" panose="020B0503020204020204" pitchFamily="34" charset="-122"/>
                <a:ea typeface="微软雅黑" panose="020B0503020204020204" pitchFamily="34" charset="-122"/>
              </a:rPr>
              <a:t>）教育信息化领导力类（</a:t>
            </a:r>
            <a:r>
              <a:rPr lang="en-US" altLang="zh-CN" sz="1500" dirty="0">
                <a:latin typeface="微软雅黑" panose="020B0503020204020204" pitchFamily="34" charset="-122"/>
                <a:ea typeface="微软雅黑" panose="020B0503020204020204" pitchFamily="34" charset="-122"/>
              </a:rPr>
              <a:t>10</a:t>
            </a:r>
            <a:r>
              <a:rPr lang="zh-CN" altLang="en-US" sz="1500" dirty="0">
                <a:latin typeface="微软雅黑" panose="020B0503020204020204" pitchFamily="34" charset="-122"/>
                <a:ea typeface="微软雅黑" panose="020B0503020204020204" pitchFamily="34" charset="-122"/>
              </a:rPr>
              <a:t>课时）</a:t>
            </a:r>
            <a:endParaRPr lang="en-US" altLang="zh-CN" sz="15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36512" y="2757577"/>
            <a:ext cx="8784976" cy="1523494"/>
          </a:xfrm>
          <a:prstGeom prst="rect">
            <a:avLst/>
          </a:prstGeom>
          <a:noFill/>
        </p:spPr>
        <p:txBody>
          <a:bodyPr wrap="square" rtlCol="0">
            <a:spAutoFit/>
          </a:bodyPr>
          <a:lstStyle/>
          <a:p>
            <a:pPr lvl="1">
              <a:lnSpc>
                <a:spcPct val="150000"/>
              </a:lnSpc>
              <a:buClr>
                <a:srgbClr val="228F1D"/>
              </a:buClr>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说明</a:t>
            </a:r>
          </a:p>
          <a:p>
            <a:pPr marL="628650" lvl="1" indent="-171450">
              <a:lnSpc>
                <a:spcPct val="150000"/>
              </a:lnSpc>
              <a:buClr>
                <a:srgbClr val="228F1D"/>
              </a:buClr>
              <a:buFont typeface="Wingdings" panose="05000000000000000000" pitchFamily="2" charset="2"/>
              <a:buChar char="n"/>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普通教师只需根据自己的信息技术应用能力诊断性测评结果选修前</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类，要求每类课程必须完成规定课时的学习。</a:t>
            </a:r>
          </a:p>
          <a:p>
            <a:pPr marL="628650" lvl="1" indent="-171450">
              <a:lnSpc>
                <a:spcPct val="150000"/>
              </a:lnSpc>
              <a:buClr>
                <a:srgbClr val="228F1D"/>
              </a:buClr>
              <a:buFont typeface="Wingdings" panose="05000000000000000000" pitchFamily="2" charset="2"/>
              <a:buChar char="n"/>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学校管理者必须选修第</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4</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类，完成</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课时的学习，另外</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课时可从其它</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类课程中任意选择相应课程进行学习。</a:t>
            </a:r>
          </a:p>
          <a:p>
            <a:pPr marL="628650" lvl="1" indent="-171450">
              <a:lnSpc>
                <a:spcPct val="150000"/>
              </a:lnSpc>
              <a:buClr>
                <a:srgbClr val="228F1D"/>
              </a:buClr>
              <a:buFont typeface="Wingdings" panose="05000000000000000000" pitchFamily="2" charset="2"/>
              <a:buChar char="n"/>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从事信息技术教学及管理的有关的教师，须选修第</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类课程</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学时的学习，其余</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22</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学时的学习在第</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2-4</a:t>
            </a:r>
          </a:p>
          <a:p>
            <a:pPr lvl="1">
              <a:lnSpc>
                <a:spcPct val="150000"/>
              </a:lnSpc>
              <a:buClr>
                <a:srgbClr val="228F1D"/>
              </a:buCl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    类中选学与信息技术支撑下教育与教学活动有关的主题课程。</a:t>
            </a:r>
          </a:p>
        </p:txBody>
      </p:sp>
    </p:spTree>
    <p:extLst>
      <p:ext uri="{BB962C8B-B14F-4D97-AF65-F5344CB8AC3E}">
        <p14:creationId xmlns:p14="http://schemas.microsoft.com/office/powerpoint/2010/main" val="2317980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5" name="矩形 4"/>
          <p:cNvSpPr/>
          <p:nvPr/>
        </p:nvSpPr>
        <p:spPr>
          <a:xfrm>
            <a:off x="283597" y="1338322"/>
            <a:ext cx="5686172"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第三部分  实践应用课程（</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课时，手指类，可替换）</a:t>
            </a:r>
          </a:p>
        </p:txBody>
      </p:sp>
      <p:sp>
        <p:nvSpPr>
          <p:cNvPr id="8" name="TextBox 7"/>
          <p:cNvSpPr txBox="1"/>
          <p:nvPr/>
        </p:nvSpPr>
        <p:spPr>
          <a:xfrm>
            <a:off x="-108520" y="1851670"/>
            <a:ext cx="6120680" cy="2031325"/>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必修课程内容为“‘一师一优课、一课一名师’活动网上‘晒课’”（</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 “一师一优课、一课一名师”活动的“优课”（</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a:t>
            </a: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 其余为可选择实践应用课程（约</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8</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课时）：区域性组织的信息技术应用研究实践活动（</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课时）；校本研修的专题研讨，每次研讨计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课时；及其他。</a:t>
            </a:r>
          </a:p>
        </p:txBody>
      </p:sp>
      <p:pic>
        <p:nvPicPr>
          <p:cNvPr id="6147" name="Picture 3" descr="E:\素材\扁平\图片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40203" y="1491630"/>
            <a:ext cx="2408261" cy="2119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1806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235293832"/>
              </p:ext>
            </p:extLst>
          </p:nvPr>
        </p:nvGraphicFramePr>
        <p:xfrm>
          <a:off x="1331641" y="1563638"/>
          <a:ext cx="6696743" cy="3024338"/>
        </p:xfrm>
        <a:graphic>
          <a:graphicData uri="http://schemas.openxmlformats.org/drawingml/2006/table">
            <a:tbl>
              <a:tblPr>
                <a:tableStyleId>{0505E3EF-67EA-436B-97B2-0124C06EBD24}</a:tableStyleId>
              </a:tblPr>
              <a:tblGrid>
                <a:gridCol w="576792">
                  <a:extLst>
                    <a:ext uri="{9D8B030D-6E8A-4147-A177-3AD203B41FA5}">
                      <a16:colId xmlns:a16="http://schemas.microsoft.com/office/drawing/2014/main" val="20000"/>
                    </a:ext>
                  </a:extLst>
                </a:gridCol>
                <a:gridCol w="3887703">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152128">
                  <a:extLst>
                    <a:ext uri="{9D8B030D-6E8A-4147-A177-3AD203B41FA5}">
                      <a16:colId xmlns:a16="http://schemas.microsoft.com/office/drawing/2014/main" val="20003"/>
                    </a:ext>
                  </a:extLst>
                </a:gridCol>
              </a:tblGrid>
              <a:tr h="362541">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序号</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项目名称</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可抵扣课时数</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ctr">
                        <a:lnSpc>
                          <a:spcPct val="150000"/>
                        </a:lnSpc>
                        <a:spcAft>
                          <a:spcPts val="0"/>
                        </a:spcAft>
                      </a:pPr>
                      <a:r>
                        <a:rPr lang="zh-CN" sz="1100" b="1" kern="100" dirty="0">
                          <a:solidFill>
                            <a:schemeClr val="bg1"/>
                          </a:solidFill>
                          <a:latin typeface="微软雅黑" pitchFamily="34" charset="-122"/>
                          <a:ea typeface="微软雅黑" pitchFamily="34" charset="-122"/>
                        </a:rPr>
                        <a:t>仍须完成课时数</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extLst>
                  <a:ext uri="{0D108BD9-81ED-4DB2-BD59-A6C34878D82A}">
                    <a16:rowId xmlns:a16="http://schemas.microsoft.com/office/drawing/2014/main" val="10000"/>
                  </a:ext>
                </a:extLst>
              </a:tr>
              <a:tr h="318619">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1</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dirty="0">
                          <a:latin typeface="微软雅黑" pitchFamily="34" charset="-122"/>
                          <a:ea typeface="微软雅黑" pitchFamily="34" charset="-122"/>
                        </a:rPr>
                        <a:t>高端教师微课程工作坊</a:t>
                      </a:r>
                      <a:endParaRPr lang="zh-CN" sz="1000" kern="100" dirty="0">
                        <a:latin typeface="微软雅黑" pitchFamily="34" charset="-122"/>
                        <a:ea typeface="微软雅黑" pitchFamily="34" charset="-122"/>
                        <a:cs typeface="Times New Roman"/>
                      </a:endParaRPr>
                    </a:p>
                  </a:txBody>
                  <a:tcPr marL="63427" marR="63427" marT="0" marB="0" anchor="ctr"/>
                </a:tc>
                <a:tc rowSpan="8">
                  <a:txBody>
                    <a:bodyPr/>
                    <a:lstStyle/>
                    <a:p>
                      <a:pPr algn="ctr">
                        <a:lnSpc>
                          <a:spcPct val="150000"/>
                        </a:lnSpc>
                        <a:spcAft>
                          <a:spcPts val="0"/>
                        </a:spcAft>
                      </a:pPr>
                      <a:r>
                        <a:rPr lang="zh-CN" sz="1100" kern="100" dirty="0">
                          <a:latin typeface="微软雅黑" pitchFamily="34" charset="-122"/>
                          <a:ea typeface="微软雅黑" pitchFamily="34" charset="-122"/>
                        </a:rPr>
                        <a:t>专业课程和实践应用课程，</a:t>
                      </a:r>
                      <a:r>
                        <a:rPr lang="en-US" sz="1100" kern="100" dirty="0">
                          <a:latin typeface="微软雅黑" pitchFamily="34" charset="-122"/>
                          <a:ea typeface="微软雅黑" pitchFamily="34" charset="-122"/>
                        </a:rPr>
                        <a:t>40</a:t>
                      </a:r>
                      <a:r>
                        <a:rPr lang="zh-CN" sz="1100" kern="100" dirty="0">
                          <a:latin typeface="微软雅黑" pitchFamily="34" charset="-122"/>
                          <a:ea typeface="微软雅黑" pitchFamily="34" charset="-122"/>
                        </a:rPr>
                        <a:t>个课时。</a:t>
                      </a:r>
                      <a:endParaRPr lang="zh-CN" sz="1000" kern="100" dirty="0">
                        <a:latin typeface="微软雅黑" pitchFamily="34" charset="-122"/>
                        <a:ea typeface="微软雅黑" pitchFamily="34" charset="-122"/>
                        <a:cs typeface="Times New Roman"/>
                      </a:endParaRPr>
                    </a:p>
                  </a:txBody>
                  <a:tcPr marL="63427" marR="63427" marT="0" marB="0" anchor="ctr"/>
                </a:tc>
                <a:tc rowSpan="8">
                  <a:txBody>
                    <a:bodyPr/>
                    <a:lstStyle/>
                    <a:p>
                      <a:pPr algn="l">
                        <a:spcAft>
                          <a:spcPts val="0"/>
                        </a:spcAft>
                      </a:pPr>
                      <a:r>
                        <a:rPr lang="zh-CN" sz="1100" kern="100" dirty="0">
                          <a:latin typeface="微软雅黑" pitchFamily="34" charset="-122"/>
                          <a:ea typeface="微软雅黑" pitchFamily="34" charset="-122"/>
                        </a:rPr>
                        <a:t>通识课程，</a:t>
                      </a:r>
                      <a:r>
                        <a:rPr lang="en-US" sz="1100" kern="100" dirty="0">
                          <a:latin typeface="微软雅黑" pitchFamily="34" charset="-122"/>
                          <a:ea typeface="微软雅黑" pitchFamily="34" charset="-122"/>
                        </a:rPr>
                        <a:t>10</a:t>
                      </a:r>
                      <a:r>
                        <a:rPr lang="zh-CN" sz="1100" kern="100" dirty="0">
                          <a:latin typeface="微软雅黑" pitchFamily="34" charset="-122"/>
                          <a:ea typeface="微软雅黑" pitchFamily="34" charset="-122"/>
                        </a:rPr>
                        <a:t>个课时。</a:t>
                      </a:r>
                      <a:endParaRPr lang="zh-CN" sz="1000" kern="100" dirty="0">
                        <a:latin typeface="微软雅黑" pitchFamily="34" charset="-122"/>
                        <a:ea typeface="微软雅黑" pitchFamily="34" charset="-122"/>
                      </a:endParaRPr>
                    </a:p>
                    <a:p>
                      <a:pPr algn="l">
                        <a:spcAft>
                          <a:spcPts val="0"/>
                        </a:spcAft>
                      </a:pPr>
                      <a:r>
                        <a:rPr lang="zh-CN" sz="1100" kern="100" dirty="0">
                          <a:latin typeface="微软雅黑" pitchFamily="34" charset="-122"/>
                          <a:ea typeface="微软雅黑" pitchFamily="34" charset="-122"/>
                        </a:rPr>
                        <a:t>已有项目中，如培训内容与通识课程内容相重叠的，可抵扣</a:t>
                      </a:r>
                      <a:r>
                        <a:rPr lang="en-US" sz="1100" kern="100" dirty="0">
                          <a:latin typeface="微软雅黑" pitchFamily="34" charset="-122"/>
                          <a:ea typeface="微软雅黑" pitchFamily="34" charset="-122"/>
                        </a:rPr>
                        <a:t>1-2</a:t>
                      </a:r>
                      <a:r>
                        <a:rPr lang="zh-CN" sz="1100" kern="100" dirty="0">
                          <a:latin typeface="微软雅黑" pitchFamily="34" charset="-122"/>
                          <a:ea typeface="微软雅黑" pitchFamily="34" charset="-122"/>
                        </a:rPr>
                        <a:t>个课时。</a:t>
                      </a:r>
                      <a:endParaRPr lang="zh-CN" sz="1000" kern="100" dirty="0">
                        <a:latin typeface="微软雅黑" pitchFamily="34" charset="-122"/>
                        <a:ea typeface="微软雅黑" pitchFamily="34" charset="-122"/>
                        <a:cs typeface="Times New Roman"/>
                      </a:endParaRPr>
                    </a:p>
                  </a:txBody>
                  <a:tcPr marL="63427" marR="63427" marT="0" marB="0" anchor="ctr"/>
                </a:tc>
                <a:extLst>
                  <a:ext uri="{0D108BD9-81ED-4DB2-BD59-A6C34878D82A}">
                    <a16:rowId xmlns:a16="http://schemas.microsoft.com/office/drawing/2014/main" val="10001"/>
                  </a:ext>
                </a:extLst>
              </a:tr>
              <a:tr h="37956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2</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基于课程标准的研训一体教师培训课程建设工作坊</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2"/>
                  </a:ext>
                </a:extLst>
              </a:tr>
              <a:tr h="33615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3</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普教系统名校长名师培养工程基地视频课程资源建设项目</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3"/>
                  </a:ext>
                </a:extLst>
              </a:tr>
              <a:tr h="26892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4</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英特尔项目课程</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4"/>
                  </a:ext>
                </a:extLst>
              </a:tr>
              <a:tr h="33615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5</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乐高技术教育创新人才培养计划项目课程</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5"/>
                  </a:ext>
                </a:extLst>
              </a:tr>
              <a:tr h="336154">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6</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微软项目课程</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359976">
                <a:tc>
                  <a:txBody>
                    <a:bodyPr/>
                    <a:lstStyle/>
                    <a:p>
                      <a:pPr algn="ctr">
                        <a:lnSpc>
                          <a:spcPct val="150000"/>
                        </a:lnSpc>
                        <a:spcAft>
                          <a:spcPts val="0"/>
                        </a:spcAft>
                      </a:pPr>
                      <a:r>
                        <a:rPr lang="en-US" sz="1100" b="1" kern="100" dirty="0">
                          <a:solidFill>
                            <a:schemeClr val="bg1"/>
                          </a:solidFill>
                          <a:latin typeface="微软雅黑" pitchFamily="34" charset="-122"/>
                          <a:ea typeface="微软雅黑" pitchFamily="34" charset="-122"/>
                        </a:rPr>
                        <a:t>7</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lnSpc>
                          <a:spcPct val="150000"/>
                        </a:lnSpc>
                        <a:spcAft>
                          <a:spcPts val="0"/>
                        </a:spcAft>
                      </a:pPr>
                      <a:r>
                        <a:rPr lang="zh-CN" sz="1100" kern="100">
                          <a:latin typeface="微软雅黑" pitchFamily="34" charset="-122"/>
                          <a:ea typeface="微软雅黑" pitchFamily="34" charset="-122"/>
                        </a:rPr>
                        <a:t>中国移动中小学教师信息技术应用能力培训</a:t>
                      </a:r>
                      <a:endParaRPr lang="zh-CN" sz="1000" kern="10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7"/>
                  </a:ext>
                </a:extLst>
              </a:tr>
              <a:tr h="326252">
                <a:tc>
                  <a:txBody>
                    <a:bodyPr/>
                    <a:lstStyle/>
                    <a:p>
                      <a:pPr algn="ctr">
                        <a:spcAft>
                          <a:spcPts val="0"/>
                        </a:spcAft>
                      </a:pPr>
                      <a:r>
                        <a:rPr lang="en-US" sz="1100" b="1" kern="100" dirty="0">
                          <a:solidFill>
                            <a:schemeClr val="bg1"/>
                          </a:solidFill>
                          <a:latin typeface="微软雅黑" pitchFamily="34" charset="-122"/>
                          <a:ea typeface="微软雅黑" pitchFamily="34" charset="-122"/>
                        </a:rPr>
                        <a:t>8</a:t>
                      </a:r>
                      <a:endParaRPr lang="zh-CN" sz="1000" b="1" kern="100" dirty="0">
                        <a:solidFill>
                          <a:schemeClr val="bg1"/>
                        </a:solidFill>
                        <a:latin typeface="微软雅黑" pitchFamily="34" charset="-122"/>
                        <a:ea typeface="微软雅黑" pitchFamily="34" charset="-122"/>
                        <a:cs typeface="Times New Roman"/>
                      </a:endParaRPr>
                    </a:p>
                  </a:txBody>
                  <a:tcPr marL="63427" marR="63427" marT="0" marB="0" anchor="ctr">
                    <a:solidFill>
                      <a:srgbClr val="70AC2E"/>
                    </a:solidFill>
                  </a:tcPr>
                </a:tc>
                <a:tc>
                  <a:txBody>
                    <a:bodyPr/>
                    <a:lstStyle/>
                    <a:p>
                      <a:pPr algn="l">
                        <a:spcAft>
                          <a:spcPts val="0"/>
                        </a:spcAft>
                      </a:pPr>
                      <a:r>
                        <a:rPr lang="zh-CN" sz="1100" kern="100" dirty="0">
                          <a:latin typeface="微软雅黑" pitchFamily="34" charset="-122"/>
                          <a:ea typeface="微软雅黑" pitchFamily="34" charset="-122"/>
                        </a:rPr>
                        <a:t>中国电信中小学校长信息化领导力培训</a:t>
                      </a:r>
                      <a:endParaRPr lang="zh-CN" sz="1000" kern="100" dirty="0">
                        <a:latin typeface="微软雅黑" pitchFamily="34" charset="-122"/>
                        <a:ea typeface="微软雅黑" pitchFamily="34" charset="-122"/>
                        <a:cs typeface="Times New Roman"/>
                      </a:endParaRPr>
                    </a:p>
                  </a:txBody>
                  <a:tcPr marL="63427" marR="63427" marT="0" marB="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8"/>
                  </a:ext>
                </a:extLst>
              </a:tr>
            </a:tbl>
          </a:graphicData>
        </a:graphic>
      </p:graphicFrame>
      <p:sp>
        <p:nvSpPr>
          <p:cNvPr id="7" name="标题 1"/>
          <p:cNvSpPr txBox="1">
            <a:spLocks/>
          </p:cNvSpPr>
          <p:nvPr/>
        </p:nvSpPr>
        <p:spPr>
          <a:xfrm>
            <a:off x="251520" y="627534"/>
            <a:ext cx="8568952" cy="85725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Aft>
                <a:spcPts val="600"/>
              </a:spcAft>
              <a:buFont typeface="Wingdings" pitchFamily="2" charset="2"/>
              <a:buChar char="l"/>
            </a:pPr>
            <a:r>
              <a:rPr lang="zh-CN" altLang="en-US" sz="1600" b="1" dirty="0">
                <a:solidFill>
                  <a:srgbClr val="228F1D"/>
                </a:solidFill>
                <a:latin typeface="微软雅黑" panose="020B0503020204020204" pitchFamily="34" charset="-122"/>
                <a:ea typeface="微软雅黑" panose="020B0503020204020204" pitchFamily="34" charset="-122"/>
              </a:rPr>
              <a:t> 参加已有项目培训的课时分配</a:t>
            </a:r>
            <a:endParaRPr lang="en-US" altLang="zh-CN" sz="1600" b="1" dirty="0">
              <a:solidFill>
                <a:srgbClr val="228F1D"/>
              </a:solidFill>
              <a:latin typeface="微软雅黑" panose="020B0503020204020204" pitchFamily="34" charset="-122"/>
              <a:ea typeface="微软雅黑" panose="020B0503020204020204" pitchFamily="34" charset="-122"/>
            </a:endParaRPr>
          </a:p>
          <a:p>
            <a:pPr algn="l">
              <a:spcBef>
                <a:spcPts val="600"/>
              </a:spcBef>
            </a:pPr>
            <a:r>
              <a:rPr lang="en-US" altLang="zh-CN" sz="1200" dirty="0">
                <a:solidFill>
                  <a:srgbClr val="228F1D"/>
                </a:solidFill>
                <a:latin typeface="微软雅黑" panose="020B0503020204020204" pitchFamily="34" charset="-122"/>
                <a:ea typeface="微软雅黑" panose="020B0503020204020204" pitchFamily="34" charset="-122"/>
              </a:rPr>
              <a:t>       </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2014</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年始参加教育部“能力提升工作”省市级管理者培训和骨干教师培训，</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2015</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起参加</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市</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级</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认可</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培训项目</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涉及</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与</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信息技术应用相关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培训，</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可以抵扣相应课时数。见下表：</a:t>
            </a:r>
          </a:p>
        </p:txBody>
      </p:sp>
    </p:spTree>
    <p:extLst>
      <p:ext uri="{BB962C8B-B14F-4D97-AF65-F5344CB8AC3E}">
        <p14:creationId xmlns:p14="http://schemas.microsoft.com/office/powerpoint/2010/main" val="1296246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309444" y="1177463"/>
            <a:ext cx="1454244" cy="369332"/>
          </a:xfrm>
          <a:prstGeom prst="rect">
            <a:avLst/>
          </a:prstGeom>
        </p:spPr>
        <p:txBody>
          <a:bodyPr wrap="none">
            <a:spAutoFit/>
          </a:bodyPr>
          <a:lstStyle/>
          <a:p>
            <a:pPr marL="342900" lvl="0" indent="-342900">
              <a:spcBef>
                <a:spcPct val="20000"/>
              </a:spcBef>
              <a:buFont typeface="Wingdings" panose="05000000000000000000" pitchFamily="2" charset="2"/>
              <a:buChar char="l"/>
            </a:pPr>
            <a:r>
              <a:rPr lang="zh-CN" altLang="en-US" b="1" dirty="0">
                <a:solidFill>
                  <a:srgbClr val="228F1D"/>
                </a:solidFill>
                <a:latin typeface="微软雅黑" panose="020B0503020204020204" pitchFamily="34" charset="-122"/>
                <a:ea typeface="微软雅黑" panose="020B0503020204020204" pitchFamily="34" charset="-122"/>
              </a:rPr>
              <a:t>学分计算</a:t>
            </a:r>
            <a:endParaRPr lang="en-US" altLang="zh-CN" b="1" dirty="0">
              <a:solidFill>
                <a:schemeClr val="tx2"/>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08520" y="1690811"/>
            <a:ext cx="5400600" cy="1708160"/>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每</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10</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课时计为</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学分，共计</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学分。可将教师参加相关培训的课时折算成相应培训学分，记入教师“十三五”全员培训学分。</a:t>
            </a: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上海市中小学教师信息技术应用能力提升工程培训平台将与教师教育管理平台对接，完成学分认定。 </a:t>
            </a:r>
          </a:p>
        </p:txBody>
      </p:sp>
      <p:pic>
        <p:nvPicPr>
          <p:cNvPr id="7172" name="Picture 4" descr="E:\素材\扁平\2531170_221355756000_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61" t="5912" r="7370" b="19224"/>
          <a:stretch/>
        </p:blipFill>
        <p:spPr bwMode="auto">
          <a:xfrm>
            <a:off x="5364088" y="1177463"/>
            <a:ext cx="3390901" cy="2827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9274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240482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5</a:t>
            </a:r>
            <a:r>
              <a:rPr lang="zh-CN" altLang="en-US" b="1" dirty="0">
                <a:solidFill>
                  <a:schemeClr val="bg1"/>
                </a:solidFill>
                <a:latin typeface="微软雅黑" panose="020B0503020204020204" pitchFamily="34" charset="-122"/>
                <a:ea typeface="微软雅黑" panose="020B0503020204020204" pitchFamily="34" charset="-122"/>
              </a:rPr>
              <a:t>、骨干教师队伍建设</a:t>
            </a:r>
          </a:p>
        </p:txBody>
      </p:sp>
      <p:sp>
        <p:nvSpPr>
          <p:cNvPr id="27" name="矩形 26"/>
          <p:cNvSpPr/>
          <p:nvPr/>
        </p:nvSpPr>
        <p:spPr>
          <a:xfrm>
            <a:off x="597476" y="1465495"/>
            <a:ext cx="1338828"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队伍来源：</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179512" y="1978843"/>
            <a:ext cx="5400600" cy="1384995"/>
          </a:xfrm>
          <a:prstGeom prst="rect">
            <a:avLst/>
          </a:prstGeom>
          <a:noFill/>
        </p:spPr>
        <p:txBody>
          <a:bodyPr wrap="square" rtlCol="0">
            <a:spAutoFit/>
          </a:bodyPr>
          <a:lstStyle/>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从现有被纳入本市“提升工程”认定课程和培训项目的已有骨干教师和种子教师中选拔；</a:t>
            </a:r>
          </a:p>
          <a:p>
            <a:pPr marL="742950" lvl="1" indent="-285750">
              <a:lnSpc>
                <a:spcPct val="150000"/>
              </a:lnSpc>
              <a:buClr>
                <a:srgbClr val="228F1D"/>
              </a:buClr>
              <a:buFont typeface="Wingdings" panose="05000000000000000000" pitchFamily="2" charset="2"/>
              <a:buChar char="n"/>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同时从区县、学校选拔业务能力强、信息技术与学科教学结合应用突出的教师担当骨干教师或种子教师；</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0152" y="1419622"/>
            <a:ext cx="2448272" cy="2448272"/>
          </a:xfrm>
          <a:prstGeom prst="rect">
            <a:avLst/>
          </a:prstGeom>
        </p:spPr>
      </p:pic>
    </p:spTree>
    <p:extLst>
      <p:ext uri="{BB962C8B-B14F-4D97-AF65-F5344CB8AC3E}">
        <p14:creationId xmlns:p14="http://schemas.microsoft.com/office/powerpoint/2010/main" val="568419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grpSp>
        <p:nvGrpSpPr>
          <p:cNvPr id="6" name="组合 6"/>
          <p:cNvGrpSpPr/>
          <p:nvPr/>
        </p:nvGrpSpPr>
        <p:grpSpPr>
          <a:xfrm>
            <a:off x="1372394" y="843558"/>
            <a:ext cx="6439966" cy="3744415"/>
            <a:chOff x="1008478" y="1627188"/>
            <a:chExt cx="7799355" cy="4534809"/>
          </a:xfrm>
        </p:grpSpPr>
        <p:sp>
          <p:nvSpPr>
            <p:cNvPr id="8" name="Oval 3"/>
            <p:cNvSpPr>
              <a:spLocks noChangeArrowheads="1"/>
            </p:cNvSpPr>
            <p:nvPr/>
          </p:nvSpPr>
          <p:spPr bwMode="auto">
            <a:xfrm rot="10800000" flipV="1">
              <a:off x="2359025" y="4797425"/>
              <a:ext cx="4422775" cy="434975"/>
            </a:xfrm>
            <a:prstGeom prst="ellipse">
              <a:avLst/>
            </a:prstGeom>
            <a:gradFill rotWithShape="1">
              <a:gsLst>
                <a:gs pos="0">
                  <a:srgbClr val="000000">
                    <a:alpha val="39998"/>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未知"/>
            <p:cNvSpPr>
              <a:spLocks/>
            </p:cNvSpPr>
            <p:nvPr/>
          </p:nvSpPr>
          <p:spPr bwMode="auto">
            <a:xfrm>
              <a:off x="4576763" y="1627188"/>
              <a:ext cx="1720850" cy="257016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 name="T10" fmla="*/ 0 60000 65536"/>
                <a:gd name="T11" fmla="*/ 0 60000 65536"/>
                <a:gd name="T12" fmla="*/ 0 60000 65536"/>
                <a:gd name="T13" fmla="*/ 0 60000 65536"/>
                <a:gd name="T14" fmla="*/ 0 60000 65536"/>
                <a:gd name="T15" fmla="*/ 0 w 174"/>
                <a:gd name="T16" fmla="*/ 0 h 260"/>
                <a:gd name="T17" fmla="*/ 174 w 174"/>
                <a:gd name="T18" fmla="*/ 260 h 260"/>
              </a:gdLst>
              <a:ahLst/>
              <a:cxnLst>
                <a:cxn ang="T10">
                  <a:pos x="T0" y="T1"/>
                </a:cxn>
                <a:cxn ang="T11">
                  <a:pos x="T2" y="T3"/>
                </a:cxn>
                <a:cxn ang="T12">
                  <a:pos x="T4" y="T5"/>
                </a:cxn>
                <a:cxn ang="T13">
                  <a:pos x="T6" y="T7"/>
                </a:cxn>
                <a:cxn ang="T14">
                  <a:pos x="T8" y="T9"/>
                </a:cxn>
              </a:cxnLst>
              <a:rect l="T15" t="T16" r="T17" b="T18"/>
              <a:pathLst>
                <a:path w="174" h="260">
                  <a:moveTo>
                    <a:pt x="150" y="260"/>
                  </a:moveTo>
                  <a:cubicBezTo>
                    <a:pt x="165" y="234"/>
                    <a:pt x="174" y="204"/>
                    <a:pt x="174" y="174"/>
                  </a:cubicBezTo>
                  <a:cubicBezTo>
                    <a:pt x="174" y="77"/>
                    <a:pt x="96" y="0"/>
                    <a:pt x="0" y="0"/>
                  </a:cubicBezTo>
                  <a:lnTo>
                    <a:pt x="0" y="174"/>
                  </a:lnTo>
                  <a:lnTo>
                    <a:pt x="150" y="260"/>
                  </a:lnTo>
                  <a:close/>
                </a:path>
              </a:pathLst>
            </a:custGeom>
            <a:solidFill>
              <a:schemeClr val="accent1">
                <a:lumMod val="75000"/>
              </a:schemeClr>
            </a:soli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未知"/>
            <p:cNvSpPr>
              <a:spLocks/>
            </p:cNvSpPr>
            <p:nvPr/>
          </p:nvSpPr>
          <p:spPr bwMode="auto">
            <a:xfrm>
              <a:off x="3078163" y="3346450"/>
              <a:ext cx="2981325" cy="17081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 name="T10" fmla="*/ 0 60000 65536"/>
                <a:gd name="T11" fmla="*/ 0 60000 65536"/>
                <a:gd name="T12" fmla="*/ 0 60000 65536"/>
                <a:gd name="T13" fmla="*/ 0 60000 65536"/>
                <a:gd name="T14" fmla="*/ 0 60000 65536"/>
                <a:gd name="T15" fmla="*/ 0 w 301"/>
                <a:gd name="T16" fmla="*/ 0 h 173"/>
                <a:gd name="T17" fmla="*/ 301 w 301"/>
                <a:gd name="T18" fmla="*/ 173 h 173"/>
              </a:gdLst>
              <a:ahLst/>
              <a:cxnLst>
                <a:cxn ang="T10">
                  <a:pos x="T0" y="T1"/>
                </a:cxn>
                <a:cxn ang="T11">
                  <a:pos x="T2" y="T3"/>
                </a:cxn>
                <a:cxn ang="T12">
                  <a:pos x="T4" y="T5"/>
                </a:cxn>
                <a:cxn ang="T13">
                  <a:pos x="T6" y="T7"/>
                </a:cxn>
                <a:cxn ang="T14">
                  <a:pos x="T8" y="T9"/>
                </a:cxn>
              </a:cxnLst>
              <a:rect l="T15" t="T16" r="T17" b="T18"/>
              <a:pathLst>
                <a:path w="301" h="173">
                  <a:moveTo>
                    <a:pt x="0" y="86"/>
                  </a:moveTo>
                  <a:cubicBezTo>
                    <a:pt x="31" y="140"/>
                    <a:pt x="88" y="173"/>
                    <a:pt x="151" y="173"/>
                  </a:cubicBezTo>
                  <a:cubicBezTo>
                    <a:pt x="213" y="173"/>
                    <a:pt x="270" y="140"/>
                    <a:pt x="301" y="86"/>
                  </a:cubicBezTo>
                  <a:lnTo>
                    <a:pt x="151" y="0"/>
                  </a:lnTo>
                  <a:lnTo>
                    <a:pt x="0" y="86"/>
                  </a:lnTo>
                  <a:close/>
                </a:path>
              </a:pathLst>
            </a:custGeom>
            <a:gradFill rotWithShape="1">
              <a:gsLst>
                <a:gs pos="0">
                  <a:srgbClr val="808080"/>
                </a:gs>
                <a:gs pos="100000">
                  <a:srgbClr val="3B3B3B"/>
                </a:gs>
              </a:gsLst>
              <a:lin ang="54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未知"/>
            <p:cNvSpPr>
              <a:spLocks/>
            </p:cNvSpPr>
            <p:nvPr/>
          </p:nvSpPr>
          <p:spPr bwMode="auto">
            <a:xfrm>
              <a:off x="2843213" y="1628775"/>
              <a:ext cx="1730375" cy="2570163"/>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 name="T10" fmla="*/ 0 60000 65536"/>
                <a:gd name="T11" fmla="*/ 0 60000 65536"/>
                <a:gd name="T12" fmla="*/ 0 60000 65536"/>
                <a:gd name="T13" fmla="*/ 0 60000 65536"/>
                <a:gd name="T14" fmla="*/ 0 60000 65536"/>
                <a:gd name="T15" fmla="*/ 0 w 175"/>
                <a:gd name="T16" fmla="*/ 0 h 260"/>
                <a:gd name="T17" fmla="*/ 175 w 175"/>
                <a:gd name="T18" fmla="*/ 260 h 260"/>
              </a:gdLst>
              <a:ahLst/>
              <a:cxnLst>
                <a:cxn ang="T10">
                  <a:pos x="T0" y="T1"/>
                </a:cxn>
                <a:cxn ang="T11">
                  <a:pos x="T2" y="T3"/>
                </a:cxn>
                <a:cxn ang="T12">
                  <a:pos x="T4" y="T5"/>
                </a:cxn>
                <a:cxn ang="T13">
                  <a:pos x="T6" y="T7"/>
                </a:cxn>
                <a:cxn ang="T14">
                  <a:pos x="T8" y="T9"/>
                </a:cxn>
              </a:cxnLst>
              <a:rect l="T15" t="T16" r="T17" b="T18"/>
              <a:pathLst>
                <a:path w="175" h="260">
                  <a:moveTo>
                    <a:pt x="174" y="0"/>
                  </a:moveTo>
                  <a:cubicBezTo>
                    <a:pt x="78" y="0"/>
                    <a:pt x="1" y="77"/>
                    <a:pt x="1" y="173"/>
                  </a:cubicBezTo>
                  <a:cubicBezTo>
                    <a:pt x="0" y="204"/>
                    <a:pt x="9" y="234"/>
                    <a:pt x="24" y="260"/>
                  </a:cubicBezTo>
                  <a:lnTo>
                    <a:pt x="175" y="174"/>
                  </a:lnTo>
                  <a:lnTo>
                    <a:pt x="174" y="0"/>
                  </a:lnTo>
                  <a:close/>
                </a:path>
              </a:pathLst>
            </a:custGeom>
            <a:gradFill rotWithShape="1">
              <a:gsLst>
                <a:gs pos="0">
                  <a:srgbClr val="808080"/>
                </a:gs>
                <a:gs pos="100000">
                  <a:srgbClr val="3B3B3B"/>
                </a:gs>
              </a:gsLst>
              <a:lin ang="5400000" scaled="1"/>
            </a:gradFill>
            <a:ln w="19050">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AutoShape 7"/>
            <p:cNvSpPr>
              <a:spLocks noChangeArrowheads="1"/>
            </p:cNvSpPr>
            <p:nvPr/>
          </p:nvSpPr>
          <p:spPr bwMode="auto">
            <a:xfrm rot="6300000">
              <a:off x="3136900" y="3851276"/>
              <a:ext cx="388937" cy="392112"/>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AutoShape 8"/>
            <p:cNvSpPr>
              <a:spLocks noChangeArrowheads="1"/>
            </p:cNvSpPr>
            <p:nvPr/>
          </p:nvSpPr>
          <p:spPr bwMode="auto">
            <a:xfrm rot="13500000">
              <a:off x="4383088" y="1722437"/>
              <a:ext cx="388938" cy="392113"/>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AutoShape 9"/>
            <p:cNvSpPr>
              <a:spLocks noChangeArrowheads="1"/>
            </p:cNvSpPr>
            <p:nvPr/>
          </p:nvSpPr>
          <p:spPr bwMode="auto">
            <a:xfrm rot="20700000">
              <a:off x="5622925" y="3860800"/>
              <a:ext cx="388938" cy="392113"/>
            </a:xfrm>
            <a:prstGeom prst="rtTriangle">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5" name="Group 10"/>
            <p:cNvGrpSpPr>
              <a:grpSpLocks/>
            </p:cNvGrpSpPr>
            <p:nvPr/>
          </p:nvGrpSpPr>
          <p:grpSpPr bwMode="auto">
            <a:xfrm rot="650306">
              <a:off x="3417888" y="2179638"/>
              <a:ext cx="2336800" cy="2330450"/>
              <a:chOff x="0" y="0"/>
              <a:chExt cx="1136" cy="1134"/>
            </a:xfrm>
          </p:grpSpPr>
          <p:sp>
            <p:nvSpPr>
              <p:cNvPr id="24" name="Oval 11"/>
              <p:cNvSpPr>
                <a:spLocks noChangeArrowheads="1"/>
              </p:cNvSpPr>
              <p:nvPr/>
            </p:nvSpPr>
            <p:spPr bwMode="auto">
              <a:xfrm>
                <a:off x="0" y="0"/>
                <a:ext cx="1136" cy="1134"/>
              </a:xfrm>
              <a:prstGeom prst="ellipse">
                <a:avLst/>
              </a:prstGeom>
              <a:gradFill rotWithShape="1">
                <a:gsLst>
                  <a:gs pos="0">
                    <a:srgbClr val="C0C0C0"/>
                  </a:gs>
                  <a:gs pos="50000">
                    <a:srgbClr val="FFFFFF"/>
                  </a:gs>
                  <a:gs pos="100000">
                    <a:srgbClr val="C0C0C0"/>
                  </a:gs>
                </a:gsLst>
                <a:lin ang="2700000" scaled="1"/>
              </a:gradFill>
              <a:ln w="9525">
                <a:solidFill>
                  <a:srgbClr val="C0C0C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Oval 12"/>
              <p:cNvSpPr>
                <a:spLocks noChangeArrowheads="1"/>
              </p:cNvSpPr>
              <p:nvPr/>
            </p:nvSpPr>
            <p:spPr bwMode="auto">
              <a:xfrm>
                <a:off x="64" y="62"/>
                <a:ext cx="1008" cy="1010"/>
              </a:xfrm>
              <a:prstGeom prst="ellipse">
                <a:avLst/>
              </a:prstGeom>
              <a:solidFill>
                <a:schemeClr val="accent1">
                  <a:lumMod val="75000"/>
                </a:schemeClr>
              </a:solidFill>
              <a:ln w="9525">
                <a:solidFill>
                  <a:srgbClr val="C0C0C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6" name="WordArt 13"/>
            <p:cNvSpPr>
              <a:spLocks noChangeArrowheads="1" noChangeShapeType="1"/>
            </p:cNvSpPr>
            <p:nvPr/>
          </p:nvSpPr>
          <p:spPr bwMode="auto">
            <a:xfrm rot="3536091">
              <a:off x="5301125" y="2677435"/>
              <a:ext cx="8731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400" kern="10" dirty="0">
                  <a:solidFill>
                    <a:srgbClr val="FFFFFF"/>
                  </a:solidFill>
                  <a:latin typeface="微软雅黑" panose="020B0503020204020204" pitchFamily="34" charset="-122"/>
                  <a:ea typeface="微软雅黑" panose="020B0503020204020204" pitchFamily="34" charset="-122"/>
                </a:rPr>
                <a:t>主题研训</a:t>
              </a:r>
              <a:endParaRPr kumimoji="0" lang="zh-CN" altLang="en-US" sz="1400" b="0" i="0" u="none" strike="noStrike" kern="1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WordArt 14"/>
            <p:cNvSpPr>
              <a:spLocks noChangeArrowheads="1" noChangeShapeType="1"/>
            </p:cNvSpPr>
            <p:nvPr/>
          </p:nvSpPr>
          <p:spPr bwMode="auto">
            <a:xfrm rot="18000000">
              <a:off x="2976269" y="2617984"/>
              <a:ext cx="984528" cy="30154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800004"/>
                </a:avLst>
              </a:prstTxWarp>
            </a:bodyPr>
            <a:lstStyle/>
            <a:p>
              <a:pPr lvl="0" algn="ctr">
                <a:defRPr/>
              </a:pPr>
              <a:r>
                <a:rPr lang="zh-CN" altLang="en-US" sz="1400" kern="10" dirty="0">
                  <a:solidFill>
                    <a:srgbClr val="FFFFFF"/>
                  </a:solidFill>
                  <a:latin typeface="微软雅黑" panose="020B0503020204020204" pitchFamily="34" charset="-122"/>
                  <a:ea typeface="微软雅黑" panose="020B0503020204020204" pitchFamily="34" charset="-122"/>
                </a:rPr>
                <a:t>线下实践</a:t>
              </a:r>
            </a:p>
          </p:txBody>
        </p:sp>
        <p:sp>
          <p:nvSpPr>
            <p:cNvPr id="18" name="WordArt 15"/>
            <p:cNvSpPr>
              <a:spLocks noChangeArrowheads="1" noChangeShapeType="1"/>
            </p:cNvSpPr>
            <p:nvPr/>
          </p:nvSpPr>
          <p:spPr bwMode="auto">
            <a:xfrm>
              <a:off x="3955251" y="4499378"/>
              <a:ext cx="1337285" cy="25492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Down">
                <a:avLst>
                  <a:gd name="adj" fmla="val 0"/>
                </a:avLst>
              </a:prstTxWarp>
            </a:bodyPr>
            <a:lstStyle/>
            <a:p>
              <a:pPr marL="342900" lvl="0" indent="-342900">
                <a:spcBef>
                  <a:spcPct val="20000"/>
                </a:spcBef>
                <a:buFont typeface="Arial" pitchFamily="34" charset="0"/>
                <a:buChar char="•"/>
              </a:pPr>
              <a:r>
                <a:rPr lang="zh-CN" altLang="zh-CN" sz="1400" dirty="0">
                  <a:solidFill>
                    <a:schemeClr val="bg1"/>
                  </a:solidFill>
                  <a:latin typeface="微软雅黑" panose="020B0503020204020204" pitchFamily="34" charset="-122"/>
                  <a:ea typeface="微软雅黑" panose="020B0503020204020204" pitchFamily="34" charset="-122"/>
                </a:rPr>
                <a:t>在线自主选学</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 name="未知"/>
            <p:cNvSpPr>
              <a:spLocks/>
            </p:cNvSpPr>
            <p:nvPr/>
          </p:nvSpPr>
          <p:spPr bwMode="auto">
            <a:xfrm>
              <a:off x="3713163" y="2297113"/>
              <a:ext cx="1738312" cy="835025"/>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WordArt 17"/>
            <p:cNvSpPr>
              <a:spLocks noChangeArrowheads="1" noChangeShapeType="1"/>
            </p:cNvSpPr>
            <p:nvPr/>
          </p:nvSpPr>
          <p:spPr bwMode="auto">
            <a:xfrm>
              <a:off x="3960473" y="3097954"/>
              <a:ext cx="1325638" cy="44153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10" cap="none" spc="0" normalizeH="0" baseline="0" noProof="0" dirty="0">
                  <a:ln w="9525">
                    <a:solidFill>
                      <a:srgbClr val="FFFFFF"/>
                    </a:solidFill>
                    <a:round/>
                    <a:headEnd/>
                    <a:tailEnd/>
                  </a:ln>
                  <a:solidFill>
                    <a:srgbClr val="FFFFFF"/>
                  </a:solidFill>
                  <a:effectLst/>
                  <a:uLnTx/>
                  <a:uFillTx/>
                  <a:latin typeface="微软雅黑" panose="020B0503020204020204" pitchFamily="34" charset="-122"/>
                  <a:ea typeface="微软雅黑" panose="020B0503020204020204" pitchFamily="34" charset="-122"/>
                </a:rPr>
                <a:t>培训方式</a:t>
              </a:r>
            </a:p>
          </p:txBody>
        </p:sp>
        <p:sp>
          <p:nvSpPr>
            <p:cNvPr id="21" name="Rectangle 18"/>
            <p:cNvSpPr>
              <a:spLocks noChangeArrowheads="1"/>
            </p:cNvSpPr>
            <p:nvPr/>
          </p:nvSpPr>
          <p:spPr bwMode="auto">
            <a:xfrm>
              <a:off x="1008478" y="2420937"/>
              <a:ext cx="1907760" cy="84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120000"/>
                </a:lnSpc>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实践应用体验</a:t>
              </a:r>
              <a:endParaRPr lang="en-US" altLang="zh-CN" sz="1400" b="1" kern="0" dirty="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种子教师参与的</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a:p>
              <a:pP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线下研修沙龙</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2" name="Rectangle 19"/>
            <p:cNvSpPr>
              <a:spLocks noChangeArrowheads="1"/>
            </p:cNvSpPr>
            <p:nvPr/>
          </p:nvSpPr>
          <p:spPr bwMode="auto">
            <a:xfrm>
              <a:off x="6594230" y="2504759"/>
              <a:ext cx="2213603" cy="86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骨干培训者培训</a:t>
              </a:r>
              <a:endParaRPr kumimoji="0" lang="en-US" altLang="zh-CN" sz="14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a:p>
              <a:pPr lvl="0">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专家引领，主题研训</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a:p>
              <a:pPr lvl="0">
                <a:lnSpc>
                  <a:spcPct val="120000"/>
                </a:lnSpc>
                <a:defRPr/>
              </a:pP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线上讲授</a:t>
              </a:r>
              <a:r>
                <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rPr>
                <a:t>线下沙龙</a:t>
              </a:r>
              <a:endParaRPr kumimoji="0" lang="en-US" altLang="zh-CN" sz="12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3" name="Rectangle 20"/>
            <p:cNvSpPr>
              <a:spLocks noChangeArrowheads="1"/>
            </p:cNvSpPr>
            <p:nvPr/>
          </p:nvSpPr>
          <p:spPr bwMode="auto">
            <a:xfrm>
              <a:off x="1993125" y="5293633"/>
              <a:ext cx="5298767" cy="868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gn="ctr">
                <a:lnSpc>
                  <a:spcPct val="120000"/>
                </a:lnSpc>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在线自主选课</a:t>
              </a:r>
              <a:endParaRPr lang="en-US" altLang="zh-CN" sz="1400" b="1" kern="0" dirty="0">
                <a:solidFill>
                  <a:sysClr val="windowText" lastClr="000000"/>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在线学习，互动交流，交互评价（学习者、教师、课程）</a:t>
              </a:r>
              <a:endParaRPr lang="en-US" altLang="zh-CN" sz="1200" kern="0" dirty="0">
                <a:solidFill>
                  <a:sysClr val="windowText" lastClr="000000"/>
                </a:solidFill>
                <a:latin typeface="微软雅黑" panose="020B0503020204020204" pitchFamily="34" charset="-122"/>
                <a:ea typeface="微软雅黑" panose="020B0503020204020204" pitchFamily="34" charset="-122"/>
              </a:endParaRPr>
            </a:p>
            <a:p>
              <a:pPr lvl="0" algn="ctr">
                <a:lnSpc>
                  <a:spcPct val="120000"/>
                </a:lnSpc>
                <a:defRPr/>
              </a:pPr>
              <a:r>
                <a:rPr lang="zh-CN" altLang="en-US" sz="1200" kern="0" dirty="0">
                  <a:solidFill>
                    <a:sysClr val="windowText" lastClr="000000"/>
                  </a:solidFill>
                  <a:latin typeface="微软雅黑" panose="020B0503020204020204" pitchFamily="34" charset="-122"/>
                  <a:ea typeface="微软雅黑" panose="020B0503020204020204" pitchFamily="34" charset="-122"/>
                </a:rPr>
                <a:t>网络研修沙龙</a:t>
              </a:r>
            </a:p>
          </p:txBody>
        </p:sp>
      </p:grpSp>
    </p:spTree>
    <p:extLst>
      <p:ext uri="{BB962C8B-B14F-4D97-AF65-F5344CB8AC3E}">
        <p14:creationId xmlns:p14="http://schemas.microsoft.com/office/powerpoint/2010/main" val="3410129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grpSp>
        <p:nvGrpSpPr>
          <p:cNvPr id="86" name="Group 2"/>
          <p:cNvGrpSpPr>
            <a:grpSpLocks/>
          </p:cNvGrpSpPr>
          <p:nvPr/>
        </p:nvGrpSpPr>
        <p:grpSpPr bwMode="auto">
          <a:xfrm>
            <a:off x="1122138" y="1146597"/>
            <a:ext cx="2754313" cy="2754312"/>
            <a:chOff x="0" y="0"/>
            <a:chExt cx="2754000" cy="2754000"/>
          </a:xfrm>
        </p:grpSpPr>
        <p:grpSp>
          <p:nvGrpSpPr>
            <p:cNvPr id="87" name="Group 3"/>
            <p:cNvGrpSpPr>
              <a:grpSpLocks noChangeAspect="1"/>
            </p:cNvGrpSpPr>
            <p:nvPr/>
          </p:nvGrpSpPr>
          <p:grpSpPr bwMode="auto">
            <a:xfrm>
              <a:off x="0" y="0"/>
              <a:ext cx="2754000" cy="2754000"/>
              <a:chOff x="0" y="0"/>
              <a:chExt cx="3060000" cy="3060000"/>
            </a:xfrm>
          </p:grpSpPr>
          <p:sp>
            <p:nvSpPr>
              <p:cNvPr id="89" name="椭圆 29"/>
              <p:cNvSpPr>
                <a:spLocks noChangeAspect="1"/>
              </p:cNvSpPr>
              <p:nvPr/>
            </p:nvSpPr>
            <p:spPr bwMode="auto">
              <a:xfrm>
                <a:off x="0" y="0"/>
                <a:ext cx="3060000" cy="3060000"/>
              </a:xfrm>
              <a:prstGeom prst="ellipse">
                <a:avLst/>
              </a:prstGeom>
              <a:solidFill>
                <a:srgbClr val="FFFFFF"/>
              </a:solidFill>
              <a:ln w="76200">
                <a:solidFill>
                  <a:schemeClr val="accent5">
                    <a:lumMod val="50000"/>
                  </a:schemeClr>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90" name="椭圆 30"/>
              <p:cNvSpPr>
                <a:spLocks noChangeAspect="1"/>
              </p:cNvSpPr>
              <p:nvPr/>
            </p:nvSpPr>
            <p:spPr bwMode="auto">
              <a:xfrm>
                <a:off x="234571" y="234570"/>
                <a:ext cx="2590858" cy="2590860"/>
              </a:xfrm>
              <a:prstGeom prst="ellipse">
                <a:avLst/>
              </a:prstGeom>
              <a:solidFill>
                <a:schemeClr val="bg1">
                  <a:alpha val="25098"/>
                </a:schemeClr>
              </a:solidFill>
              <a:ln w="76200">
                <a:solidFill>
                  <a:srgbClr val="595959">
                    <a:alpha val="25098"/>
                  </a:srgbClr>
                </a:solidFill>
                <a:round/>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grpSp>
        <p:sp>
          <p:nvSpPr>
            <p:cNvPr id="88" name="Rectangle 13"/>
            <p:cNvSpPr>
              <a:spLocks noChangeArrowheads="1"/>
            </p:cNvSpPr>
            <p:nvPr/>
          </p:nvSpPr>
          <p:spPr bwMode="auto">
            <a:xfrm>
              <a:off x="576345" y="1352992"/>
              <a:ext cx="1583996" cy="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b="1" dirty="0">
                  <a:solidFill>
                    <a:schemeClr val="accent5">
                      <a:lumMod val="50000"/>
                    </a:schemeClr>
                  </a:solidFill>
                  <a:latin typeface="微软雅黑" panose="020B0503020204020204" pitchFamily="34" charset="-122"/>
                  <a:ea typeface="微软雅黑" panose="020B0503020204020204" pitchFamily="34" charset="-122"/>
                </a:rPr>
                <a:t>培训测评</a:t>
              </a:r>
            </a:p>
          </p:txBody>
        </p:sp>
      </p:grpSp>
      <p:grpSp>
        <p:nvGrpSpPr>
          <p:cNvPr id="91" name="Group 8"/>
          <p:cNvGrpSpPr>
            <a:grpSpLocks/>
          </p:cNvGrpSpPr>
          <p:nvPr/>
        </p:nvGrpSpPr>
        <p:grpSpPr bwMode="auto">
          <a:xfrm>
            <a:off x="3449413" y="1164059"/>
            <a:ext cx="4371975" cy="593537"/>
            <a:chOff x="0" y="0"/>
            <a:chExt cx="4372005" cy="593612"/>
          </a:xfrm>
        </p:grpSpPr>
        <p:sp>
          <p:nvSpPr>
            <p:cNvPr id="92" name="矩形 33"/>
            <p:cNvSpPr>
              <a:spLocks/>
            </p:cNvSpPr>
            <p:nvPr/>
          </p:nvSpPr>
          <p:spPr bwMode="auto">
            <a:xfrm>
              <a:off x="0" y="0"/>
              <a:ext cx="4372005" cy="388800"/>
            </a:xfrm>
            <a:prstGeom prst="rect">
              <a:avLst/>
            </a:prstGeom>
            <a:solidFill>
              <a:schemeClr val="accent5">
                <a:lumMod val="50000"/>
                <a:alpha val="79999"/>
              </a:schemeClr>
            </a:solidFill>
            <a:ln w="1270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rgbClr val="FF0000"/>
                </a:buClr>
                <a:buSzPct val="70000"/>
              </a:pPr>
              <a:endParaRPr lang="zh-CN" altLang="en-US" sz="2000">
                <a:solidFill>
                  <a:schemeClr val="tx2"/>
                </a:solidFill>
                <a:ea typeface="微软雅黑" panose="020B0503020204020204" pitchFamily="34" charset="-122"/>
              </a:endParaRPr>
            </a:p>
          </p:txBody>
        </p:sp>
        <p:sp>
          <p:nvSpPr>
            <p:cNvPr id="93" name="TextBox 146"/>
            <p:cNvSpPr txBox="1">
              <a:spLocks noChangeArrowheads="1"/>
            </p:cNvSpPr>
            <p:nvPr/>
          </p:nvSpPr>
          <p:spPr bwMode="auto">
            <a:xfrm>
              <a:off x="192882" y="39544"/>
              <a:ext cx="2448760" cy="55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r>
                <a:rPr lang="zh-CN" altLang="en-US" sz="1500" b="1" dirty="0">
                  <a:solidFill>
                    <a:schemeClr val="bg1"/>
                  </a:solidFill>
                  <a:latin typeface="微软雅黑" panose="020B0503020204020204" pitchFamily="34" charset="-122"/>
                  <a:ea typeface="微软雅黑" panose="020B0503020204020204" pitchFamily="34" charset="-122"/>
                </a:rPr>
                <a:t>培训前         </a:t>
              </a:r>
              <a:r>
                <a:rPr lang="zh-CN" altLang="zh-CN" sz="1500" dirty="0">
                  <a:solidFill>
                    <a:schemeClr val="bg1"/>
                  </a:solidFill>
                  <a:latin typeface="微软雅黑" panose="020B0503020204020204" pitchFamily="34" charset="-122"/>
                  <a:ea typeface="微软雅黑" panose="020B0503020204020204" pitchFamily="34" charset="-122"/>
                </a:rPr>
                <a:t>诊断性测评</a:t>
              </a:r>
              <a:endParaRPr lang="en-US" altLang="zh-CN" sz="1500" dirty="0">
                <a:solidFill>
                  <a:schemeClr val="bg1"/>
                </a:solidFill>
                <a:latin typeface="微软雅黑" panose="020B0503020204020204" pitchFamily="34" charset="-122"/>
                <a:ea typeface="微软雅黑" panose="020B0503020204020204" pitchFamily="34" charset="-122"/>
              </a:endParaRPr>
            </a:p>
            <a:p>
              <a:pPr eaLnBrk="1" hangingPunct="1"/>
              <a:r>
                <a:rPr lang="zh-CN" altLang="en-US" sz="1500" dirty="0">
                  <a:solidFill>
                    <a:schemeClr val="bg1"/>
                  </a:solidFill>
                  <a:latin typeface="微软雅黑" panose="020B0503020204020204" pitchFamily="34" charset="-122"/>
                  <a:ea typeface="微软雅黑" panose="020B0503020204020204" pitchFamily="34" charset="-122"/>
                </a:rPr>
                <a:t>          </a:t>
              </a:r>
              <a:endParaRPr 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95" name="Group 12"/>
          <p:cNvGrpSpPr>
            <a:grpSpLocks/>
          </p:cNvGrpSpPr>
          <p:nvPr/>
        </p:nvGrpSpPr>
        <p:grpSpPr bwMode="auto">
          <a:xfrm>
            <a:off x="4092351" y="2242319"/>
            <a:ext cx="3936033" cy="749102"/>
            <a:chOff x="0" y="0"/>
            <a:chExt cx="3936059" cy="749087"/>
          </a:xfrm>
        </p:grpSpPr>
        <p:sp>
          <p:nvSpPr>
            <p:cNvPr id="96" name="矩形 32"/>
            <p:cNvSpPr>
              <a:spLocks/>
            </p:cNvSpPr>
            <p:nvPr/>
          </p:nvSpPr>
          <p:spPr bwMode="auto">
            <a:xfrm>
              <a:off x="0" y="0"/>
              <a:ext cx="3729063" cy="388930"/>
            </a:xfrm>
            <a:prstGeom prst="rect">
              <a:avLst/>
            </a:prstGeom>
            <a:solidFill>
              <a:schemeClr val="accent5">
                <a:lumMod val="50000"/>
                <a:alpha val="79999"/>
              </a:schemeClr>
            </a:solidFill>
            <a:ln w="1270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97" name="TextBox 146"/>
            <p:cNvSpPr txBox="1">
              <a:spLocks noChangeArrowheads="1"/>
            </p:cNvSpPr>
            <p:nvPr/>
          </p:nvSpPr>
          <p:spPr bwMode="auto">
            <a:xfrm>
              <a:off x="255719" y="26441"/>
              <a:ext cx="2751100" cy="323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solidFill>
                    <a:schemeClr val="bg1"/>
                  </a:solidFill>
                  <a:latin typeface="微软雅黑" panose="020B0503020204020204" pitchFamily="34" charset="-122"/>
                  <a:ea typeface="微软雅黑" panose="020B0503020204020204" pitchFamily="34" charset="-122"/>
                </a:rPr>
                <a:t>培训中         </a:t>
              </a:r>
              <a:r>
                <a:rPr lang="zh-CN" altLang="en-US" sz="1500" dirty="0">
                  <a:solidFill>
                    <a:schemeClr val="bg1"/>
                  </a:solidFill>
                  <a:latin typeface="微软雅黑" panose="020B0503020204020204" pitchFamily="34" charset="-122"/>
                  <a:ea typeface="微软雅黑" panose="020B0503020204020204" pitchFamily="34" charset="-122"/>
                </a:rPr>
                <a:t>过程性测评</a:t>
              </a: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98" name="TextBox 146"/>
            <p:cNvSpPr txBox="1">
              <a:spLocks noChangeArrowheads="1"/>
            </p:cNvSpPr>
            <p:nvPr/>
          </p:nvSpPr>
          <p:spPr bwMode="auto">
            <a:xfrm>
              <a:off x="270496" y="441316"/>
              <a:ext cx="3665563"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学习阶段测评      实践阶段测评</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p:txBody>
        </p:sp>
      </p:grpSp>
      <p:grpSp>
        <p:nvGrpSpPr>
          <p:cNvPr id="99" name="Group 16"/>
          <p:cNvGrpSpPr>
            <a:grpSpLocks/>
          </p:cNvGrpSpPr>
          <p:nvPr/>
        </p:nvGrpSpPr>
        <p:grpSpPr bwMode="auto">
          <a:xfrm>
            <a:off x="3454944" y="3394447"/>
            <a:ext cx="4371975" cy="753865"/>
            <a:chOff x="0" y="0"/>
            <a:chExt cx="4372005" cy="752800"/>
          </a:xfrm>
        </p:grpSpPr>
        <p:sp>
          <p:nvSpPr>
            <p:cNvPr id="100" name="矩形 31"/>
            <p:cNvSpPr>
              <a:spLocks/>
            </p:cNvSpPr>
            <p:nvPr/>
          </p:nvSpPr>
          <p:spPr bwMode="auto">
            <a:xfrm>
              <a:off x="0" y="0"/>
              <a:ext cx="4372005" cy="388388"/>
            </a:xfrm>
            <a:prstGeom prst="rect">
              <a:avLst/>
            </a:prstGeom>
            <a:solidFill>
              <a:schemeClr val="accent5">
                <a:lumMod val="50000"/>
                <a:alpha val="79999"/>
              </a:schemeClr>
            </a:solidFill>
            <a:ln w="12700">
              <a:solidFill>
                <a:schemeClr val="bg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01" name="TextBox 146"/>
            <p:cNvSpPr txBox="1">
              <a:spLocks noChangeArrowheads="1"/>
            </p:cNvSpPr>
            <p:nvPr/>
          </p:nvSpPr>
          <p:spPr bwMode="auto">
            <a:xfrm>
              <a:off x="192882" y="40637"/>
              <a:ext cx="3456879" cy="32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solidFill>
                    <a:schemeClr val="bg1"/>
                  </a:solidFill>
                  <a:latin typeface="微软雅黑" panose="020B0503020204020204" pitchFamily="34" charset="-122"/>
                  <a:ea typeface="微软雅黑" panose="020B0503020204020204" pitchFamily="34" charset="-122"/>
                </a:rPr>
                <a:t>培训后         </a:t>
              </a:r>
              <a:r>
                <a:rPr lang="zh-CN" altLang="en-US" sz="1500" dirty="0">
                  <a:solidFill>
                    <a:schemeClr val="bg1"/>
                  </a:solidFill>
                  <a:latin typeface="微软雅黑" panose="020B0503020204020204" pitchFamily="34" charset="-122"/>
                  <a:ea typeface="微软雅黑" panose="020B0503020204020204" pitchFamily="34" charset="-122"/>
                </a:rPr>
                <a:t>发展性测评</a:t>
              </a:r>
              <a:endParaRPr lang="en-US" sz="1500" dirty="0">
                <a:solidFill>
                  <a:schemeClr val="bg1"/>
                </a:solidFill>
                <a:latin typeface="微软雅黑" panose="020B0503020204020204" pitchFamily="34" charset="-122"/>
                <a:ea typeface="微软雅黑" panose="020B0503020204020204" pitchFamily="34" charset="-122"/>
              </a:endParaRPr>
            </a:p>
          </p:txBody>
        </p:sp>
        <p:sp>
          <p:nvSpPr>
            <p:cNvPr id="102" name="TextBox 146"/>
            <p:cNvSpPr txBox="1">
              <a:spLocks noChangeArrowheads="1"/>
            </p:cNvSpPr>
            <p:nvPr/>
          </p:nvSpPr>
          <p:spPr bwMode="auto">
            <a:xfrm>
              <a:off x="192089" y="445458"/>
              <a:ext cx="4032278" cy="30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accent5">
                      <a:lumMod val="50000"/>
                    </a:schemeClr>
                  </a:solidFill>
                  <a:latin typeface="微软雅黑" panose="020B0503020204020204" pitchFamily="34" charset="-122"/>
                  <a:ea typeface="微软雅黑" panose="020B0503020204020204" pitchFamily="34" charset="-122"/>
                </a:rPr>
                <a:t>拟开发研究</a:t>
              </a:r>
              <a:endParaRPr lang="en-US" altLang="zh-CN" sz="1400" dirty="0">
                <a:solidFill>
                  <a:schemeClr val="accent5">
                    <a:lumMod val="50000"/>
                  </a:schemeClr>
                </a:solidFill>
                <a:latin typeface="微软雅黑" panose="020B0503020204020204" pitchFamily="34" charset="-122"/>
                <a:ea typeface="微软雅黑" panose="020B0503020204020204" pitchFamily="34" charset="-122"/>
              </a:endParaRPr>
            </a:p>
          </p:txBody>
        </p:sp>
      </p:grpSp>
      <p:grpSp>
        <p:nvGrpSpPr>
          <p:cNvPr id="103" name="Group 20"/>
          <p:cNvGrpSpPr>
            <a:grpSpLocks/>
          </p:cNvGrpSpPr>
          <p:nvPr/>
        </p:nvGrpSpPr>
        <p:grpSpPr bwMode="auto">
          <a:xfrm>
            <a:off x="2773138" y="987847"/>
            <a:ext cx="747713" cy="741362"/>
            <a:chOff x="0" y="0"/>
            <a:chExt cx="747186" cy="740914"/>
          </a:xfrm>
        </p:grpSpPr>
        <p:grpSp>
          <p:nvGrpSpPr>
            <p:cNvPr id="104" name="Group 21"/>
            <p:cNvGrpSpPr>
              <a:grpSpLocks noChangeAspect="1"/>
            </p:cNvGrpSpPr>
            <p:nvPr/>
          </p:nvGrpSpPr>
          <p:grpSpPr bwMode="auto">
            <a:xfrm>
              <a:off x="3136" y="0"/>
              <a:ext cx="740914" cy="740914"/>
              <a:chOff x="0" y="0"/>
              <a:chExt cx="823237" cy="823237"/>
            </a:xfrm>
          </p:grpSpPr>
          <p:sp>
            <p:nvSpPr>
              <p:cNvPr id="106" name="椭圆 38"/>
              <p:cNvSpPr>
                <a:spLocks noChangeAspect="1" noChangeArrowheads="1"/>
              </p:cNvSpPr>
              <p:nvPr/>
            </p:nvSpPr>
            <p:spPr bwMode="auto">
              <a:xfrm>
                <a:off x="0" y="0"/>
                <a:ext cx="823237" cy="8232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07" name="椭圆 39"/>
              <p:cNvSpPr>
                <a:spLocks noChangeAspect="1"/>
              </p:cNvSpPr>
              <p:nvPr/>
            </p:nvSpPr>
            <p:spPr bwMode="auto">
              <a:xfrm>
                <a:off x="51620" y="51621"/>
                <a:ext cx="720000" cy="720000"/>
              </a:xfrm>
              <a:prstGeom prst="ellipse">
                <a:avLst/>
              </a:prstGeom>
              <a:solidFill>
                <a:schemeClr val="accent5">
                  <a:lumMod val="50000"/>
                  <a:alpha val="79999"/>
                </a:schemeClr>
              </a:solidFill>
              <a:ln w="12700">
                <a:solidFill>
                  <a:schemeClr val="bg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rgbClr val="FF0000"/>
                  </a:buClr>
                  <a:buSzPct val="70000"/>
                </a:pPr>
                <a:endParaRPr lang="zh-CN" altLang="en-US" sz="2000">
                  <a:solidFill>
                    <a:schemeClr val="tx2"/>
                  </a:solidFill>
                  <a:ea typeface="微软雅黑" panose="020B0503020204020204" pitchFamily="34" charset="-122"/>
                </a:endParaRPr>
              </a:p>
            </p:txBody>
          </p:sp>
        </p:grpSp>
        <p:sp>
          <p:nvSpPr>
            <p:cNvPr id="105" name="Rectangle 13"/>
            <p:cNvSpPr>
              <a:spLocks noChangeArrowheads="1"/>
            </p:cNvSpPr>
            <p:nvPr/>
          </p:nvSpPr>
          <p:spPr bwMode="auto">
            <a:xfrm>
              <a:off x="0" y="170402"/>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latin typeface="微软雅黑" panose="020B0503020204020204" pitchFamily="34" charset="-122"/>
                  <a:ea typeface="微软雅黑" panose="020B0503020204020204" pitchFamily="34" charset="-122"/>
                </a:rPr>
                <a:t>1</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08" name="Group 25"/>
          <p:cNvGrpSpPr>
            <a:grpSpLocks/>
          </p:cNvGrpSpPr>
          <p:nvPr/>
        </p:nvGrpSpPr>
        <p:grpSpPr bwMode="auto">
          <a:xfrm>
            <a:off x="3481163" y="2067694"/>
            <a:ext cx="747713" cy="739775"/>
            <a:chOff x="0" y="0"/>
            <a:chExt cx="747186" cy="739990"/>
          </a:xfrm>
        </p:grpSpPr>
        <p:grpSp>
          <p:nvGrpSpPr>
            <p:cNvPr id="109" name="Group 26"/>
            <p:cNvGrpSpPr>
              <a:grpSpLocks noChangeAspect="1"/>
            </p:cNvGrpSpPr>
            <p:nvPr/>
          </p:nvGrpSpPr>
          <p:grpSpPr bwMode="auto">
            <a:xfrm>
              <a:off x="3598" y="0"/>
              <a:ext cx="739990" cy="739990"/>
              <a:chOff x="0" y="0"/>
              <a:chExt cx="822211" cy="822211"/>
            </a:xfrm>
          </p:grpSpPr>
          <p:sp>
            <p:nvSpPr>
              <p:cNvPr id="111" name="椭圆 35"/>
              <p:cNvSpPr>
                <a:spLocks noChangeAspect="1" noChangeArrowheads="1"/>
              </p:cNvSpPr>
              <p:nvPr/>
            </p:nvSpPr>
            <p:spPr bwMode="auto">
              <a:xfrm>
                <a:off x="0" y="0"/>
                <a:ext cx="822211" cy="82221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12" name="椭圆 36"/>
              <p:cNvSpPr>
                <a:spLocks noChangeAspect="1"/>
              </p:cNvSpPr>
              <p:nvPr/>
            </p:nvSpPr>
            <p:spPr bwMode="auto">
              <a:xfrm>
                <a:off x="50644" y="51168"/>
                <a:ext cx="720921" cy="719876"/>
              </a:xfrm>
              <a:prstGeom prst="ellipse">
                <a:avLst/>
              </a:prstGeom>
              <a:solidFill>
                <a:schemeClr val="accent5">
                  <a:lumMod val="50000"/>
                  <a:alpha val="79999"/>
                </a:schemeClr>
              </a:solidFill>
              <a:ln w="12700">
                <a:solidFill>
                  <a:srgbClr val="7F7F7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grpSp>
        <p:sp>
          <p:nvSpPr>
            <p:cNvPr id="110" name="Rectangle 13"/>
            <p:cNvSpPr>
              <a:spLocks noChangeArrowheads="1"/>
            </p:cNvSpPr>
            <p:nvPr/>
          </p:nvSpPr>
          <p:spPr bwMode="auto">
            <a:xfrm>
              <a:off x="0" y="169940"/>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latin typeface="微软雅黑" panose="020B0503020204020204" pitchFamily="34" charset="-122"/>
                  <a:ea typeface="微软雅黑" panose="020B0503020204020204" pitchFamily="34" charset="-122"/>
                </a:rPr>
                <a:t>2</a:t>
              </a:r>
              <a:endParaRPr lang="zh-CN" altLang="en-US" sz="2000">
                <a:solidFill>
                  <a:schemeClr val="bg1"/>
                </a:solidFill>
                <a:latin typeface="微软雅黑" panose="020B0503020204020204" pitchFamily="34" charset="-122"/>
                <a:ea typeface="微软雅黑" panose="020B0503020204020204" pitchFamily="34" charset="-122"/>
              </a:endParaRPr>
            </a:p>
          </p:txBody>
        </p:sp>
      </p:grpSp>
      <p:grpSp>
        <p:nvGrpSpPr>
          <p:cNvPr id="113" name="Group 30"/>
          <p:cNvGrpSpPr>
            <a:grpSpLocks/>
          </p:cNvGrpSpPr>
          <p:nvPr/>
        </p:nvGrpSpPr>
        <p:grpSpPr bwMode="auto">
          <a:xfrm>
            <a:off x="2778669" y="3219822"/>
            <a:ext cx="747713" cy="739775"/>
            <a:chOff x="0" y="0"/>
            <a:chExt cx="747186" cy="740120"/>
          </a:xfrm>
        </p:grpSpPr>
        <p:grpSp>
          <p:nvGrpSpPr>
            <p:cNvPr id="114" name="Group 31"/>
            <p:cNvGrpSpPr>
              <a:grpSpLocks noChangeAspect="1"/>
            </p:cNvGrpSpPr>
            <p:nvPr/>
          </p:nvGrpSpPr>
          <p:grpSpPr bwMode="auto">
            <a:xfrm>
              <a:off x="3533" y="0"/>
              <a:ext cx="740120" cy="740120"/>
              <a:chOff x="0" y="0"/>
              <a:chExt cx="822355" cy="822355"/>
            </a:xfrm>
          </p:grpSpPr>
          <p:sp>
            <p:nvSpPr>
              <p:cNvPr id="116" name="椭圆 41"/>
              <p:cNvSpPr>
                <a:spLocks noChangeAspect="1" noChangeArrowheads="1"/>
              </p:cNvSpPr>
              <p:nvPr/>
            </p:nvSpPr>
            <p:spPr bwMode="auto">
              <a:xfrm>
                <a:off x="0" y="0"/>
                <a:ext cx="822355" cy="82235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sp>
            <p:nvSpPr>
              <p:cNvPr id="117" name="椭圆 42"/>
              <p:cNvSpPr>
                <a:spLocks noChangeAspect="1"/>
              </p:cNvSpPr>
              <p:nvPr/>
            </p:nvSpPr>
            <p:spPr bwMode="auto">
              <a:xfrm>
                <a:off x="50718" y="51177"/>
                <a:ext cx="720921" cy="720002"/>
              </a:xfrm>
              <a:prstGeom prst="ellipse">
                <a:avLst/>
              </a:prstGeom>
              <a:solidFill>
                <a:schemeClr val="accent5">
                  <a:lumMod val="50000"/>
                  <a:alpha val="79999"/>
                </a:schemeClr>
              </a:solidFill>
              <a:ln w="12700">
                <a:solidFill>
                  <a:srgbClr val="595959"/>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endParaRPr lang="zh-CN" altLang="en-US" sz="2000">
                  <a:solidFill>
                    <a:schemeClr val="tx2"/>
                  </a:solidFill>
                  <a:latin typeface="Calibri" panose="020F0502020204030204" pitchFamily="34" charset="0"/>
                  <a:ea typeface="微软雅黑" panose="020B0503020204020204" pitchFamily="34" charset="-122"/>
                </a:endParaRPr>
              </a:p>
            </p:txBody>
          </p:sp>
        </p:grpSp>
        <p:sp>
          <p:nvSpPr>
            <p:cNvPr id="115" name="Rectangle 13"/>
            <p:cNvSpPr>
              <a:spLocks noChangeArrowheads="1"/>
            </p:cNvSpPr>
            <p:nvPr/>
          </p:nvSpPr>
          <p:spPr bwMode="auto">
            <a:xfrm>
              <a:off x="0" y="170005"/>
              <a:ext cx="74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bg1"/>
                  </a:solidFill>
                  <a:latin typeface="微软雅黑" panose="020B0503020204020204" pitchFamily="34" charset="-122"/>
                  <a:ea typeface="微软雅黑" panose="020B0503020204020204" pitchFamily="34" charset="-122"/>
                </a:rPr>
                <a:t>3</a:t>
              </a:r>
              <a:endParaRPr lang="zh-CN" altLang="en-US" sz="2000">
                <a:solidFill>
                  <a:schemeClr val="bg1"/>
                </a:solidFill>
                <a:latin typeface="微软雅黑" panose="020B0503020204020204" pitchFamily="34" charset="-122"/>
                <a:ea typeface="微软雅黑" panose="020B0503020204020204" pitchFamily="34" charset="-122"/>
              </a:endParaRPr>
            </a:p>
          </p:txBody>
        </p:sp>
      </p:grpSp>
      <p:sp>
        <p:nvSpPr>
          <p:cNvPr id="2" name="右箭头 1"/>
          <p:cNvSpPr/>
          <p:nvPr/>
        </p:nvSpPr>
        <p:spPr>
          <a:xfrm>
            <a:off x="4434853" y="1286522"/>
            <a:ext cx="216024" cy="14401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右箭头 117"/>
          <p:cNvSpPr/>
          <p:nvPr/>
        </p:nvSpPr>
        <p:spPr>
          <a:xfrm>
            <a:off x="5154933" y="2358335"/>
            <a:ext cx="216024" cy="14401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右箭头 118"/>
          <p:cNvSpPr/>
          <p:nvPr/>
        </p:nvSpPr>
        <p:spPr>
          <a:xfrm>
            <a:off x="4443113" y="3524715"/>
            <a:ext cx="216024" cy="14401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p:cNvGrpSpPr/>
          <p:nvPr/>
        </p:nvGrpSpPr>
        <p:grpSpPr>
          <a:xfrm>
            <a:off x="2143668" y="1959072"/>
            <a:ext cx="667504" cy="468662"/>
            <a:chOff x="2409665" y="939861"/>
            <a:chExt cx="5638961" cy="3959164"/>
          </a:xfrm>
          <a:solidFill>
            <a:schemeClr val="accent5">
              <a:lumMod val="50000"/>
            </a:schemeClr>
          </a:solidFill>
        </p:grpSpPr>
        <p:sp>
          <p:nvSpPr>
            <p:cNvPr id="123"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33A6B2"/>
                </a:solidFill>
              </a:endParaRPr>
            </a:p>
          </p:txBody>
        </p:sp>
        <p:sp>
          <p:nvSpPr>
            <p:cNvPr id="124"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33A6B2"/>
                </a:solidFill>
              </a:endParaRPr>
            </a:p>
          </p:txBody>
        </p:sp>
        <p:sp>
          <p:nvSpPr>
            <p:cNvPr id="125"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33A6B2"/>
                </a:solidFill>
              </a:endParaRPr>
            </a:p>
          </p:txBody>
        </p:sp>
      </p:grpSp>
    </p:spTree>
    <p:extLst>
      <p:ext uri="{BB962C8B-B14F-4D97-AF65-F5344CB8AC3E}">
        <p14:creationId xmlns:p14="http://schemas.microsoft.com/office/powerpoint/2010/main" val="3007445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646934" y="627534"/>
            <a:ext cx="3302000" cy="400110"/>
          </a:xfrm>
          <a:prstGeom prst="rect">
            <a:avLst/>
          </a:prstGeom>
          <a:noFill/>
          <a:ln w="9525">
            <a:noFill/>
            <a:miter lim="800000"/>
            <a:headEnd/>
            <a:tailEnd/>
          </a:ln>
        </p:spPr>
        <p:txBody>
          <a:bodyPr>
            <a:spAutoFit/>
          </a:bodyPr>
          <a:lstStyle/>
          <a:p>
            <a:pPr algn="ctr"/>
            <a:r>
              <a:rPr lang="zh-CN" altLang="en-US" sz="2000" b="1" dirty="0">
                <a:solidFill>
                  <a:srgbClr val="B1DE64"/>
                </a:solidFill>
                <a:ea typeface="微软雅黑" pitchFamily="34" charset="-122"/>
              </a:rPr>
              <a:t>时间安排</a:t>
            </a:r>
          </a:p>
        </p:txBody>
      </p:sp>
      <p:sp>
        <p:nvSpPr>
          <p:cNvPr id="5" name="TextBox 30"/>
          <p:cNvSpPr txBox="1">
            <a:spLocks noChangeArrowheads="1"/>
          </p:cNvSpPr>
          <p:nvPr/>
        </p:nvSpPr>
        <p:spPr bwMode="auto">
          <a:xfrm>
            <a:off x="899592" y="2344290"/>
            <a:ext cx="2095500" cy="400110"/>
          </a:xfrm>
          <a:prstGeom prst="rect">
            <a:avLst/>
          </a:prstGeom>
          <a:noFill/>
          <a:ln w="9525">
            <a:noFill/>
            <a:miter lim="800000"/>
            <a:headEnd/>
            <a:tailEnd/>
          </a:ln>
        </p:spPr>
        <p:txBody>
          <a:bodyPr>
            <a:spAutoFit/>
          </a:bodyPr>
          <a:lstStyle/>
          <a:p>
            <a:pPr algn="r"/>
            <a:r>
              <a:rPr lang="zh-CN" altLang="en-US" sz="2000" b="1" dirty="0">
                <a:solidFill>
                  <a:srgbClr val="7BBC28"/>
                </a:solidFill>
                <a:ea typeface="微软雅黑" pitchFamily="34" charset="-122"/>
              </a:rPr>
              <a:t>测评次数</a:t>
            </a:r>
          </a:p>
        </p:txBody>
      </p:sp>
      <p:sp>
        <p:nvSpPr>
          <p:cNvPr id="6" name="TextBox 101375"/>
          <p:cNvSpPr txBox="1">
            <a:spLocks noChangeArrowheads="1"/>
          </p:cNvSpPr>
          <p:nvPr/>
        </p:nvSpPr>
        <p:spPr bwMode="auto">
          <a:xfrm>
            <a:off x="5539284" y="2344290"/>
            <a:ext cx="2508250" cy="400110"/>
          </a:xfrm>
          <a:prstGeom prst="rect">
            <a:avLst/>
          </a:prstGeom>
          <a:noFill/>
          <a:ln w="9525">
            <a:noFill/>
            <a:miter lim="800000"/>
            <a:headEnd/>
            <a:tailEnd/>
          </a:ln>
        </p:spPr>
        <p:txBody>
          <a:bodyPr>
            <a:spAutoFit/>
          </a:bodyPr>
          <a:lstStyle/>
          <a:p>
            <a:r>
              <a:rPr lang="zh-CN" altLang="en-US" sz="2000" b="1" dirty="0">
                <a:solidFill>
                  <a:srgbClr val="33A6B2"/>
                </a:solidFill>
                <a:ea typeface="微软雅黑" pitchFamily="34" charset="-122"/>
              </a:rPr>
              <a:t>区县联系人</a:t>
            </a:r>
          </a:p>
        </p:txBody>
      </p:sp>
      <p:sp>
        <p:nvSpPr>
          <p:cNvPr id="7" name="TextBox 101378"/>
          <p:cNvSpPr txBox="1">
            <a:spLocks noChangeArrowheads="1"/>
          </p:cNvSpPr>
          <p:nvPr/>
        </p:nvSpPr>
        <p:spPr bwMode="auto">
          <a:xfrm>
            <a:off x="2880792" y="3752512"/>
            <a:ext cx="2832100" cy="400110"/>
          </a:xfrm>
          <a:prstGeom prst="rect">
            <a:avLst/>
          </a:prstGeom>
          <a:noFill/>
          <a:ln w="9525">
            <a:noFill/>
            <a:miter lim="800000"/>
            <a:headEnd/>
            <a:tailEnd/>
          </a:ln>
        </p:spPr>
        <p:txBody>
          <a:bodyPr>
            <a:spAutoFit/>
          </a:bodyPr>
          <a:lstStyle/>
          <a:p>
            <a:pPr algn="ctr"/>
            <a:r>
              <a:rPr lang="zh-CN" altLang="en-US" sz="2000" b="1" dirty="0">
                <a:solidFill>
                  <a:srgbClr val="0A3A4A"/>
                </a:solidFill>
                <a:ea typeface="微软雅黑" pitchFamily="34" charset="-122"/>
              </a:rPr>
              <a:t>测评方式</a:t>
            </a:r>
          </a:p>
        </p:txBody>
      </p:sp>
      <p:grpSp>
        <p:nvGrpSpPr>
          <p:cNvPr id="34" name="组合 33"/>
          <p:cNvGrpSpPr/>
          <p:nvPr/>
        </p:nvGrpSpPr>
        <p:grpSpPr>
          <a:xfrm>
            <a:off x="3150990" y="1448256"/>
            <a:ext cx="2298503" cy="2304256"/>
            <a:chOff x="3322712" y="1389161"/>
            <a:chExt cx="2536825" cy="2543175"/>
          </a:xfrm>
        </p:grpSpPr>
        <p:sp>
          <p:nvSpPr>
            <p:cNvPr id="8" name="等腰三角形 2"/>
            <p:cNvSpPr/>
            <p:nvPr/>
          </p:nvSpPr>
          <p:spPr>
            <a:xfrm>
              <a:off x="3700537" y="1760636"/>
              <a:ext cx="1781175" cy="1782763"/>
            </a:xfrm>
            <a:custGeom>
              <a:avLst/>
              <a:gdLst/>
              <a:ahLst/>
              <a:cxnLst/>
              <a:rect l="l" t="t" r="r" b="b"/>
              <a:pathLst>
                <a:path w="6461564" h="6470705">
                  <a:moveTo>
                    <a:pt x="4063682" y="6470705"/>
                  </a:moveTo>
                  <a:lnTo>
                    <a:pt x="4917365" y="5014948"/>
                  </a:lnTo>
                  <a:lnTo>
                    <a:pt x="6458422" y="4111244"/>
                  </a:lnTo>
                  <a:cubicBezTo>
                    <a:pt x="6178496" y="3919253"/>
                    <a:pt x="5997134" y="3607461"/>
                    <a:pt x="5997134" y="3255671"/>
                  </a:cubicBezTo>
                  <a:cubicBezTo>
                    <a:pt x="5997134" y="2902551"/>
                    <a:pt x="6179870" y="2589733"/>
                    <a:pt x="6461564" y="2397880"/>
                  </a:cubicBezTo>
                  <a:lnTo>
                    <a:pt x="4963992" y="1519676"/>
                  </a:lnTo>
                  <a:lnTo>
                    <a:pt x="4072826" y="0"/>
                  </a:lnTo>
                  <a:cubicBezTo>
                    <a:pt x="3880973" y="281694"/>
                    <a:pt x="3568155" y="464430"/>
                    <a:pt x="3215035" y="464430"/>
                  </a:cubicBezTo>
                  <a:cubicBezTo>
                    <a:pt x="2863245" y="464430"/>
                    <a:pt x="2551453" y="283068"/>
                    <a:pt x="2359462" y="3142"/>
                  </a:cubicBezTo>
                  <a:lnTo>
                    <a:pt x="1447587" y="1558132"/>
                  </a:lnTo>
                  <a:lnTo>
                    <a:pt x="3141" y="2405182"/>
                  </a:lnTo>
                  <a:cubicBezTo>
                    <a:pt x="283067" y="2597173"/>
                    <a:pt x="464429" y="2908965"/>
                    <a:pt x="464429" y="3260755"/>
                  </a:cubicBezTo>
                  <a:cubicBezTo>
                    <a:pt x="464429" y="3613875"/>
                    <a:pt x="281693" y="3926693"/>
                    <a:pt x="0" y="4118546"/>
                  </a:cubicBezTo>
                  <a:lnTo>
                    <a:pt x="1482687" y="4988021"/>
                  </a:lnTo>
                  <a:lnTo>
                    <a:pt x="2350318" y="6467563"/>
                  </a:lnTo>
                  <a:cubicBezTo>
                    <a:pt x="2542309" y="6187637"/>
                    <a:pt x="2854101" y="6006275"/>
                    <a:pt x="3205891" y="6006275"/>
                  </a:cubicBezTo>
                  <a:cubicBezTo>
                    <a:pt x="3559011" y="6006275"/>
                    <a:pt x="3871829" y="6189011"/>
                    <a:pt x="4063682" y="6470705"/>
                  </a:cubicBezTo>
                  <a:close/>
                </a:path>
              </a:pathLst>
            </a:custGeom>
            <a:solidFill>
              <a:srgbClr val="1966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9" name="流程图: 联系 2"/>
            <p:cNvSpPr/>
            <p:nvPr/>
          </p:nvSpPr>
          <p:spPr>
            <a:xfrm>
              <a:off x="5373762" y="2413099"/>
              <a:ext cx="485775" cy="485775"/>
            </a:xfrm>
            <a:custGeom>
              <a:avLst/>
              <a:gdLst/>
              <a:ahLst/>
              <a:cxnLst/>
              <a:rect l="l" t="t" r="r" b="b"/>
              <a:pathLst>
                <a:path w="485778" h="485778">
                  <a:moveTo>
                    <a:pt x="250230" y="191379"/>
                  </a:moveTo>
                  <a:lnTo>
                    <a:pt x="250720" y="191514"/>
                  </a:lnTo>
                  <a:lnTo>
                    <a:pt x="250230" y="191513"/>
                  </a:lnTo>
                  <a:close/>
                  <a:moveTo>
                    <a:pt x="235294" y="165537"/>
                  </a:moveTo>
                  <a:lnTo>
                    <a:pt x="243087" y="224798"/>
                  </a:lnTo>
                  <a:cubicBezTo>
                    <a:pt x="240327" y="224528"/>
                    <a:pt x="237567" y="243740"/>
                    <a:pt x="234806" y="243470"/>
                  </a:cubicBezTo>
                  <a:lnTo>
                    <a:pt x="227501" y="224798"/>
                  </a:lnTo>
                  <a:close/>
                  <a:moveTo>
                    <a:pt x="234364" y="163037"/>
                  </a:moveTo>
                  <a:lnTo>
                    <a:pt x="234148" y="163820"/>
                  </a:lnTo>
                  <a:lnTo>
                    <a:pt x="197963" y="173787"/>
                  </a:lnTo>
                  <a:lnTo>
                    <a:pt x="197993" y="173408"/>
                  </a:lnTo>
                  <a:lnTo>
                    <a:pt x="188453" y="176036"/>
                  </a:lnTo>
                  <a:lnTo>
                    <a:pt x="187542" y="180002"/>
                  </a:lnTo>
                  <a:lnTo>
                    <a:pt x="186657" y="179849"/>
                  </a:lnTo>
                  <a:lnTo>
                    <a:pt x="171835" y="258234"/>
                  </a:lnTo>
                  <a:lnTo>
                    <a:pt x="172144" y="258287"/>
                  </a:lnTo>
                  <a:lnTo>
                    <a:pt x="170979" y="261098"/>
                  </a:lnTo>
                  <a:cubicBezTo>
                    <a:pt x="170979" y="266888"/>
                    <a:pt x="175673" y="271582"/>
                    <a:pt x="181463" y="271582"/>
                  </a:cubicBezTo>
                  <a:cubicBezTo>
                    <a:pt x="187253" y="271582"/>
                    <a:pt x="191947" y="266888"/>
                    <a:pt x="191947" y="261098"/>
                  </a:cubicBezTo>
                  <a:cubicBezTo>
                    <a:pt x="191947" y="260600"/>
                    <a:pt x="191912" y="260110"/>
                    <a:pt x="191367" y="259698"/>
                  </a:cubicBezTo>
                  <a:lnTo>
                    <a:pt x="197123" y="197949"/>
                  </a:lnTo>
                  <a:lnTo>
                    <a:pt x="197662" y="197813"/>
                  </a:lnTo>
                  <a:lnTo>
                    <a:pt x="197669" y="197840"/>
                  </a:lnTo>
                  <a:lnTo>
                    <a:pt x="211462" y="194040"/>
                  </a:lnTo>
                  <a:lnTo>
                    <a:pt x="195841" y="383099"/>
                  </a:lnTo>
                  <a:lnTo>
                    <a:pt x="197325" y="383099"/>
                  </a:lnTo>
                  <a:cubicBezTo>
                    <a:pt x="197602" y="388650"/>
                    <a:pt x="202320" y="392842"/>
                    <a:pt x="208018" y="392842"/>
                  </a:cubicBezTo>
                  <a:cubicBezTo>
                    <a:pt x="213715" y="392842"/>
                    <a:pt x="218434" y="388649"/>
                    <a:pt x="218711" y="383099"/>
                  </a:cubicBezTo>
                  <a:lnTo>
                    <a:pt x="218861" y="383099"/>
                  </a:lnTo>
                  <a:lnTo>
                    <a:pt x="226607" y="282843"/>
                  </a:lnTo>
                  <a:lnTo>
                    <a:pt x="243980" y="282843"/>
                  </a:lnTo>
                  <a:lnTo>
                    <a:pt x="251726" y="383099"/>
                  </a:lnTo>
                  <a:lnTo>
                    <a:pt x="252667" y="383099"/>
                  </a:lnTo>
                  <a:cubicBezTo>
                    <a:pt x="252666" y="389376"/>
                    <a:pt x="257755" y="394464"/>
                    <a:pt x="264032" y="394464"/>
                  </a:cubicBezTo>
                  <a:cubicBezTo>
                    <a:pt x="270309" y="394464"/>
                    <a:pt x="275397" y="389376"/>
                    <a:pt x="275397" y="383099"/>
                  </a:cubicBezTo>
                  <a:lnTo>
                    <a:pt x="259773" y="194007"/>
                  </a:lnTo>
                  <a:lnTo>
                    <a:pt x="269175" y="196598"/>
                  </a:lnTo>
                  <a:lnTo>
                    <a:pt x="269215" y="196442"/>
                  </a:lnTo>
                  <a:lnTo>
                    <a:pt x="272968" y="197391"/>
                  </a:lnTo>
                  <a:lnTo>
                    <a:pt x="278718" y="259081"/>
                  </a:lnTo>
                  <a:cubicBezTo>
                    <a:pt x="278173" y="259494"/>
                    <a:pt x="278138" y="259983"/>
                    <a:pt x="278138" y="260481"/>
                  </a:cubicBezTo>
                  <a:cubicBezTo>
                    <a:pt x="278138" y="265796"/>
                    <a:pt x="282093" y="270187"/>
                    <a:pt x="287283" y="270410"/>
                  </a:cubicBezTo>
                  <a:lnTo>
                    <a:pt x="286345" y="283298"/>
                  </a:lnTo>
                  <a:lnTo>
                    <a:pt x="273350" y="283298"/>
                  </a:lnTo>
                  <a:lnTo>
                    <a:pt x="273350" y="352985"/>
                  </a:lnTo>
                  <a:lnTo>
                    <a:pt x="304801" y="352985"/>
                  </a:lnTo>
                  <a:lnTo>
                    <a:pt x="304801" y="283298"/>
                  </a:lnTo>
                  <a:lnTo>
                    <a:pt x="293162" y="283298"/>
                  </a:lnTo>
                  <a:lnTo>
                    <a:pt x="292159" y="269500"/>
                  </a:lnTo>
                  <a:cubicBezTo>
                    <a:pt x="296347" y="268714"/>
                    <a:pt x="299106" y="264920"/>
                    <a:pt x="299106" y="260481"/>
                  </a:cubicBezTo>
                  <a:lnTo>
                    <a:pt x="297941" y="257670"/>
                  </a:lnTo>
                  <a:lnTo>
                    <a:pt x="298250" y="257617"/>
                  </a:lnTo>
                  <a:lnTo>
                    <a:pt x="287559" y="201077"/>
                  </a:lnTo>
                  <a:lnTo>
                    <a:pt x="288604" y="201341"/>
                  </a:lnTo>
                  <a:lnTo>
                    <a:pt x="283703" y="176256"/>
                  </a:lnTo>
                  <a:lnTo>
                    <a:pt x="271375" y="172860"/>
                  </a:lnTo>
                  <a:lnTo>
                    <a:pt x="271404" y="173240"/>
                  </a:lnTo>
                  <a:close/>
                  <a:moveTo>
                    <a:pt x="234807" y="103840"/>
                  </a:moveTo>
                  <a:cubicBezTo>
                    <a:pt x="219563" y="103840"/>
                    <a:pt x="207205" y="116198"/>
                    <a:pt x="207205" y="131442"/>
                  </a:cubicBezTo>
                  <a:cubicBezTo>
                    <a:pt x="207205" y="146686"/>
                    <a:pt x="219563" y="159044"/>
                    <a:pt x="234807" y="159044"/>
                  </a:cubicBezTo>
                  <a:cubicBezTo>
                    <a:pt x="250051" y="159044"/>
                    <a:pt x="262409" y="146686"/>
                    <a:pt x="262409" y="131442"/>
                  </a:cubicBezTo>
                  <a:cubicBezTo>
                    <a:pt x="262409" y="116198"/>
                    <a:pt x="250051" y="103840"/>
                    <a:pt x="234807" y="103840"/>
                  </a:cubicBezTo>
                  <a:close/>
                  <a:moveTo>
                    <a:pt x="242889" y="0"/>
                  </a:moveTo>
                  <a:cubicBezTo>
                    <a:pt x="377033" y="0"/>
                    <a:pt x="485778" y="108745"/>
                    <a:pt x="485778" y="242889"/>
                  </a:cubicBezTo>
                  <a:cubicBezTo>
                    <a:pt x="485778" y="377033"/>
                    <a:pt x="377033" y="485778"/>
                    <a:pt x="242889" y="485778"/>
                  </a:cubicBezTo>
                  <a:cubicBezTo>
                    <a:pt x="108745" y="485778"/>
                    <a:pt x="0" y="377033"/>
                    <a:pt x="0" y="242889"/>
                  </a:cubicBezTo>
                  <a:cubicBezTo>
                    <a:pt x="0" y="108745"/>
                    <a:pt x="108745" y="0"/>
                    <a:pt x="242889" y="0"/>
                  </a:cubicBezTo>
                  <a:close/>
                </a:path>
              </a:pathLst>
            </a:custGeom>
            <a:solidFill>
              <a:srgbClr val="33A6B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0" name="流程图: 联系 3"/>
            <p:cNvSpPr/>
            <p:nvPr/>
          </p:nvSpPr>
          <p:spPr>
            <a:xfrm>
              <a:off x="4346649" y="3451324"/>
              <a:ext cx="482600" cy="481012"/>
            </a:xfrm>
            <a:custGeom>
              <a:avLst/>
              <a:gdLst/>
              <a:ahLst/>
              <a:cxnLst/>
              <a:rect l="l" t="t" r="r" b="b"/>
              <a:pathLst>
                <a:path w="481014" h="481014">
                  <a:moveTo>
                    <a:pt x="220701" y="331142"/>
                  </a:moveTo>
                  <a:lnTo>
                    <a:pt x="219653" y="333660"/>
                  </a:lnTo>
                  <a:cubicBezTo>
                    <a:pt x="219981" y="333780"/>
                    <a:pt x="220311" y="333896"/>
                    <a:pt x="220701" y="333835"/>
                  </a:cubicBezTo>
                  <a:close/>
                  <a:moveTo>
                    <a:pt x="300720" y="190282"/>
                  </a:moveTo>
                  <a:lnTo>
                    <a:pt x="295026" y="259196"/>
                  </a:lnTo>
                  <a:cubicBezTo>
                    <a:pt x="292805" y="251494"/>
                    <a:pt x="288986" y="244489"/>
                    <a:pt x="283555" y="238882"/>
                  </a:cubicBezTo>
                  <a:lnTo>
                    <a:pt x="287756" y="193816"/>
                  </a:lnTo>
                  <a:lnTo>
                    <a:pt x="288244" y="193693"/>
                  </a:lnTo>
                  <a:lnTo>
                    <a:pt x="288250" y="193717"/>
                  </a:lnTo>
                  <a:close/>
                  <a:moveTo>
                    <a:pt x="335768" y="187876"/>
                  </a:moveTo>
                  <a:lnTo>
                    <a:pt x="336211" y="187998"/>
                  </a:lnTo>
                  <a:lnTo>
                    <a:pt x="335768" y="187998"/>
                  </a:lnTo>
                  <a:close/>
                  <a:moveTo>
                    <a:pt x="176482" y="184901"/>
                  </a:moveTo>
                  <a:lnTo>
                    <a:pt x="184983" y="187242"/>
                  </a:lnTo>
                  <a:lnTo>
                    <a:pt x="185019" y="187102"/>
                  </a:lnTo>
                  <a:lnTo>
                    <a:pt x="188412" y="187959"/>
                  </a:lnTo>
                  <a:lnTo>
                    <a:pt x="192946" y="236603"/>
                  </a:lnTo>
                  <a:lnTo>
                    <a:pt x="182095" y="252825"/>
                  </a:lnTo>
                  <a:close/>
                  <a:moveTo>
                    <a:pt x="167856" y="182525"/>
                  </a:moveTo>
                  <a:lnTo>
                    <a:pt x="168298" y="182646"/>
                  </a:lnTo>
                  <a:lnTo>
                    <a:pt x="167856" y="182646"/>
                  </a:lnTo>
                  <a:close/>
                  <a:moveTo>
                    <a:pt x="322265" y="164514"/>
                  </a:moveTo>
                  <a:lnTo>
                    <a:pt x="329311" y="218089"/>
                  </a:lnTo>
                  <a:cubicBezTo>
                    <a:pt x="326815" y="217844"/>
                    <a:pt x="324319" y="235214"/>
                    <a:pt x="321824" y="234969"/>
                  </a:cubicBezTo>
                  <a:lnTo>
                    <a:pt x="315219" y="218089"/>
                  </a:lnTo>
                  <a:close/>
                  <a:moveTo>
                    <a:pt x="321424" y="162254"/>
                  </a:moveTo>
                  <a:lnTo>
                    <a:pt x="321229" y="162962"/>
                  </a:lnTo>
                  <a:lnTo>
                    <a:pt x="288516" y="171973"/>
                  </a:lnTo>
                  <a:lnTo>
                    <a:pt x="288542" y="171629"/>
                  </a:lnTo>
                  <a:lnTo>
                    <a:pt x="279918" y="174005"/>
                  </a:lnTo>
                  <a:lnTo>
                    <a:pt x="279095" y="177591"/>
                  </a:lnTo>
                  <a:lnTo>
                    <a:pt x="278294" y="177453"/>
                  </a:lnTo>
                  <a:lnTo>
                    <a:pt x="269027" y="226459"/>
                  </a:lnTo>
                  <a:lnTo>
                    <a:pt x="265299" y="223942"/>
                  </a:lnTo>
                  <a:lnTo>
                    <a:pt x="258999" y="239084"/>
                  </a:lnTo>
                  <a:cubicBezTo>
                    <a:pt x="261474" y="240377"/>
                    <a:pt x="263779" y="241932"/>
                    <a:pt x="265731" y="243892"/>
                  </a:cubicBezTo>
                  <a:lnTo>
                    <a:pt x="264895" y="248316"/>
                  </a:lnTo>
                  <a:lnTo>
                    <a:pt x="265174" y="248364"/>
                  </a:lnTo>
                  <a:lnTo>
                    <a:pt x="264121" y="250906"/>
                  </a:lnTo>
                  <a:cubicBezTo>
                    <a:pt x="264121" y="256140"/>
                    <a:pt x="268364" y="260383"/>
                    <a:pt x="273598" y="260383"/>
                  </a:cubicBezTo>
                  <a:cubicBezTo>
                    <a:pt x="274701" y="260383"/>
                    <a:pt x="275759" y="260195"/>
                    <a:pt x="276507" y="259178"/>
                  </a:cubicBezTo>
                  <a:cubicBezTo>
                    <a:pt x="278601" y="263598"/>
                    <a:pt x="279570" y="268560"/>
                    <a:pt x="279570" y="273750"/>
                  </a:cubicBezTo>
                  <a:cubicBezTo>
                    <a:pt x="279570" y="294996"/>
                    <a:pt x="263333" y="312450"/>
                    <a:pt x="242549" y="313746"/>
                  </a:cubicBezTo>
                  <a:lnTo>
                    <a:pt x="242843" y="309612"/>
                  </a:lnTo>
                  <a:lnTo>
                    <a:pt x="222064" y="323555"/>
                  </a:lnTo>
                  <a:lnTo>
                    <a:pt x="240653" y="340307"/>
                  </a:lnTo>
                  <a:lnTo>
                    <a:pt x="241439" y="329297"/>
                  </a:lnTo>
                  <a:lnTo>
                    <a:pt x="241439" y="336228"/>
                  </a:lnTo>
                  <a:cubicBezTo>
                    <a:pt x="263857" y="334941"/>
                    <a:pt x="282916" y="321259"/>
                    <a:pt x="291513" y="301706"/>
                  </a:cubicBezTo>
                  <a:lnTo>
                    <a:pt x="286597" y="361201"/>
                  </a:lnTo>
                  <a:lnTo>
                    <a:pt x="287938" y="361200"/>
                  </a:lnTo>
                  <a:cubicBezTo>
                    <a:pt x="288189" y="366219"/>
                    <a:pt x="292454" y="370008"/>
                    <a:pt x="297606" y="370008"/>
                  </a:cubicBezTo>
                  <a:cubicBezTo>
                    <a:pt x="302757" y="370008"/>
                    <a:pt x="307022" y="366218"/>
                    <a:pt x="307273" y="361201"/>
                  </a:cubicBezTo>
                  <a:lnTo>
                    <a:pt x="307409" y="361201"/>
                  </a:lnTo>
                  <a:lnTo>
                    <a:pt x="314411" y="270564"/>
                  </a:lnTo>
                  <a:lnTo>
                    <a:pt x="330118" y="270564"/>
                  </a:lnTo>
                  <a:lnTo>
                    <a:pt x="337120" y="361201"/>
                  </a:lnTo>
                  <a:lnTo>
                    <a:pt x="337971" y="361201"/>
                  </a:lnTo>
                  <a:cubicBezTo>
                    <a:pt x="337971" y="366875"/>
                    <a:pt x="342571" y="371475"/>
                    <a:pt x="348245" y="371475"/>
                  </a:cubicBezTo>
                  <a:cubicBezTo>
                    <a:pt x="353920" y="371475"/>
                    <a:pt x="358520" y="366875"/>
                    <a:pt x="358520" y="361201"/>
                  </a:cubicBezTo>
                  <a:lnTo>
                    <a:pt x="344395" y="190253"/>
                  </a:lnTo>
                  <a:lnTo>
                    <a:pt x="352896" y="192594"/>
                  </a:lnTo>
                  <a:lnTo>
                    <a:pt x="352931" y="192454"/>
                  </a:lnTo>
                  <a:lnTo>
                    <a:pt x="356324" y="193311"/>
                  </a:lnTo>
                  <a:lnTo>
                    <a:pt x="361523" y="249082"/>
                  </a:lnTo>
                  <a:cubicBezTo>
                    <a:pt x="361030" y="249455"/>
                    <a:pt x="360998" y="249898"/>
                    <a:pt x="360998" y="250348"/>
                  </a:cubicBezTo>
                  <a:cubicBezTo>
                    <a:pt x="360998" y="255583"/>
                    <a:pt x="365242" y="259826"/>
                    <a:pt x="370476" y="259826"/>
                  </a:cubicBezTo>
                  <a:cubicBezTo>
                    <a:pt x="375711" y="259826"/>
                    <a:pt x="379954" y="255583"/>
                    <a:pt x="379954" y="250348"/>
                  </a:cubicBezTo>
                  <a:lnTo>
                    <a:pt x="378901" y="247807"/>
                  </a:lnTo>
                  <a:lnTo>
                    <a:pt x="379181" y="247759"/>
                  </a:lnTo>
                  <a:lnTo>
                    <a:pt x="369516" y="196644"/>
                  </a:lnTo>
                  <a:lnTo>
                    <a:pt x="370460" y="196883"/>
                  </a:lnTo>
                  <a:lnTo>
                    <a:pt x="366029" y="174205"/>
                  </a:lnTo>
                  <a:lnTo>
                    <a:pt x="354884" y="171135"/>
                  </a:lnTo>
                  <a:lnTo>
                    <a:pt x="354911" y="171478"/>
                  </a:lnTo>
                  <a:close/>
                  <a:moveTo>
                    <a:pt x="154353" y="159162"/>
                  </a:moveTo>
                  <a:lnTo>
                    <a:pt x="161398" y="212737"/>
                  </a:lnTo>
                  <a:cubicBezTo>
                    <a:pt x="158902" y="212493"/>
                    <a:pt x="156407" y="229862"/>
                    <a:pt x="153912" y="229617"/>
                  </a:cubicBezTo>
                  <a:lnTo>
                    <a:pt x="147307" y="212737"/>
                  </a:lnTo>
                  <a:close/>
                  <a:moveTo>
                    <a:pt x="153511" y="156902"/>
                  </a:moveTo>
                  <a:lnTo>
                    <a:pt x="153316" y="157610"/>
                  </a:lnTo>
                  <a:lnTo>
                    <a:pt x="120603" y="166621"/>
                  </a:lnTo>
                  <a:lnTo>
                    <a:pt x="120630" y="166278"/>
                  </a:lnTo>
                  <a:lnTo>
                    <a:pt x="112005" y="168653"/>
                  </a:lnTo>
                  <a:lnTo>
                    <a:pt x="111182" y="172240"/>
                  </a:lnTo>
                  <a:lnTo>
                    <a:pt x="110381" y="172101"/>
                  </a:lnTo>
                  <a:lnTo>
                    <a:pt x="96982" y="242964"/>
                  </a:lnTo>
                  <a:lnTo>
                    <a:pt x="97261" y="243012"/>
                  </a:lnTo>
                  <a:lnTo>
                    <a:pt x="96208" y="245554"/>
                  </a:lnTo>
                  <a:cubicBezTo>
                    <a:pt x="96208" y="250788"/>
                    <a:pt x="100452" y="255032"/>
                    <a:pt x="105686" y="255032"/>
                  </a:cubicBezTo>
                  <a:cubicBezTo>
                    <a:pt x="110921" y="255032"/>
                    <a:pt x="115164" y="250788"/>
                    <a:pt x="115164" y="245554"/>
                  </a:cubicBezTo>
                  <a:cubicBezTo>
                    <a:pt x="115164" y="245104"/>
                    <a:pt x="115133" y="244661"/>
                    <a:pt x="114640" y="244288"/>
                  </a:cubicBezTo>
                  <a:lnTo>
                    <a:pt x="119843" y="188465"/>
                  </a:lnTo>
                  <a:lnTo>
                    <a:pt x="120332" y="188341"/>
                  </a:lnTo>
                  <a:lnTo>
                    <a:pt x="120337" y="188365"/>
                  </a:lnTo>
                  <a:lnTo>
                    <a:pt x="132808" y="184930"/>
                  </a:lnTo>
                  <a:lnTo>
                    <a:pt x="118685" y="355849"/>
                  </a:lnTo>
                  <a:lnTo>
                    <a:pt x="120026" y="355849"/>
                  </a:lnTo>
                  <a:cubicBezTo>
                    <a:pt x="120277" y="360867"/>
                    <a:pt x="124542" y="364657"/>
                    <a:pt x="129693" y="364657"/>
                  </a:cubicBezTo>
                  <a:cubicBezTo>
                    <a:pt x="134844" y="364657"/>
                    <a:pt x="139110" y="360867"/>
                    <a:pt x="139360" y="355849"/>
                  </a:cubicBezTo>
                  <a:lnTo>
                    <a:pt x="139496" y="355849"/>
                  </a:lnTo>
                  <a:lnTo>
                    <a:pt x="146499" y="265212"/>
                  </a:lnTo>
                  <a:lnTo>
                    <a:pt x="162205" y="265212"/>
                  </a:lnTo>
                  <a:lnTo>
                    <a:pt x="169208" y="355849"/>
                  </a:lnTo>
                  <a:lnTo>
                    <a:pt x="170058" y="355849"/>
                  </a:lnTo>
                  <a:cubicBezTo>
                    <a:pt x="170058" y="361523"/>
                    <a:pt x="174658" y="366123"/>
                    <a:pt x="180333" y="366123"/>
                  </a:cubicBezTo>
                  <a:cubicBezTo>
                    <a:pt x="186008" y="366123"/>
                    <a:pt x="190607" y="361523"/>
                    <a:pt x="190608" y="355849"/>
                  </a:cubicBezTo>
                  <a:lnTo>
                    <a:pt x="186683" y="308346"/>
                  </a:lnTo>
                  <a:cubicBezTo>
                    <a:pt x="192027" y="316916"/>
                    <a:pt x="199666" y="323840"/>
                    <a:pt x="208785" y="328393"/>
                  </a:cubicBezTo>
                  <a:lnTo>
                    <a:pt x="217444" y="307686"/>
                  </a:lnTo>
                  <a:cubicBezTo>
                    <a:pt x="205579" y="301086"/>
                    <a:pt x="197955" y="288308"/>
                    <a:pt x="197955" y="273750"/>
                  </a:cubicBezTo>
                  <a:cubicBezTo>
                    <a:pt x="197955" y="266431"/>
                    <a:pt x="199882" y="259562"/>
                    <a:pt x="203817" y="253955"/>
                  </a:cubicBezTo>
                  <a:cubicBezTo>
                    <a:pt x="208490" y="253745"/>
                    <a:pt x="212042" y="249786"/>
                    <a:pt x="212042" y="244996"/>
                  </a:cubicBezTo>
                  <a:lnTo>
                    <a:pt x="211606" y="243945"/>
                  </a:lnTo>
                  <a:cubicBezTo>
                    <a:pt x="218097" y="237493"/>
                    <a:pt x="226973" y="233664"/>
                    <a:pt x="236756" y="233348"/>
                  </a:cubicBezTo>
                  <a:lnTo>
                    <a:pt x="236756" y="238629"/>
                  </a:lnTo>
                  <a:lnTo>
                    <a:pt x="242962" y="233791"/>
                  </a:lnTo>
                  <a:lnTo>
                    <a:pt x="247926" y="234793"/>
                  </a:lnTo>
                  <a:lnTo>
                    <a:pt x="250950" y="227563"/>
                  </a:lnTo>
                  <a:lnTo>
                    <a:pt x="256491" y="223243"/>
                  </a:lnTo>
                  <a:lnTo>
                    <a:pt x="253675" y="221047"/>
                  </a:lnTo>
                  <a:lnTo>
                    <a:pt x="254536" y="218986"/>
                  </a:lnTo>
                  <a:cubicBezTo>
                    <a:pt x="253135" y="218491"/>
                    <a:pt x="251706" y="218065"/>
                    <a:pt x="250114" y="218271"/>
                  </a:cubicBezTo>
                  <a:lnTo>
                    <a:pt x="236756" y="207856"/>
                  </a:lnTo>
                  <a:lnTo>
                    <a:pt x="236756" y="216285"/>
                  </a:lnTo>
                  <a:cubicBezTo>
                    <a:pt x="226121" y="216381"/>
                    <a:pt x="216148" y="219240"/>
                    <a:pt x="207972" y="224974"/>
                  </a:cubicBezTo>
                  <a:lnTo>
                    <a:pt x="201603" y="191292"/>
                  </a:lnTo>
                  <a:lnTo>
                    <a:pt x="202547" y="191531"/>
                  </a:lnTo>
                  <a:lnTo>
                    <a:pt x="198117" y="168853"/>
                  </a:lnTo>
                  <a:lnTo>
                    <a:pt x="186971" y="165783"/>
                  </a:lnTo>
                  <a:lnTo>
                    <a:pt x="186998" y="166126"/>
                  </a:lnTo>
                  <a:close/>
                  <a:moveTo>
                    <a:pt x="321824" y="108737"/>
                  </a:moveTo>
                  <a:cubicBezTo>
                    <a:pt x="308043" y="108737"/>
                    <a:pt x="296871" y="119909"/>
                    <a:pt x="296871" y="133690"/>
                  </a:cubicBezTo>
                  <a:cubicBezTo>
                    <a:pt x="296871" y="147471"/>
                    <a:pt x="308043" y="158644"/>
                    <a:pt x="321824" y="158644"/>
                  </a:cubicBezTo>
                  <a:cubicBezTo>
                    <a:pt x="335606" y="158644"/>
                    <a:pt x="346778" y="147471"/>
                    <a:pt x="346778" y="133690"/>
                  </a:cubicBezTo>
                  <a:cubicBezTo>
                    <a:pt x="346778" y="119909"/>
                    <a:pt x="335606" y="108737"/>
                    <a:pt x="321824" y="108737"/>
                  </a:cubicBezTo>
                  <a:close/>
                  <a:moveTo>
                    <a:pt x="153912" y="103385"/>
                  </a:moveTo>
                  <a:cubicBezTo>
                    <a:pt x="140131" y="103385"/>
                    <a:pt x="128959" y="114557"/>
                    <a:pt x="128959" y="128338"/>
                  </a:cubicBezTo>
                  <a:cubicBezTo>
                    <a:pt x="128959" y="142120"/>
                    <a:pt x="140131" y="153292"/>
                    <a:pt x="153912" y="153292"/>
                  </a:cubicBezTo>
                  <a:cubicBezTo>
                    <a:pt x="167693" y="153292"/>
                    <a:pt x="178866" y="142120"/>
                    <a:pt x="178866" y="128338"/>
                  </a:cubicBezTo>
                  <a:cubicBezTo>
                    <a:pt x="178866" y="114557"/>
                    <a:pt x="167693" y="103385"/>
                    <a:pt x="153912" y="103385"/>
                  </a:cubicBezTo>
                  <a:close/>
                  <a:moveTo>
                    <a:pt x="240507" y="0"/>
                  </a:moveTo>
                  <a:cubicBezTo>
                    <a:pt x="373335" y="0"/>
                    <a:pt x="481014" y="107679"/>
                    <a:pt x="481014" y="240507"/>
                  </a:cubicBezTo>
                  <a:cubicBezTo>
                    <a:pt x="481014" y="373335"/>
                    <a:pt x="373335" y="481014"/>
                    <a:pt x="240507" y="481014"/>
                  </a:cubicBezTo>
                  <a:cubicBezTo>
                    <a:pt x="107679" y="481014"/>
                    <a:pt x="0" y="373335"/>
                    <a:pt x="0" y="240507"/>
                  </a:cubicBezTo>
                  <a:cubicBezTo>
                    <a:pt x="0" y="107679"/>
                    <a:pt x="107679" y="0"/>
                    <a:pt x="240507" y="0"/>
                  </a:cubicBezTo>
                  <a:close/>
                </a:path>
              </a:pathLst>
            </a:custGeom>
            <a:solidFill>
              <a:srgbClr val="0A3A4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 name="流程图: 联系 43"/>
            <p:cNvSpPr/>
            <p:nvPr/>
          </p:nvSpPr>
          <p:spPr>
            <a:xfrm>
              <a:off x="3322712" y="2416274"/>
              <a:ext cx="482600" cy="481012"/>
            </a:xfrm>
            <a:custGeom>
              <a:avLst/>
              <a:gdLst/>
              <a:ahLst/>
              <a:cxnLst/>
              <a:rect l="l" t="t" r="r" b="b"/>
              <a:pathLst>
                <a:path w="481014" h="481014">
                  <a:moveTo>
                    <a:pt x="249625" y="309120"/>
                  </a:moveTo>
                  <a:lnTo>
                    <a:pt x="249625" y="396233"/>
                  </a:lnTo>
                  <a:lnTo>
                    <a:pt x="281495" y="396233"/>
                  </a:lnTo>
                  <a:lnTo>
                    <a:pt x="281495" y="309120"/>
                  </a:lnTo>
                  <a:close/>
                  <a:moveTo>
                    <a:pt x="298493" y="275833"/>
                  </a:moveTo>
                  <a:lnTo>
                    <a:pt x="298493" y="394108"/>
                  </a:lnTo>
                  <a:lnTo>
                    <a:pt x="321865" y="394108"/>
                  </a:lnTo>
                  <a:lnTo>
                    <a:pt x="321865" y="275833"/>
                  </a:lnTo>
                  <a:close/>
                  <a:moveTo>
                    <a:pt x="343820" y="231922"/>
                  </a:moveTo>
                  <a:lnTo>
                    <a:pt x="343820" y="396233"/>
                  </a:lnTo>
                  <a:lnTo>
                    <a:pt x="367192" y="396233"/>
                  </a:lnTo>
                  <a:lnTo>
                    <a:pt x="367192" y="231922"/>
                  </a:lnTo>
                  <a:close/>
                  <a:moveTo>
                    <a:pt x="183411" y="167436"/>
                  </a:moveTo>
                  <a:lnTo>
                    <a:pt x="183973" y="167591"/>
                  </a:lnTo>
                  <a:lnTo>
                    <a:pt x="183411" y="167590"/>
                  </a:lnTo>
                  <a:close/>
                  <a:moveTo>
                    <a:pt x="166258" y="137758"/>
                  </a:moveTo>
                  <a:lnTo>
                    <a:pt x="175208" y="205816"/>
                  </a:lnTo>
                  <a:cubicBezTo>
                    <a:pt x="172038" y="205505"/>
                    <a:pt x="168868" y="227570"/>
                    <a:pt x="165698" y="227259"/>
                  </a:cubicBezTo>
                  <a:lnTo>
                    <a:pt x="157308" y="205816"/>
                  </a:lnTo>
                  <a:close/>
                  <a:moveTo>
                    <a:pt x="165189" y="134887"/>
                  </a:moveTo>
                  <a:lnTo>
                    <a:pt x="164941" y="135786"/>
                  </a:lnTo>
                  <a:lnTo>
                    <a:pt x="123386" y="147233"/>
                  </a:lnTo>
                  <a:lnTo>
                    <a:pt x="123420" y="146797"/>
                  </a:lnTo>
                  <a:lnTo>
                    <a:pt x="112463" y="149815"/>
                  </a:lnTo>
                  <a:lnTo>
                    <a:pt x="111418" y="154371"/>
                  </a:lnTo>
                  <a:lnTo>
                    <a:pt x="110401" y="154194"/>
                  </a:lnTo>
                  <a:lnTo>
                    <a:pt x="93379" y="244214"/>
                  </a:lnTo>
                  <a:lnTo>
                    <a:pt x="93734" y="244275"/>
                  </a:lnTo>
                  <a:lnTo>
                    <a:pt x="92396" y="247504"/>
                  </a:lnTo>
                  <a:cubicBezTo>
                    <a:pt x="92396" y="254153"/>
                    <a:pt x="97787" y="259543"/>
                    <a:pt x="104436" y="259543"/>
                  </a:cubicBezTo>
                  <a:cubicBezTo>
                    <a:pt x="111086" y="259543"/>
                    <a:pt x="116476" y="254153"/>
                    <a:pt x="116476" y="247504"/>
                  </a:cubicBezTo>
                  <a:cubicBezTo>
                    <a:pt x="116476" y="246932"/>
                    <a:pt x="116436" y="246369"/>
                    <a:pt x="115810" y="245896"/>
                  </a:cubicBezTo>
                  <a:lnTo>
                    <a:pt x="122420" y="174982"/>
                  </a:lnTo>
                  <a:lnTo>
                    <a:pt x="123040" y="174825"/>
                  </a:lnTo>
                  <a:lnTo>
                    <a:pt x="123048" y="174855"/>
                  </a:lnTo>
                  <a:lnTo>
                    <a:pt x="138889" y="170492"/>
                  </a:lnTo>
                  <a:lnTo>
                    <a:pt x="120948" y="387614"/>
                  </a:lnTo>
                  <a:lnTo>
                    <a:pt x="122652" y="387614"/>
                  </a:lnTo>
                  <a:cubicBezTo>
                    <a:pt x="122971" y="393988"/>
                    <a:pt x="128389" y="398803"/>
                    <a:pt x="134933" y="398803"/>
                  </a:cubicBezTo>
                  <a:cubicBezTo>
                    <a:pt x="141476" y="398803"/>
                    <a:pt x="146895" y="393988"/>
                    <a:pt x="147213" y="387614"/>
                  </a:cubicBezTo>
                  <a:lnTo>
                    <a:pt x="147385" y="387614"/>
                  </a:lnTo>
                  <a:lnTo>
                    <a:pt x="156281" y="272476"/>
                  </a:lnTo>
                  <a:lnTo>
                    <a:pt x="176233" y="272476"/>
                  </a:lnTo>
                  <a:lnTo>
                    <a:pt x="185128" y="387614"/>
                  </a:lnTo>
                  <a:lnTo>
                    <a:pt x="186209" y="387614"/>
                  </a:lnTo>
                  <a:cubicBezTo>
                    <a:pt x="186209" y="394822"/>
                    <a:pt x="192053" y="400666"/>
                    <a:pt x="199261" y="400666"/>
                  </a:cubicBezTo>
                  <a:cubicBezTo>
                    <a:pt x="206470" y="400666"/>
                    <a:pt x="212313" y="394823"/>
                    <a:pt x="212313" y="387614"/>
                  </a:cubicBezTo>
                  <a:lnTo>
                    <a:pt x="194370" y="170455"/>
                  </a:lnTo>
                  <a:lnTo>
                    <a:pt x="205168" y="173429"/>
                  </a:lnTo>
                  <a:lnTo>
                    <a:pt x="205214" y="173251"/>
                  </a:lnTo>
                  <a:lnTo>
                    <a:pt x="209524" y="174340"/>
                  </a:lnTo>
                  <a:lnTo>
                    <a:pt x="216127" y="245187"/>
                  </a:lnTo>
                  <a:cubicBezTo>
                    <a:pt x="215501" y="245661"/>
                    <a:pt x="215461" y="246224"/>
                    <a:pt x="215461" y="246795"/>
                  </a:cubicBezTo>
                  <a:cubicBezTo>
                    <a:pt x="215461" y="253445"/>
                    <a:pt x="220852" y="258835"/>
                    <a:pt x="227501" y="258835"/>
                  </a:cubicBezTo>
                  <a:cubicBezTo>
                    <a:pt x="234151" y="258835"/>
                    <a:pt x="239541" y="253445"/>
                    <a:pt x="239541" y="246796"/>
                  </a:cubicBezTo>
                  <a:lnTo>
                    <a:pt x="238204" y="243567"/>
                  </a:lnTo>
                  <a:lnTo>
                    <a:pt x="238558" y="243506"/>
                  </a:lnTo>
                  <a:lnTo>
                    <a:pt x="226281" y="178574"/>
                  </a:lnTo>
                  <a:lnTo>
                    <a:pt x="227481" y="178877"/>
                  </a:lnTo>
                  <a:lnTo>
                    <a:pt x="221852" y="150069"/>
                  </a:lnTo>
                  <a:lnTo>
                    <a:pt x="207694" y="146169"/>
                  </a:lnTo>
                  <a:lnTo>
                    <a:pt x="207728" y="146604"/>
                  </a:lnTo>
                  <a:close/>
                  <a:moveTo>
                    <a:pt x="165698" y="66903"/>
                  </a:moveTo>
                  <a:cubicBezTo>
                    <a:pt x="148192" y="66903"/>
                    <a:pt x="134000" y="81095"/>
                    <a:pt x="134000" y="98602"/>
                  </a:cubicBezTo>
                  <a:cubicBezTo>
                    <a:pt x="134000" y="116109"/>
                    <a:pt x="148192" y="130301"/>
                    <a:pt x="165698" y="130301"/>
                  </a:cubicBezTo>
                  <a:cubicBezTo>
                    <a:pt x="183205" y="130301"/>
                    <a:pt x="197397" y="116109"/>
                    <a:pt x="197397" y="98602"/>
                  </a:cubicBezTo>
                  <a:cubicBezTo>
                    <a:pt x="197397" y="81095"/>
                    <a:pt x="183205" y="66903"/>
                    <a:pt x="165698" y="66903"/>
                  </a:cubicBezTo>
                  <a:close/>
                  <a:moveTo>
                    <a:pt x="240507" y="0"/>
                  </a:moveTo>
                  <a:cubicBezTo>
                    <a:pt x="373335" y="0"/>
                    <a:pt x="481014" y="107679"/>
                    <a:pt x="481014" y="240507"/>
                  </a:cubicBezTo>
                  <a:cubicBezTo>
                    <a:pt x="481014" y="373335"/>
                    <a:pt x="373335" y="481014"/>
                    <a:pt x="240507" y="481014"/>
                  </a:cubicBezTo>
                  <a:cubicBezTo>
                    <a:pt x="107679" y="481014"/>
                    <a:pt x="0" y="373335"/>
                    <a:pt x="0" y="240507"/>
                  </a:cubicBezTo>
                  <a:cubicBezTo>
                    <a:pt x="0" y="107679"/>
                    <a:pt x="107679" y="0"/>
                    <a:pt x="240507" y="0"/>
                  </a:cubicBezTo>
                  <a:close/>
                </a:path>
              </a:pathLst>
            </a:custGeom>
            <a:solidFill>
              <a:srgbClr val="7BBC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流程图: 联系 44"/>
            <p:cNvSpPr/>
            <p:nvPr/>
          </p:nvSpPr>
          <p:spPr>
            <a:xfrm>
              <a:off x="4348237" y="1389161"/>
              <a:ext cx="481012" cy="481013"/>
            </a:xfrm>
            <a:custGeom>
              <a:avLst/>
              <a:gdLst/>
              <a:ahLst/>
              <a:cxnLst/>
              <a:rect l="l" t="t" r="r" b="b"/>
              <a:pathLst>
                <a:path w="481014" h="481014">
                  <a:moveTo>
                    <a:pt x="220643" y="207029"/>
                  </a:moveTo>
                  <a:lnTo>
                    <a:pt x="221056" y="207143"/>
                  </a:lnTo>
                  <a:lnTo>
                    <a:pt x="220643" y="207143"/>
                  </a:lnTo>
                  <a:close/>
                  <a:moveTo>
                    <a:pt x="208023" y="185195"/>
                  </a:moveTo>
                  <a:lnTo>
                    <a:pt x="214607" y="235265"/>
                  </a:lnTo>
                  <a:cubicBezTo>
                    <a:pt x="212275" y="235037"/>
                    <a:pt x="209943" y="251270"/>
                    <a:pt x="207611" y="251041"/>
                  </a:cubicBezTo>
                  <a:lnTo>
                    <a:pt x="201438" y="235265"/>
                  </a:lnTo>
                  <a:close/>
                  <a:moveTo>
                    <a:pt x="207237" y="183083"/>
                  </a:moveTo>
                  <a:lnTo>
                    <a:pt x="207054" y="183745"/>
                  </a:lnTo>
                  <a:lnTo>
                    <a:pt x="176482" y="192166"/>
                  </a:lnTo>
                  <a:lnTo>
                    <a:pt x="176507" y="191845"/>
                  </a:lnTo>
                  <a:lnTo>
                    <a:pt x="168446" y="194066"/>
                  </a:lnTo>
                  <a:lnTo>
                    <a:pt x="167677" y="197417"/>
                  </a:lnTo>
                  <a:lnTo>
                    <a:pt x="166928" y="197287"/>
                  </a:lnTo>
                  <a:lnTo>
                    <a:pt x="154405" y="263515"/>
                  </a:lnTo>
                  <a:lnTo>
                    <a:pt x="154666" y="263560"/>
                  </a:lnTo>
                  <a:lnTo>
                    <a:pt x="153682" y="265935"/>
                  </a:lnTo>
                  <a:cubicBezTo>
                    <a:pt x="153682" y="270827"/>
                    <a:pt x="157648" y="274793"/>
                    <a:pt x="162540" y="274793"/>
                  </a:cubicBezTo>
                  <a:cubicBezTo>
                    <a:pt x="167432" y="274793"/>
                    <a:pt x="171398" y="270827"/>
                    <a:pt x="171398" y="265935"/>
                  </a:cubicBezTo>
                  <a:cubicBezTo>
                    <a:pt x="171398" y="265515"/>
                    <a:pt x="171369" y="265101"/>
                    <a:pt x="170908" y="264752"/>
                  </a:cubicBezTo>
                  <a:lnTo>
                    <a:pt x="175771" y="212581"/>
                  </a:lnTo>
                  <a:lnTo>
                    <a:pt x="176227" y="212465"/>
                  </a:lnTo>
                  <a:lnTo>
                    <a:pt x="176233" y="212488"/>
                  </a:lnTo>
                  <a:lnTo>
                    <a:pt x="187887" y="209278"/>
                  </a:lnTo>
                  <a:lnTo>
                    <a:pt x="174688" y="369015"/>
                  </a:lnTo>
                  <a:lnTo>
                    <a:pt x="175942" y="369014"/>
                  </a:lnTo>
                  <a:cubicBezTo>
                    <a:pt x="176176" y="373704"/>
                    <a:pt x="180163" y="377246"/>
                    <a:pt x="184977" y="377246"/>
                  </a:cubicBezTo>
                  <a:cubicBezTo>
                    <a:pt x="189791" y="377246"/>
                    <a:pt x="193777" y="373704"/>
                    <a:pt x="194011" y="369015"/>
                  </a:cubicBezTo>
                  <a:lnTo>
                    <a:pt x="194138" y="369015"/>
                  </a:lnTo>
                  <a:lnTo>
                    <a:pt x="200683" y="284307"/>
                  </a:lnTo>
                  <a:lnTo>
                    <a:pt x="215362" y="284308"/>
                  </a:lnTo>
                  <a:lnTo>
                    <a:pt x="221906" y="369015"/>
                  </a:lnTo>
                  <a:lnTo>
                    <a:pt x="222701" y="369015"/>
                  </a:lnTo>
                  <a:cubicBezTo>
                    <a:pt x="222701" y="374318"/>
                    <a:pt x="227000" y="378617"/>
                    <a:pt x="232304" y="378617"/>
                  </a:cubicBezTo>
                  <a:cubicBezTo>
                    <a:pt x="237607" y="378617"/>
                    <a:pt x="241906" y="374318"/>
                    <a:pt x="241906" y="369015"/>
                  </a:cubicBezTo>
                  <a:lnTo>
                    <a:pt x="228705" y="209250"/>
                  </a:lnTo>
                  <a:lnTo>
                    <a:pt x="236650" y="211438"/>
                  </a:lnTo>
                  <a:lnTo>
                    <a:pt x="236683" y="211307"/>
                  </a:lnTo>
                  <a:lnTo>
                    <a:pt x="239854" y="212108"/>
                  </a:lnTo>
                  <a:lnTo>
                    <a:pt x="244712" y="264231"/>
                  </a:lnTo>
                  <a:cubicBezTo>
                    <a:pt x="244252" y="264580"/>
                    <a:pt x="244222" y="264994"/>
                    <a:pt x="244222" y="265414"/>
                  </a:cubicBezTo>
                  <a:cubicBezTo>
                    <a:pt x="244222" y="270306"/>
                    <a:pt x="248188" y="274272"/>
                    <a:pt x="253080" y="274272"/>
                  </a:cubicBezTo>
                  <a:cubicBezTo>
                    <a:pt x="257972" y="274272"/>
                    <a:pt x="261938" y="270306"/>
                    <a:pt x="261938" y="265414"/>
                  </a:cubicBezTo>
                  <a:lnTo>
                    <a:pt x="260954" y="263039"/>
                  </a:lnTo>
                  <a:lnTo>
                    <a:pt x="261215" y="262994"/>
                  </a:lnTo>
                  <a:lnTo>
                    <a:pt x="252182" y="215223"/>
                  </a:lnTo>
                  <a:lnTo>
                    <a:pt x="253065" y="215446"/>
                  </a:lnTo>
                  <a:lnTo>
                    <a:pt x="248924" y="194252"/>
                  </a:lnTo>
                  <a:lnTo>
                    <a:pt x="238508" y="191383"/>
                  </a:lnTo>
                  <a:lnTo>
                    <a:pt x="238533" y="191703"/>
                  </a:lnTo>
                  <a:close/>
                  <a:moveTo>
                    <a:pt x="207611" y="133067"/>
                  </a:moveTo>
                  <a:cubicBezTo>
                    <a:pt x="194731" y="133067"/>
                    <a:pt x="184290" y="143508"/>
                    <a:pt x="184290" y="156388"/>
                  </a:cubicBezTo>
                  <a:cubicBezTo>
                    <a:pt x="184290" y="169268"/>
                    <a:pt x="194731" y="179709"/>
                    <a:pt x="207611" y="179709"/>
                  </a:cubicBezTo>
                  <a:cubicBezTo>
                    <a:pt x="220491" y="179709"/>
                    <a:pt x="230932" y="169268"/>
                    <a:pt x="230932" y="156388"/>
                  </a:cubicBezTo>
                  <a:cubicBezTo>
                    <a:pt x="230932" y="143508"/>
                    <a:pt x="220491" y="133067"/>
                    <a:pt x="207611" y="133067"/>
                  </a:cubicBezTo>
                  <a:close/>
                  <a:moveTo>
                    <a:pt x="267299" y="78447"/>
                  </a:moveTo>
                  <a:cubicBezTo>
                    <a:pt x="259365" y="78447"/>
                    <a:pt x="252932" y="84879"/>
                    <a:pt x="252932" y="92814"/>
                  </a:cubicBezTo>
                  <a:lnTo>
                    <a:pt x="252932" y="150280"/>
                  </a:lnTo>
                  <a:cubicBezTo>
                    <a:pt x="252932" y="158214"/>
                    <a:pt x="259365" y="164647"/>
                    <a:pt x="267299" y="164647"/>
                  </a:cubicBezTo>
                  <a:lnTo>
                    <a:pt x="269002" y="164647"/>
                  </a:lnTo>
                  <a:lnTo>
                    <a:pt x="253595" y="184539"/>
                  </a:lnTo>
                  <a:lnTo>
                    <a:pt x="288170" y="164647"/>
                  </a:lnTo>
                  <a:lnTo>
                    <a:pt x="349961" y="164647"/>
                  </a:lnTo>
                  <a:cubicBezTo>
                    <a:pt x="357896" y="164647"/>
                    <a:pt x="364328" y="158214"/>
                    <a:pt x="364328" y="150280"/>
                  </a:cubicBezTo>
                  <a:lnTo>
                    <a:pt x="364328" y="92814"/>
                  </a:lnTo>
                  <a:cubicBezTo>
                    <a:pt x="364328" y="84879"/>
                    <a:pt x="357896" y="78447"/>
                    <a:pt x="349961" y="78447"/>
                  </a:cubicBezTo>
                  <a:close/>
                  <a:moveTo>
                    <a:pt x="240507" y="0"/>
                  </a:moveTo>
                  <a:cubicBezTo>
                    <a:pt x="373335" y="0"/>
                    <a:pt x="481014" y="107679"/>
                    <a:pt x="481014" y="240507"/>
                  </a:cubicBezTo>
                  <a:cubicBezTo>
                    <a:pt x="481014" y="373335"/>
                    <a:pt x="373335" y="481014"/>
                    <a:pt x="240507" y="481014"/>
                  </a:cubicBezTo>
                  <a:cubicBezTo>
                    <a:pt x="107679" y="481014"/>
                    <a:pt x="0" y="373335"/>
                    <a:pt x="0" y="240507"/>
                  </a:cubicBezTo>
                  <a:cubicBezTo>
                    <a:pt x="0" y="107679"/>
                    <a:pt x="107679" y="0"/>
                    <a:pt x="240507" y="0"/>
                  </a:cubicBezTo>
                  <a:close/>
                </a:path>
              </a:pathLst>
            </a:custGeom>
            <a:solidFill>
              <a:srgbClr val="B1DE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cxnSp>
          <p:nvCxnSpPr>
            <p:cNvPr id="13" name="直接箭头连接符 12"/>
            <p:cNvCxnSpPr/>
            <p:nvPr/>
          </p:nvCxnSpPr>
          <p:spPr>
            <a:xfrm flipV="1">
              <a:off x="3579887" y="2617886"/>
              <a:ext cx="93662" cy="68263"/>
            </a:xfrm>
            <a:prstGeom prst="straightConnector1">
              <a:avLst/>
            </a:prstGeom>
            <a:ln>
              <a:solidFill>
                <a:srgbClr val="FFFFFF"/>
              </a:solidFill>
              <a:tailEnd type="arrow" w="sm" len="sm"/>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28" name="矩形 27"/>
          <p:cNvSpPr/>
          <p:nvPr/>
        </p:nvSpPr>
        <p:spPr>
          <a:xfrm>
            <a:off x="3078982" y="986591"/>
            <a:ext cx="2736304" cy="461665"/>
          </a:xfrm>
          <a:prstGeom prst="rect">
            <a:avLst/>
          </a:prstGeom>
        </p:spPr>
        <p:txBody>
          <a:bodyPr wrap="square">
            <a:spAutoFit/>
          </a:bodyPr>
          <a:lstStyle/>
          <a:p>
            <a:pPr algn="ct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批次</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试点测评</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批次</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集中测评</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2015</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6-12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月</a:t>
            </a:r>
          </a:p>
        </p:txBody>
      </p:sp>
      <p:sp>
        <p:nvSpPr>
          <p:cNvPr id="29" name="矩形 28"/>
          <p:cNvSpPr/>
          <p:nvPr/>
        </p:nvSpPr>
        <p:spPr>
          <a:xfrm>
            <a:off x="323528" y="2787774"/>
            <a:ext cx="2736304" cy="276999"/>
          </a:xfrm>
          <a:prstGeom prst="rect">
            <a:avLst/>
          </a:prstGeom>
        </p:spPr>
        <p:txBody>
          <a:bodyPr wrap="square">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每位教师可有</a:t>
            </a:r>
            <a:r>
              <a:rPr lang="zh-CN" altLang="en-US" sz="1200" b="1" dirty="0">
                <a:solidFill>
                  <a:srgbClr val="00B050"/>
                </a:solidFill>
                <a:latin typeface="微软雅黑" panose="020B0503020204020204" pitchFamily="34" charset="-122"/>
                <a:ea typeface="微软雅黑" panose="020B0503020204020204" pitchFamily="34" charset="-122"/>
              </a:rPr>
              <a:t>三次</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测评机会</a:t>
            </a:r>
          </a:p>
        </p:txBody>
      </p:sp>
      <p:sp>
        <p:nvSpPr>
          <p:cNvPr id="32" name="矩形 31"/>
          <p:cNvSpPr/>
          <p:nvPr/>
        </p:nvSpPr>
        <p:spPr>
          <a:xfrm>
            <a:off x="5599262" y="2746141"/>
            <a:ext cx="2736304" cy="646331"/>
          </a:xfrm>
          <a:prstGeom prst="rect">
            <a:avLst/>
          </a:prstGeom>
        </p:spPr>
        <p:txBody>
          <a:bodyPr wrap="square">
            <a:spAutoFit/>
          </a:bodyPr>
          <a:lstStyle/>
          <a:p>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每个区县指定</a:t>
            </a:r>
            <a:r>
              <a:rPr lang="en-US" altLang="zh-CN" sz="1200" b="1" dirty="0">
                <a:solidFill>
                  <a:srgbClr val="00B050"/>
                </a:solidFill>
                <a:latin typeface="微软雅黑" panose="020B0503020204020204" pitchFamily="34" charset="-122"/>
                <a:ea typeface="微软雅黑" panose="020B0503020204020204" pitchFamily="34" charset="-122"/>
              </a:rPr>
              <a:t>1</a:t>
            </a:r>
            <a:r>
              <a:rPr lang="zh-CN" altLang="zh-CN" sz="1200" b="1" dirty="0">
                <a:solidFill>
                  <a:srgbClr val="00B050"/>
                </a:solidFill>
                <a:latin typeface="微软雅黑" panose="020B0503020204020204" pitchFamily="34" charset="-122"/>
                <a:ea typeface="微软雅黑" panose="020B0503020204020204" pitchFamily="34" charset="-122"/>
              </a:rPr>
              <a:t>位</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负责本次诊断性测评工作的</a:t>
            </a:r>
            <a:r>
              <a:rPr lang="zh-CN" altLang="zh-CN" sz="1200" b="1" dirty="0">
                <a:solidFill>
                  <a:srgbClr val="00B050"/>
                </a:solidFill>
                <a:latin typeface="微软雅黑" panose="020B0503020204020204" pitchFamily="34" charset="-122"/>
                <a:ea typeface="微软雅黑" panose="020B0503020204020204" pitchFamily="34" charset="-122"/>
              </a:rPr>
              <a:t>联系人</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各区县按照时间安排表组织教师有序参加诊断性测评</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646934" y="4112552"/>
            <a:ext cx="3416320" cy="461665"/>
          </a:xfrm>
          <a:prstGeom prst="rect">
            <a:avLst/>
          </a:prstGeom>
          <a:noFill/>
        </p:spPr>
        <p:txBody>
          <a:bodyPr wrap="none" rtlCol="0">
            <a:spAutoFit/>
          </a:bodyPr>
          <a:lstStyle/>
          <a:p>
            <a:pPr algn="ct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诊断性测评</a:t>
            </a:r>
            <a:r>
              <a:rPr lang="zh-CN" altLang="zh-CN" sz="1200" b="1" dirty="0">
                <a:solidFill>
                  <a:srgbClr val="00B050"/>
                </a:solidFill>
                <a:latin typeface="微软雅黑" panose="020B0503020204020204" pitchFamily="34" charset="-122"/>
                <a:ea typeface="微软雅黑" panose="020B0503020204020204" pitchFamily="34" charset="-122"/>
              </a:rPr>
              <a:t>实名制</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，教师在线测评，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使用</a:t>
            </a:r>
            <a:r>
              <a:rPr lang="zh-CN" altLang="zh-CN" sz="1200" b="1" dirty="0">
                <a:solidFill>
                  <a:srgbClr val="00B050"/>
                </a:solidFill>
                <a:latin typeface="微软雅黑" panose="020B0503020204020204" pitchFamily="34" charset="-122"/>
                <a:ea typeface="微软雅黑" panose="020B0503020204020204" pitchFamily="34" charset="-122"/>
              </a:rPr>
              <a:t>上海师训管理平台</a:t>
            </a:r>
            <a:r>
              <a:rPr lang="zh-CN" altLang="zh-CN" sz="1200" dirty="0">
                <a:solidFill>
                  <a:schemeClr val="tx1">
                    <a:lumMod val="50000"/>
                    <a:lumOff val="50000"/>
                  </a:schemeClr>
                </a:solidFill>
                <a:latin typeface="微软雅黑" panose="020B0503020204020204" pitchFamily="34" charset="-122"/>
                <a:ea typeface="微软雅黑" panose="020B0503020204020204" pitchFamily="34" charset="-122"/>
              </a:rPr>
              <a:t>的用户名和密码进行登录</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319403" y="1519751"/>
            <a:ext cx="71382" cy="71382"/>
            <a:chOff x="6769855" y="3343983"/>
            <a:chExt cx="322769" cy="322769"/>
          </a:xfrm>
          <a:solidFill>
            <a:srgbClr val="7EC234"/>
          </a:solidFill>
        </p:grpSpPr>
        <p:sp>
          <p:nvSpPr>
            <p:cNvPr id="36" name="矩形 35"/>
            <p:cNvSpPr/>
            <p:nvPr/>
          </p:nvSpPr>
          <p:spPr>
            <a:xfrm rot="19934645">
              <a:off x="6832254" y="3419016"/>
              <a:ext cx="139698" cy="119061"/>
            </a:xfrm>
            <a:custGeom>
              <a:avLst/>
              <a:gdLst/>
              <a:ahLst/>
              <a:cxnLst/>
              <a:rect l="l" t="t" r="r" b="b"/>
              <a:pathLst>
                <a:path w="504719" h="432330">
                  <a:moveTo>
                    <a:pt x="495883" y="0"/>
                  </a:moveTo>
                  <a:lnTo>
                    <a:pt x="504719" y="128428"/>
                  </a:lnTo>
                  <a:lnTo>
                    <a:pt x="464680" y="107358"/>
                  </a:lnTo>
                  <a:lnTo>
                    <a:pt x="321623" y="379195"/>
                  </a:lnTo>
                  <a:lnTo>
                    <a:pt x="320473" y="378590"/>
                  </a:lnTo>
                  <a:lnTo>
                    <a:pt x="320473" y="389957"/>
                  </a:lnTo>
                  <a:lnTo>
                    <a:pt x="127702" y="389957"/>
                  </a:lnTo>
                  <a:lnTo>
                    <a:pt x="129546" y="432330"/>
                  </a:lnTo>
                  <a:lnTo>
                    <a:pt x="0" y="370275"/>
                  </a:lnTo>
                  <a:lnTo>
                    <a:pt x="123665" y="297200"/>
                  </a:lnTo>
                  <a:lnTo>
                    <a:pt x="125110" y="330400"/>
                  </a:lnTo>
                  <a:lnTo>
                    <a:pt x="295638" y="330400"/>
                  </a:lnTo>
                  <a:lnTo>
                    <a:pt x="424221" y="86066"/>
                  </a:lnTo>
                  <a:lnTo>
                    <a:pt x="385023" y="654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nvGrpSpPr>
            <p:cNvPr id="37" name="组合 36"/>
            <p:cNvGrpSpPr/>
            <p:nvPr/>
          </p:nvGrpSpPr>
          <p:grpSpPr>
            <a:xfrm>
              <a:off x="6769855" y="3343983"/>
              <a:ext cx="322769" cy="322769"/>
              <a:chOff x="4720718" y="2925342"/>
              <a:chExt cx="322769" cy="322769"/>
            </a:xfrm>
            <a:grpFill/>
          </p:grpSpPr>
          <p:sp>
            <p:nvSpPr>
              <p:cNvPr id="38" name="流程图: 联系 9"/>
              <p:cNvSpPr/>
              <p:nvPr/>
            </p:nvSpPr>
            <p:spPr>
              <a:xfrm>
                <a:off x="4720718" y="2925342"/>
                <a:ext cx="322769" cy="322769"/>
              </a:xfrm>
              <a:custGeom>
                <a:avLst/>
                <a:gdLst/>
                <a:ahLst/>
                <a:cxnLst/>
                <a:rect l="l" t="t" r="r" b="b"/>
                <a:pathLst>
                  <a:path w="1166812" h="1166812">
                    <a:moveTo>
                      <a:pt x="585787" y="97631"/>
                    </a:moveTo>
                    <a:cubicBezTo>
                      <a:pt x="312240" y="97631"/>
                      <a:pt x="90487" y="319384"/>
                      <a:pt x="90487" y="592931"/>
                    </a:cubicBezTo>
                    <a:cubicBezTo>
                      <a:pt x="90487" y="866478"/>
                      <a:pt x="312240" y="1088231"/>
                      <a:pt x="585787" y="1088231"/>
                    </a:cubicBezTo>
                    <a:cubicBezTo>
                      <a:pt x="859334" y="1088231"/>
                      <a:pt x="1081087" y="866478"/>
                      <a:pt x="1081087" y="592931"/>
                    </a:cubicBezTo>
                    <a:cubicBezTo>
                      <a:pt x="1081087" y="319384"/>
                      <a:pt x="859334" y="97631"/>
                      <a:pt x="585787" y="97631"/>
                    </a:cubicBezTo>
                    <a:close/>
                    <a:moveTo>
                      <a:pt x="583406" y="0"/>
                    </a:moveTo>
                    <a:cubicBezTo>
                      <a:pt x="905612" y="0"/>
                      <a:pt x="1166812" y="261200"/>
                      <a:pt x="1166812" y="583406"/>
                    </a:cubicBezTo>
                    <a:cubicBezTo>
                      <a:pt x="1166812" y="905612"/>
                      <a:pt x="905612" y="1166812"/>
                      <a:pt x="583406" y="1166812"/>
                    </a:cubicBezTo>
                    <a:cubicBezTo>
                      <a:pt x="261200" y="1166812"/>
                      <a:pt x="0" y="905612"/>
                      <a:pt x="0" y="583406"/>
                    </a:cubicBezTo>
                    <a:cubicBezTo>
                      <a:pt x="0" y="261200"/>
                      <a:pt x="261200" y="0"/>
                      <a:pt x="58340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9" name="矩形 24"/>
              <p:cNvSpPr/>
              <p:nvPr/>
            </p:nvSpPr>
            <p:spPr>
              <a:xfrm>
                <a:off x="4743181" y="2948397"/>
                <a:ext cx="279953" cy="279953"/>
              </a:xfrm>
              <a:custGeom>
                <a:avLst/>
                <a:gdLst/>
                <a:ahLst/>
                <a:cxnLst/>
                <a:rect l="l" t="t" r="r" b="b"/>
                <a:pathLst>
                  <a:path w="1012031" h="1012031">
                    <a:moveTo>
                      <a:pt x="483156" y="931050"/>
                    </a:moveTo>
                    <a:lnTo>
                      <a:pt x="506967" y="933450"/>
                    </a:lnTo>
                    <a:cubicBezTo>
                      <a:pt x="514344" y="933450"/>
                      <a:pt x="521676" y="933261"/>
                      <a:pt x="528875" y="931242"/>
                    </a:cubicBezTo>
                    <a:lnTo>
                      <a:pt x="528875" y="1012031"/>
                    </a:lnTo>
                    <a:lnTo>
                      <a:pt x="483156" y="1012031"/>
                    </a:lnTo>
                    <a:close/>
                    <a:moveTo>
                      <a:pt x="738821" y="863531"/>
                    </a:moveTo>
                    <a:lnTo>
                      <a:pt x="778819" y="932809"/>
                    </a:lnTo>
                    <a:lnTo>
                      <a:pt x="739225" y="955669"/>
                    </a:lnTo>
                    <a:lnTo>
                      <a:pt x="698625" y="885348"/>
                    </a:lnTo>
                    <a:close/>
                    <a:moveTo>
                      <a:pt x="273662" y="862743"/>
                    </a:moveTo>
                    <a:lnTo>
                      <a:pt x="313858" y="884560"/>
                    </a:lnTo>
                    <a:lnTo>
                      <a:pt x="272803" y="955669"/>
                    </a:lnTo>
                    <a:lnTo>
                      <a:pt x="233209" y="932809"/>
                    </a:lnTo>
                    <a:close/>
                    <a:moveTo>
                      <a:pt x="882621" y="699437"/>
                    </a:moveTo>
                    <a:lnTo>
                      <a:pt x="955666" y="741610"/>
                    </a:lnTo>
                    <a:lnTo>
                      <a:pt x="932806" y="781203"/>
                    </a:lnTo>
                    <a:lnTo>
                      <a:pt x="860803" y="739632"/>
                    </a:lnTo>
                    <a:close/>
                    <a:moveTo>
                      <a:pt x="128890" y="694971"/>
                    </a:moveTo>
                    <a:lnTo>
                      <a:pt x="150707" y="735167"/>
                    </a:lnTo>
                    <a:lnTo>
                      <a:pt x="79222" y="776439"/>
                    </a:lnTo>
                    <a:lnTo>
                      <a:pt x="56362" y="736845"/>
                    </a:lnTo>
                    <a:close/>
                    <a:moveTo>
                      <a:pt x="925784" y="485538"/>
                    </a:moveTo>
                    <a:lnTo>
                      <a:pt x="1012031" y="485538"/>
                    </a:lnTo>
                    <a:lnTo>
                      <a:pt x="1012031" y="531257"/>
                    </a:lnTo>
                    <a:lnTo>
                      <a:pt x="926504" y="531257"/>
                    </a:lnTo>
                    <a:lnTo>
                      <a:pt x="928448" y="511969"/>
                    </a:lnTo>
                    <a:cubicBezTo>
                      <a:pt x="928448" y="503053"/>
                      <a:pt x="928171" y="494202"/>
                      <a:pt x="925784" y="485538"/>
                    </a:cubicBezTo>
                    <a:close/>
                    <a:moveTo>
                      <a:pt x="0" y="485538"/>
                    </a:moveTo>
                    <a:lnTo>
                      <a:pt x="88151" y="485538"/>
                    </a:lnTo>
                    <a:lnTo>
                      <a:pt x="85486" y="511969"/>
                    </a:lnTo>
                    <a:cubicBezTo>
                      <a:pt x="85486" y="518456"/>
                      <a:pt x="85633" y="524910"/>
                      <a:pt x="87431" y="531257"/>
                    </a:cubicBezTo>
                    <a:lnTo>
                      <a:pt x="0" y="531257"/>
                    </a:lnTo>
                    <a:close/>
                    <a:moveTo>
                      <a:pt x="79221" y="235594"/>
                    </a:moveTo>
                    <a:lnTo>
                      <a:pt x="155627" y="279707"/>
                    </a:lnTo>
                    <a:lnTo>
                      <a:pt x="133810" y="319903"/>
                    </a:lnTo>
                    <a:lnTo>
                      <a:pt x="56361" y="275188"/>
                    </a:lnTo>
                    <a:close/>
                    <a:moveTo>
                      <a:pt x="932807" y="230830"/>
                    </a:moveTo>
                    <a:lnTo>
                      <a:pt x="955667" y="270424"/>
                    </a:lnTo>
                    <a:lnTo>
                      <a:pt x="877701" y="315438"/>
                    </a:lnTo>
                    <a:cubicBezTo>
                      <a:pt x="872245" y="300989"/>
                      <a:pt x="864343" y="287898"/>
                      <a:pt x="855679" y="275360"/>
                    </a:cubicBezTo>
                    <a:close/>
                    <a:moveTo>
                      <a:pt x="739225" y="56365"/>
                    </a:moveTo>
                    <a:lnTo>
                      <a:pt x="778819" y="79224"/>
                    </a:lnTo>
                    <a:lnTo>
                      <a:pt x="733588" y="157567"/>
                    </a:lnTo>
                    <a:lnTo>
                      <a:pt x="693392" y="135750"/>
                    </a:lnTo>
                    <a:close/>
                    <a:moveTo>
                      <a:pt x="272803" y="56365"/>
                    </a:moveTo>
                    <a:lnTo>
                      <a:pt x="319091" y="136537"/>
                    </a:lnTo>
                    <a:lnTo>
                      <a:pt x="278896" y="158354"/>
                    </a:lnTo>
                    <a:lnTo>
                      <a:pt x="233210" y="79224"/>
                    </a:lnTo>
                    <a:close/>
                    <a:moveTo>
                      <a:pt x="483156" y="0"/>
                    </a:moveTo>
                    <a:lnTo>
                      <a:pt x="528875" y="0"/>
                    </a:lnTo>
                    <a:lnTo>
                      <a:pt x="528875" y="92697"/>
                    </a:lnTo>
                    <a:lnTo>
                      <a:pt x="506967" y="90488"/>
                    </a:lnTo>
                    <a:cubicBezTo>
                      <a:pt x="498944" y="90488"/>
                      <a:pt x="490972" y="90712"/>
                      <a:pt x="483156" y="9288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grpSp>
      <p:sp>
        <p:nvSpPr>
          <p:cNvPr id="40" name="标题 1"/>
          <p:cNvSpPr txBox="1">
            <a:spLocks/>
          </p:cNvSpPr>
          <p:nvPr/>
        </p:nvSpPr>
        <p:spPr>
          <a:xfrm>
            <a:off x="3275856" y="2291755"/>
            <a:ext cx="2088232"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a:solidFill>
                  <a:schemeClr val="bg1"/>
                </a:solidFill>
                <a:latin typeface="微软雅黑" panose="020B0503020204020204" pitchFamily="34" charset="-122"/>
                <a:ea typeface="微软雅黑" panose="020B0503020204020204" pitchFamily="34" charset="-122"/>
              </a:rPr>
              <a:t>诊断性</a:t>
            </a:r>
            <a:endParaRPr lang="en-US" altLang="zh-CN" sz="2000" b="1" dirty="0">
              <a:solidFill>
                <a:schemeClr val="bg1"/>
              </a:solidFill>
              <a:latin typeface="微软雅黑" panose="020B0503020204020204" pitchFamily="34" charset="-122"/>
              <a:ea typeface="微软雅黑" panose="020B0503020204020204" pitchFamily="34" charset="-122"/>
            </a:endParaRPr>
          </a:p>
          <a:p>
            <a:r>
              <a:rPr lang="zh-CN" altLang="en-US" sz="2000" b="1" dirty="0">
                <a:solidFill>
                  <a:schemeClr val="bg1"/>
                </a:solidFill>
                <a:latin typeface="微软雅黑" panose="020B0503020204020204" pitchFamily="34" charset="-122"/>
                <a:ea typeface="微软雅黑" panose="020B0503020204020204" pitchFamily="34" charset="-122"/>
              </a:rPr>
              <a:t>测评</a:t>
            </a:r>
          </a:p>
        </p:txBody>
      </p:sp>
    </p:spTree>
    <p:extLst>
      <p:ext uri="{BB962C8B-B14F-4D97-AF65-F5344CB8AC3E}">
        <p14:creationId xmlns:p14="http://schemas.microsoft.com/office/powerpoint/2010/main" val="3078370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24" name="标题 1"/>
          <p:cNvSpPr txBox="1">
            <a:spLocks/>
          </p:cNvSpPr>
          <p:nvPr/>
        </p:nvSpPr>
        <p:spPr>
          <a:xfrm>
            <a:off x="3419872" y="483518"/>
            <a:ext cx="3240360"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诊断性测评时间安排表</a:t>
            </a:r>
          </a:p>
        </p:txBody>
      </p:sp>
      <p:graphicFrame>
        <p:nvGraphicFramePr>
          <p:cNvPr id="25" name="表格 24"/>
          <p:cNvGraphicFramePr>
            <a:graphicFrameLocks noGrp="1"/>
          </p:cNvGraphicFramePr>
          <p:nvPr>
            <p:extLst>
              <p:ext uri="{D42A27DB-BD31-4B8C-83A1-F6EECF244321}">
                <p14:modId xmlns:p14="http://schemas.microsoft.com/office/powerpoint/2010/main" val="456013311"/>
              </p:ext>
            </p:extLst>
          </p:nvPr>
        </p:nvGraphicFramePr>
        <p:xfrm>
          <a:off x="467544" y="1131590"/>
          <a:ext cx="8208912" cy="3387052"/>
        </p:xfrm>
        <a:graphic>
          <a:graphicData uri="http://schemas.openxmlformats.org/drawingml/2006/table">
            <a:tbl>
              <a:tblPr>
                <a:tableStyleId>{0505E3EF-67EA-436B-97B2-0124C06EBD24}</a:tableStyleId>
              </a:tblPr>
              <a:tblGrid>
                <a:gridCol w="522384">
                  <a:extLst>
                    <a:ext uri="{9D8B030D-6E8A-4147-A177-3AD203B41FA5}">
                      <a16:colId xmlns:a16="http://schemas.microsoft.com/office/drawing/2014/main" val="20000"/>
                    </a:ext>
                  </a:extLst>
                </a:gridCol>
                <a:gridCol w="705116">
                  <a:extLst>
                    <a:ext uri="{9D8B030D-6E8A-4147-A177-3AD203B41FA5}">
                      <a16:colId xmlns:a16="http://schemas.microsoft.com/office/drawing/2014/main" val="20001"/>
                    </a:ext>
                  </a:extLst>
                </a:gridCol>
                <a:gridCol w="1580811">
                  <a:extLst>
                    <a:ext uri="{9D8B030D-6E8A-4147-A177-3AD203B41FA5}">
                      <a16:colId xmlns:a16="http://schemas.microsoft.com/office/drawing/2014/main" val="20002"/>
                    </a:ext>
                  </a:extLst>
                </a:gridCol>
                <a:gridCol w="1224136">
                  <a:extLst>
                    <a:ext uri="{9D8B030D-6E8A-4147-A177-3AD203B41FA5}">
                      <a16:colId xmlns:a16="http://schemas.microsoft.com/office/drawing/2014/main" val="20003"/>
                    </a:ext>
                  </a:extLst>
                </a:gridCol>
                <a:gridCol w="800837">
                  <a:extLst>
                    <a:ext uri="{9D8B030D-6E8A-4147-A177-3AD203B41FA5}">
                      <a16:colId xmlns:a16="http://schemas.microsoft.com/office/drawing/2014/main" val="20004"/>
                    </a:ext>
                  </a:extLst>
                </a:gridCol>
                <a:gridCol w="1534376">
                  <a:extLst>
                    <a:ext uri="{9D8B030D-6E8A-4147-A177-3AD203B41FA5}">
                      <a16:colId xmlns:a16="http://schemas.microsoft.com/office/drawing/2014/main" val="20005"/>
                    </a:ext>
                  </a:extLst>
                </a:gridCol>
                <a:gridCol w="1841252">
                  <a:extLst>
                    <a:ext uri="{9D8B030D-6E8A-4147-A177-3AD203B41FA5}">
                      <a16:colId xmlns:a16="http://schemas.microsoft.com/office/drawing/2014/main" val="20006"/>
                    </a:ext>
                  </a:extLst>
                </a:gridCol>
              </a:tblGrid>
              <a:tr h="334578">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序号</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gridSpan="2">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工作内容</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hMerge="1">
                  <a:txBody>
                    <a:bodyPr/>
                    <a:lstStyle/>
                    <a:p>
                      <a:endParaRPr lang="zh-CN" altLang="en-US"/>
                    </a:p>
                  </a:txBody>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时间段</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参与区县</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测评范围</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a:txBody>
                    <a:bodyPr/>
                    <a:lstStyle/>
                    <a:p>
                      <a:pPr algn="ctr">
                        <a:spcAft>
                          <a:spcPts val="0"/>
                        </a:spcAft>
                      </a:pPr>
                      <a:r>
                        <a:rPr lang="zh-CN" sz="1100" b="1" kern="100" dirty="0">
                          <a:solidFill>
                            <a:schemeClr val="bg1"/>
                          </a:solidFill>
                          <a:latin typeface="微软雅黑" panose="020B0503020204020204" pitchFamily="34" charset="-122"/>
                          <a:ea typeface="微软雅黑" panose="020B0503020204020204" pitchFamily="34" charset="-122"/>
                        </a:rPr>
                        <a:t>备注</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extLst>
                  <a:ext uri="{0D108BD9-81ED-4DB2-BD59-A6C34878D82A}">
                    <a16:rowId xmlns:a16="http://schemas.microsoft.com/office/drawing/2014/main" val="10000"/>
                  </a:ext>
                </a:extLst>
              </a:tr>
              <a:tr h="269316">
                <a:tc rowSpan="3">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1</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3">
                  <a:txBody>
                    <a:bodyPr/>
                    <a:lstStyle/>
                    <a:p>
                      <a:pPr algn="l">
                        <a:spcAft>
                          <a:spcPts val="0"/>
                        </a:spcAft>
                      </a:pPr>
                      <a:r>
                        <a:rPr lang="zh-CN" sz="1100" kern="100" dirty="0">
                          <a:latin typeface="微软雅黑" pitchFamily="34" charset="-122"/>
                          <a:ea typeface="微软雅黑" pitchFamily="34" charset="-122"/>
                        </a:rPr>
                        <a:t>试点测评</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dirty="0">
                          <a:latin typeface="微软雅黑" pitchFamily="34" charset="-122"/>
                          <a:ea typeface="微软雅黑" pitchFamily="34" charset="-122"/>
                        </a:rPr>
                        <a:t>测评实施</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dirty="0">
                          <a:latin typeface="微软雅黑" pitchFamily="34" charset="-122"/>
                          <a:ea typeface="微软雅黑" pitchFamily="34" charset="-122"/>
                        </a:rPr>
                        <a:t>2015</a:t>
                      </a:r>
                      <a:r>
                        <a:rPr lang="zh-CN" sz="1100" kern="100" dirty="0">
                          <a:latin typeface="微软雅黑" pitchFamily="34" charset="-122"/>
                          <a:ea typeface="微软雅黑" pitchFamily="34" charset="-122"/>
                        </a:rPr>
                        <a:t>年</a:t>
                      </a:r>
                      <a:r>
                        <a:rPr lang="en-US" sz="1100" kern="100" dirty="0">
                          <a:latin typeface="微软雅黑" pitchFamily="34" charset="-122"/>
                          <a:ea typeface="微软雅黑" pitchFamily="34" charset="-122"/>
                        </a:rPr>
                        <a:t>6</a:t>
                      </a:r>
                      <a:r>
                        <a:rPr lang="zh-CN" sz="1100" kern="100" dirty="0">
                          <a:latin typeface="微软雅黑" pitchFamily="34" charset="-122"/>
                          <a:ea typeface="微软雅黑" pitchFamily="34" charset="-122"/>
                        </a:rPr>
                        <a:t>月下旬至</a:t>
                      </a:r>
                      <a:r>
                        <a:rPr lang="en-US" sz="1100" kern="100" dirty="0">
                          <a:latin typeface="微软雅黑" pitchFamily="34" charset="-122"/>
                          <a:ea typeface="微软雅黑" pitchFamily="34" charset="-122"/>
                        </a:rPr>
                        <a:t>7</a:t>
                      </a:r>
                      <a:r>
                        <a:rPr lang="zh-CN" sz="1100" kern="100" dirty="0">
                          <a:latin typeface="微软雅黑" pitchFamily="34" charset="-122"/>
                          <a:ea typeface="微软雅黑" pitchFamily="34" charset="-122"/>
                        </a:rPr>
                        <a:t>月中旬</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a:latin typeface="微软雅黑" pitchFamily="34" charset="-122"/>
                          <a:ea typeface="微软雅黑" pitchFamily="34" charset="-122"/>
                        </a:rPr>
                        <a:t>1</a:t>
                      </a:r>
                      <a:r>
                        <a:rPr lang="zh-CN" sz="1100" kern="100">
                          <a:latin typeface="微软雅黑" pitchFamily="34" charset="-122"/>
                          <a:ea typeface="微软雅黑" pitchFamily="34" charset="-122"/>
                        </a:rPr>
                        <a:t>个</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zh-CN" sz="1100" kern="100" dirty="0">
                          <a:latin typeface="微软雅黑" pitchFamily="34" charset="-122"/>
                          <a:ea typeface="微软雅黑" pitchFamily="34" charset="-122"/>
                        </a:rPr>
                        <a:t>约</a:t>
                      </a:r>
                      <a:r>
                        <a:rPr lang="en-US" sz="1100" kern="100" dirty="0">
                          <a:latin typeface="微软雅黑" pitchFamily="34" charset="-122"/>
                          <a:ea typeface="微软雅黑" pitchFamily="34" charset="-122"/>
                        </a:rPr>
                        <a:t>1000</a:t>
                      </a:r>
                      <a:r>
                        <a:rPr lang="zh-CN" sz="1100" kern="100" dirty="0">
                          <a:latin typeface="微软雅黑" pitchFamily="34" charset="-122"/>
                          <a:ea typeface="微软雅黑" pitchFamily="34" charset="-122"/>
                        </a:rPr>
                        <a:t>名教师</a:t>
                      </a:r>
                      <a:endParaRPr lang="en-US" altLang="zh-CN" sz="1100" kern="100" dirty="0">
                        <a:latin typeface="微软雅黑" pitchFamily="34" charset="-122"/>
                        <a:ea typeface="微软雅黑" pitchFamily="34" charset="-122"/>
                      </a:endParaRPr>
                    </a:p>
                    <a:p>
                      <a:pPr algn="ctr">
                        <a:spcAft>
                          <a:spcPts val="0"/>
                        </a:spcAft>
                      </a:pPr>
                      <a:r>
                        <a:rPr lang="zh-CN" sz="1100" kern="100" dirty="0">
                          <a:latin typeface="微软雅黑" pitchFamily="34" charset="-122"/>
                          <a:ea typeface="微软雅黑" pitchFamily="34" charset="-122"/>
                        </a:rPr>
                        <a:t>（</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所小学、</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所初中、</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所高中的全体教师）</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l">
                        <a:spcAft>
                          <a:spcPts val="0"/>
                        </a:spcAft>
                      </a:pPr>
                      <a:r>
                        <a:rPr lang="en-US" sz="1100" kern="100" dirty="0">
                          <a:latin typeface="微软雅黑" pitchFamily="34" charset="-122"/>
                          <a:ea typeface="微软雅黑" pitchFamily="34" charset="-122"/>
                        </a:rPr>
                        <a:t>2</a:t>
                      </a:r>
                      <a:r>
                        <a:rPr lang="zh-CN" sz="1100" kern="100" dirty="0">
                          <a:latin typeface="微软雅黑" pitchFamily="34" charset="-122"/>
                          <a:ea typeface="微软雅黑" pitchFamily="34" charset="-122"/>
                        </a:rPr>
                        <a:t>周内完成测评</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1"/>
                  </a:ext>
                </a:extLst>
              </a:tr>
              <a:tr h="0">
                <a:tc vMerge="1">
                  <a:txBody>
                    <a:bodyPr/>
                    <a:lstStyle/>
                    <a:p>
                      <a:endParaRPr lang="zh-CN" altLang="en-US"/>
                    </a:p>
                  </a:txBody>
                  <a:tcPr/>
                </a:tc>
                <a:tc vMerge="1">
                  <a:txBody>
                    <a:bodyPr/>
                    <a:lstStyle/>
                    <a:p>
                      <a:endParaRPr lang="zh-CN" altLang="en-US"/>
                    </a:p>
                  </a:txBody>
                  <a:tcPr/>
                </a:tc>
                <a:tc rowSpan="2">
                  <a:txBody>
                    <a:bodyPr/>
                    <a:lstStyle/>
                    <a:p>
                      <a:pPr algn="l">
                        <a:spcAft>
                          <a:spcPts val="0"/>
                        </a:spcAft>
                      </a:pPr>
                      <a:r>
                        <a:rPr lang="zh-CN" sz="1100" kern="100" dirty="0">
                          <a:latin typeface="微软雅黑" pitchFamily="34" charset="-122"/>
                          <a:ea typeface="微软雅黑" pitchFamily="34" charset="-122"/>
                        </a:rPr>
                        <a:t>数据汇总及协调工作</a:t>
                      </a:r>
                      <a:endParaRPr lang="zh-CN" sz="1100" kern="100" dirty="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2"/>
                  </a:ext>
                </a:extLst>
              </a:tr>
              <a:tr h="334578">
                <a:tc vMerge="1">
                  <a:txBody>
                    <a:bodyPr/>
                    <a:lstStyle/>
                    <a:p>
                      <a:endParaRPr lang="zh-CN" altLang="en-US"/>
                    </a:p>
                  </a:txBody>
                  <a:tcPr/>
                </a:tc>
                <a:tc vMerge="1">
                  <a:txBody>
                    <a:bodyPr/>
                    <a:lstStyle/>
                    <a:p>
                      <a:endParaRPr lang="zh-CN" altLang="en-US"/>
                    </a:p>
                  </a:txBody>
                  <a:tcPr/>
                </a:tc>
                <a:tc vMerge="1">
                  <a:txBody>
                    <a:bodyPr/>
                    <a:lstStyle/>
                    <a:p>
                      <a:pPr algn="l">
                        <a:spcAft>
                          <a:spcPts val="0"/>
                        </a:spcAft>
                      </a:pPr>
                      <a:endParaRPr lang="zh-CN" sz="1000" kern="100">
                        <a:latin typeface="Calibri"/>
                        <a:ea typeface="宋体"/>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a:latin typeface="微软雅黑" pitchFamily="34" charset="-122"/>
                          <a:ea typeface="微软雅黑" pitchFamily="34" charset="-122"/>
                        </a:rPr>
                        <a:t>校、区统计上报测评完成情况，进行统筹协调</a:t>
                      </a:r>
                      <a:endParaRPr lang="zh-CN" sz="1100" kern="10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3"/>
                  </a:ext>
                </a:extLst>
              </a:tr>
              <a:tr h="308548">
                <a:tc>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2</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gridSpan="2">
                  <a:txBody>
                    <a:bodyPr/>
                    <a:lstStyle/>
                    <a:p>
                      <a:pPr algn="l">
                        <a:spcAft>
                          <a:spcPts val="0"/>
                        </a:spcAft>
                      </a:pPr>
                      <a:r>
                        <a:rPr lang="zh-CN" sz="1100" kern="100" dirty="0">
                          <a:latin typeface="微软雅黑" pitchFamily="34" charset="-122"/>
                          <a:ea typeface="微软雅黑" pitchFamily="34" charset="-122"/>
                        </a:rPr>
                        <a:t>平台调整及完善</a:t>
                      </a:r>
                      <a:endParaRPr lang="zh-CN" sz="1100" kern="100" dirty="0">
                        <a:latin typeface="微软雅黑" pitchFamily="34" charset="-122"/>
                        <a:ea typeface="微软雅黑" pitchFamily="34" charset="-122"/>
                        <a:cs typeface="Times New Roman"/>
                      </a:endParaRPr>
                    </a:p>
                  </a:txBody>
                  <a:tcPr marL="66261" marR="66261" marT="0" marB="0" anchor="ctr"/>
                </a:tc>
                <a:tc hMerge="1">
                  <a:txBody>
                    <a:bodyPr/>
                    <a:lstStyle/>
                    <a:p>
                      <a:endParaRPr lang="zh-CN" altLang="en-US"/>
                    </a:p>
                  </a:txBody>
                  <a:tcPr/>
                </a:tc>
                <a:tc>
                  <a:txBody>
                    <a:bodyPr/>
                    <a:lstStyle/>
                    <a:p>
                      <a:pPr algn="ctr">
                        <a:spcAft>
                          <a:spcPts val="0"/>
                        </a:spcAft>
                      </a:pPr>
                      <a:r>
                        <a:rPr lang="en-US" sz="1100" kern="100" dirty="0">
                          <a:latin typeface="微软雅黑" pitchFamily="34" charset="-122"/>
                          <a:ea typeface="微软雅黑" pitchFamily="34" charset="-122"/>
                        </a:rPr>
                        <a:t>2015</a:t>
                      </a:r>
                      <a:r>
                        <a:rPr lang="zh-CN" sz="1100" kern="100" dirty="0">
                          <a:latin typeface="微软雅黑" pitchFamily="34" charset="-122"/>
                          <a:ea typeface="微软雅黑" pitchFamily="34" charset="-122"/>
                        </a:rPr>
                        <a:t>年</a:t>
                      </a:r>
                      <a:r>
                        <a:rPr lang="en-US" sz="1100" kern="100" dirty="0">
                          <a:latin typeface="微软雅黑" pitchFamily="34" charset="-122"/>
                          <a:ea typeface="微软雅黑" pitchFamily="34" charset="-122"/>
                        </a:rPr>
                        <a:t>7-8</a:t>
                      </a:r>
                      <a:r>
                        <a:rPr lang="zh-CN" sz="1100" kern="100" dirty="0">
                          <a:latin typeface="微软雅黑" pitchFamily="34" charset="-122"/>
                          <a:ea typeface="微软雅黑" pitchFamily="34" charset="-122"/>
                        </a:rPr>
                        <a:t>月</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4"/>
                  </a:ext>
                </a:extLst>
              </a:tr>
              <a:tr h="285963">
                <a:tc rowSpan="3">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3</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3">
                  <a:txBody>
                    <a:bodyPr/>
                    <a:lstStyle/>
                    <a:p>
                      <a:pPr algn="l">
                        <a:spcAft>
                          <a:spcPts val="0"/>
                        </a:spcAft>
                      </a:pPr>
                      <a:r>
                        <a:rPr lang="zh-CN" sz="1100" kern="100" dirty="0">
                          <a:latin typeface="微软雅黑" pitchFamily="34" charset="-122"/>
                          <a:ea typeface="微软雅黑" pitchFamily="34" charset="-122"/>
                        </a:rPr>
                        <a:t>集中测评</a:t>
                      </a:r>
                    </a:p>
                    <a:p>
                      <a:pPr algn="l">
                        <a:spcAft>
                          <a:spcPts val="0"/>
                        </a:spcAft>
                      </a:pPr>
                      <a:r>
                        <a:rPr lang="zh-CN" sz="1100" kern="100" dirty="0">
                          <a:latin typeface="微软雅黑" pitchFamily="34" charset="-122"/>
                          <a:ea typeface="微软雅黑" pitchFamily="34" charset="-122"/>
                        </a:rPr>
                        <a:t>（第</a:t>
                      </a:r>
                      <a:r>
                        <a:rPr lang="en-US" sz="1100" kern="100" dirty="0">
                          <a:latin typeface="微软雅黑" pitchFamily="34" charset="-122"/>
                          <a:ea typeface="微软雅黑" pitchFamily="34" charset="-122"/>
                        </a:rPr>
                        <a:t>1</a:t>
                      </a:r>
                      <a:r>
                        <a:rPr lang="zh-CN" sz="1100" kern="100" dirty="0">
                          <a:latin typeface="微软雅黑" pitchFamily="34" charset="-122"/>
                          <a:ea typeface="微软雅黑" pitchFamily="34" charset="-122"/>
                        </a:rPr>
                        <a:t>期）</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a:latin typeface="微软雅黑" pitchFamily="34" charset="-122"/>
                          <a:ea typeface="微软雅黑" pitchFamily="34" charset="-122"/>
                        </a:rPr>
                        <a:t>测评实施</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a:latin typeface="微软雅黑" pitchFamily="34" charset="-122"/>
                          <a:ea typeface="微软雅黑" pitchFamily="34" charset="-122"/>
                        </a:rPr>
                        <a:t>2015</a:t>
                      </a:r>
                      <a:r>
                        <a:rPr lang="zh-CN" sz="1100" kern="100">
                          <a:latin typeface="微软雅黑" pitchFamily="34" charset="-122"/>
                          <a:ea typeface="微软雅黑" pitchFamily="34" charset="-122"/>
                        </a:rPr>
                        <a:t>年</a:t>
                      </a:r>
                      <a:r>
                        <a:rPr lang="en-US" sz="1100" kern="100">
                          <a:latin typeface="微软雅黑" pitchFamily="34" charset="-122"/>
                          <a:ea typeface="微软雅黑" pitchFamily="34" charset="-122"/>
                        </a:rPr>
                        <a:t>9</a:t>
                      </a:r>
                      <a:r>
                        <a:rPr lang="zh-CN" sz="1100" kern="100">
                          <a:latin typeface="微软雅黑" pitchFamily="34" charset="-122"/>
                          <a:ea typeface="微软雅黑" pitchFamily="34" charset="-122"/>
                        </a:rPr>
                        <a:t>月中旬起</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altLang="zh-CN" sz="1100" kern="100" dirty="0">
                          <a:latin typeface="微软雅黑" pitchFamily="34" charset="-122"/>
                          <a:ea typeface="微软雅黑" pitchFamily="34" charset="-122"/>
                        </a:rPr>
                        <a:t>7</a:t>
                      </a:r>
                      <a:r>
                        <a:rPr lang="zh-CN" sz="1100" kern="100" dirty="0">
                          <a:latin typeface="微软雅黑" pitchFamily="34" charset="-122"/>
                          <a:ea typeface="微软雅黑" pitchFamily="34" charset="-122"/>
                        </a:rPr>
                        <a:t>个</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zh-CN" sz="1100" kern="100" dirty="0">
                          <a:latin typeface="微软雅黑" pitchFamily="34" charset="-122"/>
                          <a:ea typeface="微软雅黑" pitchFamily="34" charset="-122"/>
                        </a:rPr>
                        <a:t>全体参训教师</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l">
                        <a:spcAft>
                          <a:spcPts val="0"/>
                        </a:spcAft>
                      </a:pP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周内完成测评（含试点测评区县）</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5"/>
                  </a:ext>
                </a:extLst>
              </a:tr>
              <a:tr h="48615">
                <a:tc vMerge="1">
                  <a:txBody>
                    <a:bodyPr/>
                    <a:lstStyle/>
                    <a:p>
                      <a:endParaRPr lang="zh-CN" altLang="en-US"/>
                    </a:p>
                  </a:txBody>
                  <a:tcPr/>
                </a:tc>
                <a:tc vMerge="1">
                  <a:txBody>
                    <a:bodyPr/>
                    <a:lstStyle/>
                    <a:p>
                      <a:endParaRPr lang="zh-CN" altLang="en-US"/>
                    </a:p>
                  </a:txBody>
                  <a:tcPr/>
                </a:tc>
                <a:tc rowSpan="2">
                  <a:txBody>
                    <a:bodyPr/>
                    <a:lstStyle/>
                    <a:p>
                      <a:pPr algn="l">
                        <a:spcAft>
                          <a:spcPts val="0"/>
                        </a:spcAft>
                      </a:pPr>
                      <a:r>
                        <a:rPr lang="zh-CN" sz="1100" kern="100" dirty="0">
                          <a:latin typeface="微软雅黑" pitchFamily="34" charset="-122"/>
                          <a:ea typeface="微软雅黑" pitchFamily="34" charset="-122"/>
                        </a:rPr>
                        <a:t>数据汇总及协调工作</a:t>
                      </a:r>
                      <a:endParaRPr lang="zh-CN" sz="1100" kern="100" dirty="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6"/>
                  </a:ext>
                </a:extLst>
              </a:tr>
              <a:tr h="334815">
                <a:tc vMerge="1">
                  <a:txBody>
                    <a:bodyPr/>
                    <a:lstStyle/>
                    <a:p>
                      <a:endParaRPr lang="zh-CN" altLang="en-US"/>
                    </a:p>
                  </a:txBody>
                  <a:tcPr/>
                </a:tc>
                <a:tc vMerge="1">
                  <a:txBody>
                    <a:bodyPr/>
                    <a:lstStyle/>
                    <a:p>
                      <a:endParaRPr lang="zh-CN" altLang="en-US"/>
                    </a:p>
                  </a:txBody>
                  <a:tcPr/>
                </a:tc>
                <a:tc vMerge="1">
                  <a:txBody>
                    <a:bodyPr/>
                    <a:lstStyle/>
                    <a:p>
                      <a:pPr algn="l">
                        <a:spcAft>
                          <a:spcPts val="0"/>
                        </a:spcAft>
                      </a:pPr>
                      <a:endParaRPr lang="zh-CN" sz="1000" kern="100">
                        <a:latin typeface="Calibri"/>
                        <a:ea typeface="宋体"/>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dirty="0">
                          <a:latin typeface="微软雅黑" pitchFamily="34" charset="-122"/>
                          <a:ea typeface="微软雅黑" pitchFamily="34" charset="-122"/>
                        </a:rPr>
                        <a:t>校、区统计上报测评完成情况，进行统筹协调</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7"/>
                  </a:ext>
                </a:extLst>
              </a:tr>
              <a:tr h="351189">
                <a:tc rowSpan="2">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4</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2">
                  <a:txBody>
                    <a:bodyPr/>
                    <a:lstStyle/>
                    <a:p>
                      <a:pPr algn="l">
                        <a:spcAft>
                          <a:spcPts val="0"/>
                        </a:spcAft>
                      </a:pPr>
                      <a:r>
                        <a:rPr lang="zh-CN" sz="1100" kern="100" dirty="0">
                          <a:latin typeface="微软雅黑" pitchFamily="34" charset="-122"/>
                          <a:ea typeface="微软雅黑" pitchFamily="34" charset="-122"/>
                        </a:rPr>
                        <a:t>集中测评</a:t>
                      </a:r>
                    </a:p>
                    <a:p>
                      <a:pPr algn="l">
                        <a:spcAft>
                          <a:spcPts val="0"/>
                        </a:spcAft>
                      </a:pPr>
                      <a:r>
                        <a:rPr lang="zh-CN" sz="1100" kern="100" dirty="0">
                          <a:latin typeface="微软雅黑" pitchFamily="34" charset="-122"/>
                          <a:ea typeface="微软雅黑" pitchFamily="34" charset="-122"/>
                        </a:rPr>
                        <a:t>（第</a:t>
                      </a:r>
                      <a:r>
                        <a:rPr lang="en-US" sz="1100" kern="100" dirty="0">
                          <a:latin typeface="微软雅黑" pitchFamily="34" charset="-122"/>
                          <a:ea typeface="微软雅黑" pitchFamily="34" charset="-122"/>
                        </a:rPr>
                        <a:t>2</a:t>
                      </a:r>
                      <a:r>
                        <a:rPr lang="zh-CN" sz="1100" kern="100" dirty="0">
                          <a:latin typeface="微软雅黑" pitchFamily="34" charset="-122"/>
                          <a:ea typeface="微软雅黑" pitchFamily="34" charset="-122"/>
                        </a:rPr>
                        <a:t>期）</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a:latin typeface="微软雅黑" pitchFamily="34" charset="-122"/>
                          <a:ea typeface="微软雅黑" pitchFamily="34" charset="-122"/>
                        </a:rPr>
                        <a:t>测评实施</a:t>
                      </a:r>
                      <a:endParaRPr lang="zh-CN" sz="1100" kern="100">
                        <a:latin typeface="微软雅黑" pitchFamily="34" charset="-122"/>
                        <a:ea typeface="微软雅黑" pitchFamily="34" charset="-122"/>
                        <a:cs typeface="Times New Roman"/>
                      </a:endParaRPr>
                    </a:p>
                  </a:txBody>
                  <a:tcPr marL="66261" marR="66261" marT="0" marB="0" anchor="ctr"/>
                </a:tc>
                <a:tc rowSpan="2">
                  <a:txBody>
                    <a:bodyPr/>
                    <a:lstStyle/>
                    <a:p>
                      <a:pPr algn="ctr">
                        <a:spcAft>
                          <a:spcPts val="0"/>
                        </a:spcAft>
                      </a:pPr>
                      <a:r>
                        <a:rPr lang="en-US" sz="1100" kern="100" dirty="0">
                          <a:latin typeface="微软雅黑" pitchFamily="34" charset="-122"/>
                          <a:ea typeface="微软雅黑" pitchFamily="34" charset="-122"/>
                        </a:rPr>
                        <a:t>2015</a:t>
                      </a:r>
                      <a:r>
                        <a:rPr lang="zh-CN" sz="1100" kern="100" dirty="0">
                          <a:latin typeface="微软雅黑" pitchFamily="34" charset="-122"/>
                          <a:ea typeface="微软雅黑" pitchFamily="34" charset="-122"/>
                        </a:rPr>
                        <a:t>年</a:t>
                      </a:r>
                      <a:r>
                        <a:rPr lang="en-US" sz="1100" kern="100" dirty="0">
                          <a:latin typeface="微软雅黑" pitchFamily="34" charset="-122"/>
                          <a:ea typeface="微软雅黑" pitchFamily="34" charset="-122"/>
                        </a:rPr>
                        <a:t>10</a:t>
                      </a:r>
                      <a:r>
                        <a:rPr lang="zh-CN" sz="1100" kern="100" dirty="0">
                          <a:latin typeface="微软雅黑" pitchFamily="34" charset="-122"/>
                          <a:ea typeface="微软雅黑" pitchFamily="34" charset="-122"/>
                        </a:rPr>
                        <a:t>月中旬</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ctr">
                        <a:spcAft>
                          <a:spcPts val="0"/>
                        </a:spcAft>
                      </a:pPr>
                      <a:r>
                        <a:rPr lang="en-US" sz="1100" kern="100" dirty="0">
                          <a:latin typeface="微软雅黑" pitchFamily="34" charset="-122"/>
                          <a:ea typeface="微软雅黑" pitchFamily="34" charset="-122"/>
                        </a:rPr>
                        <a:t>6</a:t>
                      </a:r>
                      <a:r>
                        <a:rPr lang="zh-CN" sz="1100" kern="100" dirty="0">
                          <a:latin typeface="微软雅黑" pitchFamily="34" charset="-122"/>
                          <a:ea typeface="微软雅黑" pitchFamily="34" charset="-122"/>
                        </a:rPr>
                        <a:t>个</a:t>
                      </a:r>
                      <a:endParaRPr lang="zh-CN" sz="1100" kern="100" dirty="0">
                        <a:latin typeface="微软雅黑" pitchFamily="34" charset="-122"/>
                        <a:ea typeface="微软雅黑" pitchFamily="34" charset="-122"/>
                        <a:cs typeface="Times New Roman"/>
                      </a:endParaRPr>
                    </a:p>
                  </a:txBody>
                  <a:tcPr marL="66261" marR="66261" marT="0" marB="0" anchor="ctr"/>
                </a:tc>
                <a:tc rowSpan="2">
                  <a:txBody>
                    <a:bodyPr/>
                    <a:lstStyle/>
                    <a:p>
                      <a:pPr algn="ctr">
                        <a:spcAft>
                          <a:spcPts val="0"/>
                        </a:spcAft>
                      </a:pPr>
                      <a:r>
                        <a:rPr lang="zh-CN" sz="1100" kern="100">
                          <a:latin typeface="微软雅黑" pitchFamily="34" charset="-122"/>
                          <a:ea typeface="微软雅黑" pitchFamily="34" charset="-122"/>
                        </a:rPr>
                        <a:t>全体参训教师</a:t>
                      </a:r>
                      <a:endParaRPr lang="zh-CN" sz="1100" kern="10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en-US" sz="1100" kern="100" dirty="0">
                          <a:latin typeface="微软雅黑" pitchFamily="34" charset="-122"/>
                          <a:ea typeface="微软雅黑" pitchFamily="34" charset="-122"/>
                        </a:rPr>
                        <a:t>4</a:t>
                      </a:r>
                      <a:r>
                        <a:rPr lang="zh-CN" sz="1100" kern="100" dirty="0">
                          <a:latin typeface="微软雅黑" pitchFamily="34" charset="-122"/>
                          <a:ea typeface="微软雅黑" pitchFamily="34" charset="-122"/>
                        </a:rPr>
                        <a:t>周内完成测评</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8"/>
                  </a:ext>
                </a:extLst>
              </a:tr>
              <a:tr h="334578">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a:latin typeface="微软雅黑" pitchFamily="34" charset="-122"/>
                          <a:ea typeface="微软雅黑" pitchFamily="34" charset="-122"/>
                        </a:rPr>
                        <a:t>数据汇总及协调工作</a:t>
                      </a:r>
                      <a:endParaRPr lang="zh-CN" sz="1100" kern="10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dirty="0">
                          <a:latin typeface="微软雅黑" pitchFamily="34" charset="-122"/>
                          <a:ea typeface="微软雅黑" pitchFamily="34" charset="-122"/>
                        </a:rPr>
                        <a:t>校、区统计上报测评完成情况，进行统筹协调</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09"/>
                  </a:ext>
                </a:extLst>
              </a:tr>
              <a:tr h="292936">
                <a:tc rowSpan="3">
                  <a:txBody>
                    <a:bodyPr/>
                    <a:lstStyle/>
                    <a:p>
                      <a:pPr algn="ctr">
                        <a:spcAft>
                          <a:spcPts val="0"/>
                        </a:spcAft>
                      </a:pPr>
                      <a:r>
                        <a:rPr lang="en-US" sz="1100" b="1" kern="100" dirty="0">
                          <a:solidFill>
                            <a:schemeClr val="bg1"/>
                          </a:solidFill>
                          <a:latin typeface="微软雅黑" panose="020B0503020204020204" pitchFamily="34" charset="-122"/>
                          <a:ea typeface="微软雅黑" panose="020B0503020204020204" pitchFamily="34" charset="-122"/>
                        </a:rPr>
                        <a:t>5</a:t>
                      </a:r>
                      <a:endParaRPr lang="zh-CN" sz="1100" b="1" kern="100" dirty="0">
                        <a:solidFill>
                          <a:schemeClr val="bg1"/>
                        </a:solidFill>
                        <a:latin typeface="微软雅黑" panose="020B0503020204020204" pitchFamily="34" charset="-122"/>
                        <a:ea typeface="微软雅黑" panose="020B0503020204020204" pitchFamily="34" charset="-122"/>
                        <a:cs typeface="Times New Roman"/>
                      </a:endParaRPr>
                    </a:p>
                  </a:txBody>
                  <a:tcPr marL="66261" marR="66261" marT="0" marB="0" anchor="ctr">
                    <a:solidFill>
                      <a:srgbClr val="70AC2E"/>
                    </a:solidFill>
                  </a:tcPr>
                </a:tc>
                <a:tc rowSpan="3">
                  <a:txBody>
                    <a:bodyPr/>
                    <a:lstStyle/>
                    <a:p>
                      <a:pPr algn="l">
                        <a:spcAft>
                          <a:spcPts val="0"/>
                        </a:spcAft>
                      </a:pPr>
                      <a:r>
                        <a:rPr lang="zh-CN" sz="1100" kern="100" dirty="0">
                          <a:latin typeface="微软雅黑" pitchFamily="34" charset="-122"/>
                          <a:ea typeface="微软雅黑" pitchFamily="34" charset="-122"/>
                        </a:rPr>
                        <a:t>集中测评</a:t>
                      </a:r>
                    </a:p>
                    <a:p>
                      <a:pPr algn="l">
                        <a:spcAft>
                          <a:spcPts val="0"/>
                        </a:spcAft>
                      </a:pPr>
                      <a:r>
                        <a:rPr lang="zh-CN" sz="1100" kern="100" dirty="0">
                          <a:latin typeface="微软雅黑" pitchFamily="34" charset="-122"/>
                          <a:ea typeface="微软雅黑" pitchFamily="34" charset="-122"/>
                        </a:rPr>
                        <a:t>（第</a:t>
                      </a:r>
                      <a:r>
                        <a:rPr lang="en-US" sz="1100" kern="100" dirty="0">
                          <a:latin typeface="微软雅黑" pitchFamily="34" charset="-122"/>
                          <a:ea typeface="微软雅黑" pitchFamily="34" charset="-122"/>
                        </a:rPr>
                        <a:t>3</a:t>
                      </a:r>
                      <a:r>
                        <a:rPr lang="zh-CN" sz="1100" kern="100" dirty="0">
                          <a:latin typeface="微软雅黑" pitchFamily="34" charset="-122"/>
                          <a:ea typeface="微软雅黑" pitchFamily="34" charset="-122"/>
                        </a:rPr>
                        <a:t>期）</a:t>
                      </a:r>
                      <a:endParaRPr lang="zh-CN" sz="1100" kern="100" dirty="0">
                        <a:latin typeface="微软雅黑" pitchFamily="34" charset="-122"/>
                        <a:ea typeface="微软雅黑" pitchFamily="34" charset="-122"/>
                        <a:cs typeface="Times New Roman"/>
                      </a:endParaRPr>
                    </a:p>
                  </a:txBody>
                  <a:tcPr marL="66261" marR="66261" marT="0" marB="0" anchor="ctr"/>
                </a:tc>
                <a:tc>
                  <a:txBody>
                    <a:bodyPr/>
                    <a:lstStyle/>
                    <a:p>
                      <a:pPr algn="l">
                        <a:spcAft>
                          <a:spcPts val="0"/>
                        </a:spcAft>
                      </a:pPr>
                      <a:r>
                        <a:rPr lang="zh-CN" sz="1100" kern="100">
                          <a:latin typeface="微软雅黑" pitchFamily="34" charset="-122"/>
                          <a:ea typeface="微软雅黑" pitchFamily="34" charset="-122"/>
                        </a:rPr>
                        <a:t>测评实施</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sz="1100" kern="100">
                          <a:latin typeface="微软雅黑" pitchFamily="34" charset="-122"/>
                          <a:ea typeface="微软雅黑" pitchFamily="34" charset="-122"/>
                        </a:rPr>
                        <a:t>2015</a:t>
                      </a:r>
                      <a:r>
                        <a:rPr lang="zh-CN" sz="1100" kern="100">
                          <a:latin typeface="微软雅黑" pitchFamily="34" charset="-122"/>
                          <a:ea typeface="微软雅黑" pitchFamily="34" charset="-122"/>
                        </a:rPr>
                        <a:t>年</a:t>
                      </a:r>
                      <a:r>
                        <a:rPr lang="en-US" sz="1100" kern="100">
                          <a:latin typeface="微软雅黑" pitchFamily="34" charset="-122"/>
                          <a:ea typeface="微软雅黑" pitchFamily="34" charset="-122"/>
                        </a:rPr>
                        <a:t>11</a:t>
                      </a:r>
                      <a:r>
                        <a:rPr lang="zh-CN" sz="1100" kern="100">
                          <a:latin typeface="微软雅黑" pitchFamily="34" charset="-122"/>
                          <a:ea typeface="微软雅黑" pitchFamily="34" charset="-122"/>
                        </a:rPr>
                        <a:t>月中旬</a:t>
                      </a:r>
                      <a:endParaRPr lang="zh-CN" sz="1100" kern="10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en-US" altLang="zh-CN" sz="1100" kern="100" dirty="0">
                          <a:latin typeface="微软雅黑" pitchFamily="34" charset="-122"/>
                          <a:ea typeface="微软雅黑" pitchFamily="34" charset="-122"/>
                        </a:rPr>
                        <a:t>4</a:t>
                      </a:r>
                      <a:r>
                        <a:rPr lang="zh-CN" sz="1100" kern="100" dirty="0">
                          <a:latin typeface="微软雅黑" pitchFamily="34" charset="-122"/>
                          <a:ea typeface="微软雅黑" pitchFamily="34" charset="-122"/>
                        </a:rPr>
                        <a:t>个</a:t>
                      </a:r>
                      <a:endParaRPr lang="zh-CN" sz="1100" kern="100" dirty="0">
                        <a:latin typeface="微软雅黑" pitchFamily="34" charset="-122"/>
                        <a:ea typeface="微软雅黑" pitchFamily="34" charset="-122"/>
                        <a:cs typeface="Times New Roman"/>
                      </a:endParaRPr>
                    </a:p>
                  </a:txBody>
                  <a:tcPr marL="66261" marR="66261" marT="0" marB="0" anchor="ctr"/>
                </a:tc>
                <a:tc rowSpan="3">
                  <a:txBody>
                    <a:bodyPr/>
                    <a:lstStyle/>
                    <a:p>
                      <a:pPr algn="ctr">
                        <a:spcAft>
                          <a:spcPts val="0"/>
                        </a:spcAft>
                      </a:pPr>
                      <a:r>
                        <a:rPr lang="zh-CN" sz="1100" kern="100">
                          <a:latin typeface="微软雅黑" pitchFamily="34" charset="-122"/>
                          <a:ea typeface="微软雅黑" pitchFamily="34" charset="-122"/>
                        </a:rPr>
                        <a:t>全体参训教师</a:t>
                      </a:r>
                      <a:endParaRPr lang="zh-CN" sz="1100" kern="100">
                        <a:latin typeface="微软雅黑" pitchFamily="34" charset="-122"/>
                        <a:ea typeface="微软雅黑" pitchFamily="34" charset="-122"/>
                        <a:cs typeface="Times New Roman"/>
                      </a:endParaRPr>
                    </a:p>
                  </a:txBody>
                  <a:tcPr marL="66261" marR="66261" marT="0" marB="0" anchor="ctr"/>
                </a:tc>
                <a:tc rowSpan="2">
                  <a:txBody>
                    <a:bodyPr/>
                    <a:lstStyle/>
                    <a:p>
                      <a:pPr algn="l">
                        <a:spcAft>
                          <a:spcPts val="0"/>
                        </a:spcAft>
                      </a:pPr>
                      <a:r>
                        <a:rPr lang="en-US" sz="1100" kern="100" dirty="0">
                          <a:latin typeface="微软雅黑" pitchFamily="34" charset="-122"/>
                          <a:ea typeface="微软雅黑" pitchFamily="34" charset="-122"/>
                        </a:rPr>
                        <a:t>4</a:t>
                      </a:r>
                      <a:r>
                        <a:rPr lang="zh-CN" sz="1100" kern="100" dirty="0">
                          <a:latin typeface="微软雅黑" pitchFamily="34" charset="-122"/>
                          <a:ea typeface="微软雅黑" pitchFamily="34" charset="-122"/>
                        </a:rPr>
                        <a:t>周内完成测评</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10"/>
                  </a:ext>
                </a:extLst>
              </a:tr>
              <a:tr h="0">
                <a:tc vMerge="1">
                  <a:txBody>
                    <a:bodyPr/>
                    <a:lstStyle/>
                    <a:p>
                      <a:endParaRPr lang="zh-CN" altLang="en-US"/>
                    </a:p>
                  </a:txBody>
                  <a:tcPr/>
                </a:tc>
                <a:tc vMerge="1">
                  <a:txBody>
                    <a:bodyPr/>
                    <a:lstStyle/>
                    <a:p>
                      <a:endParaRPr lang="zh-CN" altLang="en-US"/>
                    </a:p>
                  </a:txBody>
                  <a:tcPr/>
                </a:tc>
                <a:tc rowSpan="2">
                  <a:txBody>
                    <a:bodyPr/>
                    <a:lstStyle/>
                    <a:p>
                      <a:pPr algn="l">
                        <a:spcAft>
                          <a:spcPts val="0"/>
                        </a:spcAft>
                      </a:pPr>
                      <a:r>
                        <a:rPr lang="zh-CN" sz="1100" kern="100" dirty="0">
                          <a:latin typeface="微软雅黑" pitchFamily="34" charset="-122"/>
                          <a:ea typeface="微软雅黑" pitchFamily="34" charset="-122"/>
                        </a:rPr>
                        <a:t>数据汇总及协调工作</a:t>
                      </a:r>
                      <a:endParaRPr lang="zh-CN" sz="1100" kern="100" dirty="0">
                        <a:latin typeface="微软雅黑" pitchFamily="34" charset="-122"/>
                        <a:ea typeface="微软雅黑" pitchFamily="34" charset="-122"/>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11"/>
                  </a:ext>
                </a:extLst>
              </a:tr>
              <a:tr h="438565">
                <a:tc vMerge="1">
                  <a:txBody>
                    <a:bodyPr/>
                    <a:lstStyle/>
                    <a:p>
                      <a:endParaRPr lang="zh-CN" altLang="en-US"/>
                    </a:p>
                  </a:txBody>
                  <a:tcPr/>
                </a:tc>
                <a:tc vMerge="1">
                  <a:txBody>
                    <a:bodyPr/>
                    <a:lstStyle/>
                    <a:p>
                      <a:endParaRPr lang="zh-CN" altLang="en-US"/>
                    </a:p>
                  </a:txBody>
                  <a:tcPr/>
                </a:tc>
                <a:tc vMerge="1">
                  <a:txBody>
                    <a:bodyPr/>
                    <a:lstStyle/>
                    <a:p>
                      <a:pPr algn="l">
                        <a:spcAft>
                          <a:spcPts val="0"/>
                        </a:spcAft>
                      </a:pPr>
                      <a:endParaRPr lang="zh-CN" sz="1000" kern="100">
                        <a:latin typeface="Calibri"/>
                        <a:ea typeface="宋体"/>
                        <a:cs typeface="Times New Roman"/>
                      </a:endParaRPr>
                    </a:p>
                  </a:txBody>
                  <a:tcPr marL="66261" marR="66261" marT="0" marB="0" anchor="ct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l">
                        <a:spcAft>
                          <a:spcPts val="0"/>
                        </a:spcAft>
                      </a:pPr>
                      <a:r>
                        <a:rPr lang="zh-CN" sz="1100" kern="100" dirty="0">
                          <a:latin typeface="微软雅黑" pitchFamily="34" charset="-122"/>
                          <a:ea typeface="微软雅黑" pitchFamily="34" charset="-122"/>
                        </a:rPr>
                        <a:t>校、区统计上报测评完成情况，进行统筹协调</a:t>
                      </a:r>
                      <a:endParaRPr lang="zh-CN" sz="1100" kern="100" dirty="0">
                        <a:latin typeface="微软雅黑" pitchFamily="34" charset="-122"/>
                        <a:ea typeface="微软雅黑" pitchFamily="34" charset="-122"/>
                        <a:cs typeface="Times New Roman"/>
                      </a:endParaRPr>
                    </a:p>
                  </a:txBody>
                  <a:tcPr marL="66261" marR="66261" marT="0" marB="0" anchor="ct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3064217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32500" y="195486"/>
            <a:ext cx="1531188" cy="369332"/>
          </a:xfrm>
          <a:prstGeom prst="rect">
            <a:avLst/>
          </a:prstGeom>
          <a:noFill/>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目录</a:t>
            </a:r>
            <a:r>
              <a:rPr lang="en-US" altLang="zh-CN" b="1" dirty="0">
                <a:solidFill>
                  <a:schemeClr val="bg1"/>
                </a:solidFill>
                <a:latin typeface="Times New Roman" panose="02020603050405020304" pitchFamily="18" charset="0"/>
                <a:cs typeface="Times New Roman" panose="02020603050405020304" pitchFamily="18" charset="0"/>
              </a:rPr>
              <a:t>Contents</a:t>
            </a:r>
            <a:endParaRPr lang="zh-CN" altLang="en-US" dirty="0"/>
          </a:p>
        </p:txBody>
      </p:sp>
      <p:grpSp>
        <p:nvGrpSpPr>
          <p:cNvPr id="142" name="组合 141"/>
          <p:cNvGrpSpPr/>
          <p:nvPr/>
        </p:nvGrpSpPr>
        <p:grpSpPr>
          <a:xfrm>
            <a:off x="4103421" y="1347614"/>
            <a:ext cx="3386149" cy="645621"/>
            <a:chOff x="287567" y="1142506"/>
            <a:chExt cx="3441313" cy="680109"/>
          </a:xfrm>
        </p:grpSpPr>
        <p:sp>
          <p:nvSpPr>
            <p:cNvPr id="143" name="任意多边形 142"/>
            <p:cNvSpPr/>
            <p:nvPr/>
          </p:nvSpPr>
          <p:spPr>
            <a:xfrm>
              <a:off x="683567" y="1250535"/>
              <a:ext cx="3045313"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4" name="等腰三角形 143"/>
            <p:cNvSpPr/>
            <p:nvPr/>
          </p:nvSpPr>
          <p:spPr>
            <a:xfrm flipV="1">
              <a:off x="287567" y="1174615"/>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5" name="文本框 12"/>
            <p:cNvSpPr txBox="1"/>
            <p:nvPr/>
          </p:nvSpPr>
          <p:spPr>
            <a:xfrm>
              <a:off x="521015" y="1142506"/>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5</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46" name="文本框 18"/>
            <p:cNvSpPr txBox="1"/>
            <p:nvPr/>
          </p:nvSpPr>
          <p:spPr>
            <a:xfrm>
              <a:off x="1064584" y="1253215"/>
              <a:ext cx="184731"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431013" y="1380546"/>
            <a:ext cx="3446726" cy="615140"/>
            <a:chOff x="226004" y="1158912"/>
            <a:chExt cx="3502876" cy="648000"/>
          </a:xfrm>
        </p:grpSpPr>
        <p:sp>
          <p:nvSpPr>
            <p:cNvPr id="148" name="任意多边形 147"/>
            <p:cNvSpPr/>
            <p:nvPr/>
          </p:nvSpPr>
          <p:spPr>
            <a:xfrm>
              <a:off x="683567" y="1302968"/>
              <a:ext cx="3045313"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9" name="等腰三角形 148"/>
            <p:cNvSpPr/>
            <p:nvPr/>
          </p:nvSpPr>
          <p:spPr>
            <a:xfrm flipV="1">
              <a:off x="226004" y="1158912"/>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0" name="文本框 12"/>
            <p:cNvSpPr txBox="1"/>
            <p:nvPr/>
          </p:nvSpPr>
          <p:spPr>
            <a:xfrm>
              <a:off x="453764" y="1201303"/>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51" name="文本框 18"/>
            <p:cNvSpPr txBox="1"/>
            <p:nvPr/>
          </p:nvSpPr>
          <p:spPr>
            <a:xfrm>
              <a:off x="1375772" y="1293636"/>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培训目标</a:t>
              </a:r>
            </a:p>
          </p:txBody>
        </p:sp>
      </p:grpSp>
      <p:grpSp>
        <p:nvGrpSpPr>
          <p:cNvPr id="152" name="组合 151"/>
          <p:cNvGrpSpPr/>
          <p:nvPr/>
        </p:nvGrpSpPr>
        <p:grpSpPr>
          <a:xfrm>
            <a:off x="872719" y="1956610"/>
            <a:ext cx="3446726" cy="615140"/>
            <a:chOff x="226004" y="1159056"/>
            <a:chExt cx="3502876" cy="648000"/>
          </a:xfrm>
        </p:grpSpPr>
        <p:sp>
          <p:nvSpPr>
            <p:cNvPr id="153" name="任意多边形 152"/>
            <p:cNvSpPr/>
            <p:nvPr/>
          </p:nvSpPr>
          <p:spPr>
            <a:xfrm>
              <a:off x="683567" y="1259669"/>
              <a:ext cx="3045313"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4" name="等腰三角形 153"/>
            <p:cNvSpPr/>
            <p:nvPr/>
          </p:nvSpPr>
          <p:spPr>
            <a:xfrm flipV="1">
              <a:off x="226004" y="1159056"/>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5" name="文本框 12"/>
            <p:cNvSpPr txBox="1"/>
            <p:nvPr/>
          </p:nvSpPr>
          <p:spPr>
            <a:xfrm>
              <a:off x="442028" y="1213331"/>
              <a:ext cx="373820" cy="461665"/>
            </a:xfrm>
            <a:prstGeom prst="rect">
              <a:avLst/>
            </a:prstGeom>
            <a:noFill/>
          </p:spPr>
          <p:txBody>
            <a:bodyPr wrap="none" rtlCol="0">
              <a:spAutoFit/>
            </a:bodyPr>
            <a:lstStyle>
              <a:defPPr>
                <a:defRPr lang="zh-CN"/>
              </a:defPPr>
              <a:lvl1pPr>
                <a:defRPr sz="2400" b="1">
                  <a:solidFill>
                    <a:schemeClr val="bg1"/>
                  </a:solidFill>
                  <a:latin typeface="微软雅黑" panose="020B0503020204020204" pitchFamily="34" charset="-122"/>
                  <a:ea typeface="微软雅黑" panose="020B0503020204020204" pitchFamily="34" charset="-122"/>
                </a:defRPr>
              </a:lvl1pPr>
            </a:lstStyle>
            <a:p>
              <a:r>
                <a:rPr lang="en-US" altLang="zh-CN" dirty="0"/>
                <a:t>2</a:t>
              </a:r>
              <a:endParaRPr lang="zh-CN" altLang="en-US" dirty="0"/>
            </a:p>
          </p:txBody>
        </p:sp>
        <p:sp>
          <p:nvSpPr>
            <p:cNvPr id="156" name="文本框 18"/>
            <p:cNvSpPr txBox="1"/>
            <p:nvPr/>
          </p:nvSpPr>
          <p:spPr>
            <a:xfrm>
              <a:off x="1333839" y="1259669"/>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培训对象</a:t>
              </a:r>
            </a:p>
          </p:txBody>
        </p:sp>
      </p:grpSp>
      <p:grpSp>
        <p:nvGrpSpPr>
          <p:cNvPr id="157" name="组合 156"/>
          <p:cNvGrpSpPr/>
          <p:nvPr/>
        </p:nvGrpSpPr>
        <p:grpSpPr>
          <a:xfrm>
            <a:off x="1304767" y="2494016"/>
            <a:ext cx="3407704" cy="615140"/>
            <a:chOff x="226004" y="1159056"/>
            <a:chExt cx="3463218" cy="648000"/>
          </a:xfrm>
        </p:grpSpPr>
        <p:sp>
          <p:nvSpPr>
            <p:cNvPr id="158" name="任意多边形 157"/>
            <p:cNvSpPr/>
            <p:nvPr/>
          </p:nvSpPr>
          <p:spPr>
            <a:xfrm>
              <a:off x="683567" y="1259030"/>
              <a:ext cx="3005655" cy="408183"/>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9" name="等腰三角形 158"/>
            <p:cNvSpPr/>
            <p:nvPr/>
          </p:nvSpPr>
          <p:spPr>
            <a:xfrm flipV="1">
              <a:off x="226004" y="1159056"/>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0" name="文本框 12"/>
            <p:cNvSpPr txBox="1"/>
            <p:nvPr/>
          </p:nvSpPr>
          <p:spPr>
            <a:xfrm>
              <a:off x="442028" y="1203598"/>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1" name="文本框 18"/>
            <p:cNvSpPr txBox="1"/>
            <p:nvPr/>
          </p:nvSpPr>
          <p:spPr>
            <a:xfrm>
              <a:off x="1018004" y="1244869"/>
              <a:ext cx="226215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培训内容及责任主体</a:t>
              </a:r>
            </a:p>
          </p:txBody>
        </p:sp>
      </p:grpSp>
      <p:grpSp>
        <p:nvGrpSpPr>
          <p:cNvPr id="162" name="组合 161"/>
          <p:cNvGrpSpPr/>
          <p:nvPr/>
        </p:nvGrpSpPr>
        <p:grpSpPr>
          <a:xfrm>
            <a:off x="1736815" y="3046082"/>
            <a:ext cx="3332323" cy="644864"/>
            <a:chOff x="226004" y="1203598"/>
            <a:chExt cx="3386609" cy="679312"/>
          </a:xfrm>
        </p:grpSpPr>
        <p:sp>
          <p:nvSpPr>
            <p:cNvPr id="163" name="任意多边形 162"/>
            <p:cNvSpPr/>
            <p:nvPr/>
          </p:nvSpPr>
          <p:spPr>
            <a:xfrm>
              <a:off x="683567" y="1312115"/>
              <a:ext cx="2929046" cy="414728"/>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4" name="等腰三角形 163"/>
            <p:cNvSpPr/>
            <p:nvPr/>
          </p:nvSpPr>
          <p:spPr>
            <a:xfrm flipV="1">
              <a:off x="226004" y="1234910"/>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5" name="文本框 12"/>
            <p:cNvSpPr txBox="1"/>
            <p:nvPr/>
          </p:nvSpPr>
          <p:spPr>
            <a:xfrm>
              <a:off x="442028" y="1203598"/>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6" name="文本框 18"/>
            <p:cNvSpPr txBox="1"/>
            <p:nvPr/>
          </p:nvSpPr>
          <p:spPr>
            <a:xfrm>
              <a:off x="1167542" y="1320706"/>
              <a:ext cx="1569660"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培训课程建设</a:t>
              </a:r>
            </a:p>
          </p:txBody>
        </p:sp>
      </p:grpSp>
      <p:sp>
        <p:nvSpPr>
          <p:cNvPr id="167" name="任意多边形 166"/>
          <p:cNvSpPr/>
          <p:nvPr/>
        </p:nvSpPr>
        <p:spPr>
          <a:xfrm>
            <a:off x="5831973" y="3175852"/>
            <a:ext cx="2807952"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8" name="等腰三角形 167"/>
          <p:cNvSpPr/>
          <p:nvPr/>
        </p:nvSpPr>
        <p:spPr>
          <a:xfrm flipV="1">
            <a:off x="5374410" y="3075878"/>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9" name="文本框 12"/>
          <p:cNvSpPr txBox="1"/>
          <p:nvPr/>
        </p:nvSpPr>
        <p:spPr>
          <a:xfrm>
            <a:off x="5590434" y="3120420"/>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8</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0" name="文本框 18"/>
          <p:cNvSpPr txBox="1"/>
          <p:nvPr/>
        </p:nvSpPr>
        <p:spPr>
          <a:xfrm>
            <a:off x="6523817" y="3161691"/>
            <a:ext cx="1338828"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保障及措施</a:t>
            </a:r>
          </a:p>
        </p:txBody>
      </p:sp>
      <p:sp>
        <p:nvSpPr>
          <p:cNvPr id="171" name="任意多边形 170"/>
          <p:cNvSpPr/>
          <p:nvPr/>
        </p:nvSpPr>
        <p:spPr>
          <a:xfrm>
            <a:off x="5399925" y="2591293"/>
            <a:ext cx="2807952"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72" name="等腰三角形 171"/>
          <p:cNvSpPr/>
          <p:nvPr/>
        </p:nvSpPr>
        <p:spPr>
          <a:xfrm flipV="1">
            <a:off x="4942362" y="2499814"/>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3" name="文本框 12"/>
          <p:cNvSpPr txBox="1"/>
          <p:nvPr/>
        </p:nvSpPr>
        <p:spPr>
          <a:xfrm>
            <a:off x="5158386" y="2544356"/>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7</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4" name="文本框 18"/>
          <p:cNvSpPr txBox="1"/>
          <p:nvPr/>
        </p:nvSpPr>
        <p:spPr>
          <a:xfrm>
            <a:off x="6163777" y="2599436"/>
            <a:ext cx="1107996" cy="36933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培训测评</a:t>
            </a:r>
          </a:p>
        </p:txBody>
      </p:sp>
      <p:sp>
        <p:nvSpPr>
          <p:cNvPr id="175" name="任意多边形 174"/>
          <p:cNvSpPr/>
          <p:nvPr/>
        </p:nvSpPr>
        <p:spPr>
          <a:xfrm>
            <a:off x="4993032" y="2015157"/>
            <a:ext cx="2807952" cy="360000"/>
          </a:xfrm>
          <a:custGeom>
            <a:avLst/>
            <a:gdLst>
              <a:gd name="connsiteX0" fmla="*/ 0 w 4165600"/>
              <a:gd name="connsiteY0" fmla="*/ 0 h 484505"/>
              <a:gd name="connsiteX1" fmla="*/ 3875202 w 4165600"/>
              <a:gd name="connsiteY1" fmla="*/ 0 h 484505"/>
              <a:gd name="connsiteX2" fmla="*/ 4165600 w 4165600"/>
              <a:gd name="connsiteY2" fmla="*/ 484312 h 484505"/>
              <a:gd name="connsiteX3" fmla="*/ 4165600 w 4165600"/>
              <a:gd name="connsiteY3" fmla="*/ 484505 h 484505"/>
              <a:gd name="connsiteX4" fmla="*/ 0 w 4165600"/>
              <a:gd name="connsiteY4" fmla="*/ 484505 h 48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5600" h="484505">
                <a:moveTo>
                  <a:pt x="0" y="0"/>
                </a:moveTo>
                <a:lnTo>
                  <a:pt x="3875202" y="0"/>
                </a:lnTo>
                <a:lnTo>
                  <a:pt x="4165600" y="484312"/>
                </a:lnTo>
                <a:lnTo>
                  <a:pt x="4165600" y="484505"/>
                </a:lnTo>
                <a:lnTo>
                  <a:pt x="0" y="48450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6" name="等腰三角形 175"/>
          <p:cNvSpPr/>
          <p:nvPr/>
        </p:nvSpPr>
        <p:spPr>
          <a:xfrm flipV="1">
            <a:off x="4535469" y="1923678"/>
            <a:ext cx="792000" cy="6480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7" name="文本框 12"/>
          <p:cNvSpPr txBox="1"/>
          <p:nvPr/>
        </p:nvSpPr>
        <p:spPr>
          <a:xfrm>
            <a:off x="4751493" y="1968220"/>
            <a:ext cx="373820"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微软雅黑" panose="020B0503020204020204" pitchFamily="34" charset="-122"/>
                <a:ea typeface="微软雅黑" panose="020B0503020204020204" pitchFamily="34" charset="-122"/>
              </a:rPr>
              <a:t>6</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8" name="文本框 18"/>
          <p:cNvSpPr txBox="1"/>
          <p:nvPr/>
        </p:nvSpPr>
        <p:spPr>
          <a:xfrm>
            <a:off x="4932090" y="1433315"/>
            <a:ext cx="2031325" cy="64633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solidFill>
                  <a:schemeClr val="bg1"/>
                </a:solidFill>
                <a:latin typeface="微软雅黑" panose="020B0503020204020204" pitchFamily="34" charset="-122"/>
                <a:ea typeface="微软雅黑" panose="020B0503020204020204" pitchFamily="34" charset="-122"/>
              </a:rPr>
              <a:t>骨干教师队伍建设</a:t>
            </a:r>
          </a:p>
          <a:p>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79" name="文本框 35"/>
          <p:cNvSpPr txBox="1"/>
          <p:nvPr/>
        </p:nvSpPr>
        <p:spPr>
          <a:xfrm>
            <a:off x="5759605" y="1986394"/>
            <a:ext cx="1136275" cy="369332"/>
          </a:xfrm>
          <a:prstGeom prst="rect">
            <a:avLst/>
          </a:prstGeom>
          <a:noFill/>
        </p:spPr>
        <p:txBody>
          <a:bodyPr wrap="squar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Tree>
    <p:extLst>
      <p:ext uri="{BB962C8B-B14F-4D97-AF65-F5344CB8AC3E}">
        <p14:creationId xmlns:p14="http://schemas.microsoft.com/office/powerpoint/2010/main" val="38910356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24" name="标题 1"/>
          <p:cNvSpPr txBox="1">
            <a:spLocks/>
          </p:cNvSpPr>
          <p:nvPr/>
        </p:nvSpPr>
        <p:spPr>
          <a:xfrm>
            <a:off x="3923928" y="563563"/>
            <a:ext cx="1152128"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登陆界面</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146" y="1347614"/>
            <a:ext cx="4052033" cy="2448272"/>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37619" y="1347613"/>
            <a:ext cx="3794821" cy="2448272"/>
          </a:xfrm>
          <a:prstGeom prst="rect">
            <a:avLst/>
          </a:prstGeom>
          <a:noFill/>
          <a:ln w="9525">
            <a:solidFill>
              <a:schemeClr val="tx1">
                <a:lumMod val="50000"/>
                <a:lumOff val="5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814250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sp>
        <p:nvSpPr>
          <p:cNvPr id="7" name="圆角矩形 6"/>
          <p:cNvSpPr/>
          <p:nvPr/>
        </p:nvSpPr>
        <p:spPr>
          <a:xfrm>
            <a:off x="2686243" y="2506962"/>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1"/>
          <p:cNvSpPr txBox="1">
            <a:spLocks/>
          </p:cNvSpPr>
          <p:nvPr/>
        </p:nvSpPr>
        <p:spPr>
          <a:xfrm>
            <a:off x="2755895" y="1365002"/>
            <a:ext cx="3456384" cy="71204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测评数据的分析与应用</a:t>
            </a:r>
          </a:p>
        </p:txBody>
      </p:sp>
      <p:grpSp>
        <p:nvGrpSpPr>
          <p:cNvPr id="9" name="组合 8"/>
          <p:cNvGrpSpPr/>
          <p:nvPr/>
        </p:nvGrpSpPr>
        <p:grpSpPr>
          <a:xfrm>
            <a:off x="1916649" y="771550"/>
            <a:ext cx="5103623" cy="338554"/>
            <a:chOff x="1403648" y="1018302"/>
            <a:chExt cx="5103623" cy="338554"/>
          </a:xfrm>
        </p:grpSpPr>
        <p:sp>
          <p:nvSpPr>
            <p:cNvPr id="10" name="圆角矩形 9"/>
            <p:cNvSpPr/>
            <p:nvPr/>
          </p:nvSpPr>
          <p:spPr>
            <a:xfrm>
              <a:off x="1403648" y="1018302"/>
              <a:ext cx="4959607"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28617" y="1018302"/>
              <a:ext cx="4878654" cy="338554"/>
            </a:xfrm>
            <a:prstGeom prst="rect">
              <a:avLst/>
            </a:prstGeom>
          </p:spPr>
          <p:txBody>
            <a:bodyPr wrap="square">
              <a:spAutoFit/>
            </a:bodyPr>
            <a:lstStyle/>
            <a:p>
              <a:r>
                <a:rPr lang="zh-CN" altLang="zh-CN" sz="1600" dirty="0">
                  <a:solidFill>
                    <a:schemeClr val="bg1"/>
                  </a:solidFill>
                  <a:latin typeface="微软雅黑" panose="020B0503020204020204" pitchFamily="34" charset="-122"/>
                  <a:ea typeface="微软雅黑" panose="020B0503020204020204" pitchFamily="34" charset="-122"/>
                </a:rPr>
                <a:t>上海市中小学教师的信息技术应用能力整体水平</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867311" y="2499440"/>
            <a:ext cx="1269216" cy="346076"/>
            <a:chOff x="6507271" y="2670761"/>
            <a:chExt cx="1269216" cy="346076"/>
          </a:xfrm>
        </p:grpSpPr>
        <p:sp>
          <p:nvSpPr>
            <p:cNvPr id="13" name="圆角矩形 12"/>
            <p:cNvSpPr/>
            <p:nvPr/>
          </p:nvSpPr>
          <p:spPr>
            <a:xfrm>
              <a:off x="6507271" y="2670761"/>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16216" y="2678283"/>
              <a:ext cx="1227402" cy="338554"/>
            </a:xfrm>
            <a:prstGeom prst="rect">
              <a:avLst/>
            </a:prstGeom>
          </p:spPr>
          <p:txBody>
            <a:bodyPr wrap="squar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学习与发展</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331640" y="2501445"/>
            <a:ext cx="1269216" cy="344071"/>
            <a:chOff x="1403648" y="2665244"/>
            <a:chExt cx="1269216" cy="344071"/>
          </a:xfrm>
        </p:grpSpPr>
        <p:sp>
          <p:nvSpPr>
            <p:cNvPr id="16" name="圆角矩形 15"/>
            <p:cNvSpPr/>
            <p:nvPr/>
          </p:nvSpPr>
          <p:spPr>
            <a:xfrm>
              <a:off x="1403648" y="2665244"/>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45173" y="2670761"/>
              <a:ext cx="1005403"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技术素养</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2713340" y="2499778"/>
            <a:ext cx="1210588"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计划与准备</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4022864" y="2503201"/>
            <a:ext cx="1269216" cy="342315"/>
            <a:chOff x="3950856" y="2670761"/>
            <a:chExt cx="1269216" cy="342315"/>
          </a:xfrm>
        </p:grpSpPr>
        <p:sp>
          <p:nvSpPr>
            <p:cNvPr id="20" name="圆角矩形 19"/>
            <p:cNvSpPr/>
            <p:nvPr/>
          </p:nvSpPr>
          <p:spPr>
            <a:xfrm>
              <a:off x="3950856" y="2670761"/>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995936" y="2674522"/>
              <a:ext cx="1210588"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组织与管理</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454079" y="2490750"/>
            <a:ext cx="1269216" cy="354766"/>
            <a:chOff x="5094039" y="2662071"/>
            <a:chExt cx="1269216" cy="354766"/>
          </a:xfrm>
        </p:grpSpPr>
        <p:sp>
          <p:nvSpPr>
            <p:cNvPr id="23" name="圆角矩形 22"/>
            <p:cNvSpPr/>
            <p:nvPr/>
          </p:nvSpPr>
          <p:spPr>
            <a:xfrm>
              <a:off x="5094039" y="2662071"/>
              <a:ext cx="1269216" cy="338554"/>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148064" y="2678283"/>
              <a:ext cx="1210588" cy="338554"/>
            </a:xfrm>
            <a:prstGeom prst="rect">
              <a:avLst/>
            </a:prstGeom>
          </p:spPr>
          <p:txBody>
            <a:bodyPr wrap="none">
              <a:spAutoFit/>
            </a:bodyPr>
            <a:lstStyle/>
            <a:p>
              <a:pPr lvl="0"/>
              <a:r>
                <a:rPr lang="zh-CN" altLang="zh-CN" sz="1600" dirty="0">
                  <a:solidFill>
                    <a:schemeClr val="bg1"/>
                  </a:solidFill>
                  <a:latin typeface="微软雅黑" panose="020B0503020204020204" pitchFamily="34" charset="-122"/>
                  <a:ea typeface="微软雅黑" panose="020B0503020204020204" pitchFamily="34" charset="-122"/>
                </a:rPr>
                <a:t>评估与诊断</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26" name="下箭头 25"/>
          <p:cNvSpPr/>
          <p:nvPr/>
        </p:nvSpPr>
        <p:spPr>
          <a:xfrm>
            <a:off x="4283968" y="2004928"/>
            <a:ext cx="216024" cy="278790"/>
          </a:xfrm>
          <a:prstGeom prst="downArrow">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下箭头 27"/>
          <p:cNvSpPr/>
          <p:nvPr/>
        </p:nvSpPr>
        <p:spPr>
          <a:xfrm flipV="1">
            <a:off x="4283968" y="1182112"/>
            <a:ext cx="216024" cy="278790"/>
          </a:xfrm>
          <a:prstGeom prst="downArrow">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1259632" y="2387764"/>
            <a:ext cx="6925162" cy="585306"/>
          </a:xfrm>
          <a:prstGeom prst="roundRect">
            <a:avLst/>
          </a:prstGeom>
          <a:noFill/>
          <a:ln w="12700">
            <a:solidFill>
              <a:srgbClr val="228F1D"/>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87624" y="3201238"/>
            <a:ext cx="6984776" cy="738664"/>
          </a:xfrm>
          <a:prstGeom prst="rect">
            <a:avLst/>
          </a:prstGeom>
        </p:spPr>
        <p:txBody>
          <a:bodyPr wrap="square">
            <a:spAutoFit/>
          </a:bodyPr>
          <a:lstStyle/>
          <a:p>
            <a:pPr>
              <a:lnSpc>
                <a:spcPct val="150000"/>
              </a:lnSpc>
            </a:pPr>
            <a:r>
              <a:rPr lang="zh-CN" altLang="en-US" sz="1400" b="1" dirty="0">
                <a:solidFill>
                  <a:srgbClr val="228F1D"/>
                </a:solidFill>
                <a:latin typeface="微软雅黑" panose="020B0503020204020204" pitchFamily="34" charset="-122"/>
                <a:ea typeface="微软雅黑" panose="020B0503020204020204" pitchFamily="34" charset="-122"/>
              </a:rPr>
              <a:t>深度分析</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根据区县、学校、学段、学科、职称、教龄、等条件进行分类筛选统计数据，为建设适合不同层次的培训课程提供依据。</a:t>
            </a:r>
            <a:endParaRPr lang="zh-CN" altLang="en-US" sz="1400" dirty="0">
              <a:latin typeface="微软雅黑" panose="020B0503020204020204" pitchFamily="34" charset="-122"/>
              <a:ea typeface="微软雅黑" panose="020B0503020204020204" pitchFamily="34" charset="-122"/>
            </a:endParaRPr>
          </a:p>
        </p:txBody>
      </p:sp>
      <p:sp>
        <p:nvSpPr>
          <p:cNvPr id="31" name="文本框 21"/>
          <p:cNvSpPr txBox="1"/>
          <p:nvPr/>
        </p:nvSpPr>
        <p:spPr>
          <a:xfrm>
            <a:off x="1187624" y="4023736"/>
            <a:ext cx="7128792" cy="276999"/>
          </a:xfrm>
          <a:prstGeom prst="rect">
            <a:avLst/>
          </a:prstGeom>
          <a:noFill/>
        </p:spPr>
        <p:txBody>
          <a:bodyPr wrap="square" rtlCol="0">
            <a:spAutoFit/>
          </a:bodyPr>
          <a:lstStyle/>
          <a:p>
            <a:r>
              <a:rPr lang="zh-CN" altLang="en-US" sz="1200" dirty="0">
                <a:solidFill>
                  <a:srgbClr val="7EC234"/>
                </a:solidFill>
                <a:latin typeface="微软雅黑" panose="020B0503020204020204" pitchFamily="34" charset="-122"/>
                <a:ea typeface="微软雅黑" panose="020B0503020204020204" pitchFamily="34" charset="-122"/>
              </a:rPr>
              <a:t>具体安排详见</a:t>
            </a:r>
            <a:r>
              <a:rPr lang="en-US" altLang="zh-CN" sz="1200" dirty="0">
                <a:solidFill>
                  <a:srgbClr val="7EC234"/>
                </a:solidFill>
                <a:latin typeface="微软雅黑" panose="020B0503020204020204" pitchFamily="34" charset="-122"/>
                <a:ea typeface="微软雅黑" panose="020B0503020204020204" pitchFamily="34" charset="-122"/>
              </a:rPr>
              <a:t>《</a:t>
            </a:r>
            <a:r>
              <a:rPr lang="zh-CN" altLang="en-US" sz="1200" dirty="0">
                <a:solidFill>
                  <a:srgbClr val="7EC234"/>
                </a:solidFill>
                <a:latin typeface="微软雅黑" panose="020B0503020204020204" pitchFamily="34" charset="-122"/>
                <a:ea typeface="微软雅黑" panose="020B0503020204020204" pitchFamily="34" charset="-122"/>
              </a:rPr>
              <a:t>上海市中小学教师技术应用能力提升工程诊断性测评工作实施方案</a:t>
            </a:r>
            <a:r>
              <a:rPr lang="en-US" altLang="zh-CN" sz="1200" dirty="0">
                <a:solidFill>
                  <a:srgbClr val="7EC234"/>
                </a:solidFill>
                <a:latin typeface="微软雅黑" panose="020B0503020204020204" pitchFamily="34" charset="-122"/>
                <a:ea typeface="微软雅黑" panose="020B0503020204020204" pitchFamily="34" charset="-122"/>
              </a:rPr>
              <a:t>》</a:t>
            </a:r>
            <a:endParaRPr lang="zh-CN" altLang="en-US" sz="1200" dirty="0">
              <a:solidFill>
                <a:srgbClr val="7EC23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7618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a:off x="4005715" y="1563638"/>
            <a:ext cx="1430381" cy="1512168"/>
          </a:xfrm>
          <a:prstGeom prst="trapezoid">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6</a:t>
            </a:r>
            <a:r>
              <a:rPr lang="zh-CN" altLang="en-US" b="1" dirty="0">
                <a:solidFill>
                  <a:schemeClr val="bg1"/>
                </a:solidFill>
                <a:latin typeface="微软雅黑" panose="020B0503020204020204" pitchFamily="34" charset="-122"/>
                <a:ea typeface="微软雅黑" panose="020B0503020204020204" pitchFamily="34" charset="-122"/>
              </a:rPr>
              <a:t>、培训方式</a:t>
            </a:r>
          </a:p>
        </p:txBody>
      </p:sp>
      <p:grpSp>
        <p:nvGrpSpPr>
          <p:cNvPr id="32" name="组合 31"/>
          <p:cNvGrpSpPr/>
          <p:nvPr/>
        </p:nvGrpSpPr>
        <p:grpSpPr>
          <a:xfrm>
            <a:off x="755576" y="2193969"/>
            <a:ext cx="3168352" cy="850880"/>
            <a:chOff x="149226" y="1264940"/>
            <a:chExt cx="2578100" cy="1728787"/>
          </a:xfrm>
        </p:grpSpPr>
        <p:sp>
          <p:nvSpPr>
            <p:cNvPr id="33" name="AutoShape 3"/>
            <p:cNvSpPr>
              <a:spLocks noChangeArrowheads="1"/>
            </p:cNvSpPr>
            <p:nvPr/>
          </p:nvSpPr>
          <p:spPr bwMode="auto">
            <a:xfrm rot="5400000">
              <a:off x="573882" y="840284"/>
              <a:ext cx="1728787" cy="2578100"/>
            </a:xfrm>
            <a:prstGeom prst="upArrowCallout">
              <a:avLst>
                <a:gd name="adj1" fmla="val 33824"/>
                <a:gd name="adj2" fmla="val 25000"/>
                <a:gd name="adj3" fmla="val 20477"/>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Rectangle 20"/>
            <p:cNvSpPr>
              <a:spLocks noChangeArrowheads="1"/>
            </p:cNvSpPr>
            <p:nvPr/>
          </p:nvSpPr>
          <p:spPr bwMode="auto">
            <a:xfrm>
              <a:off x="149226" y="1264940"/>
              <a:ext cx="22336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gn="ctr">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培训保障</a:t>
              </a:r>
              <a:endParaRPr kumimoji="0" lang="zh-CN" altLang="en-US" sz="14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477940" y="2139702"/>
            <a:ext cx="2910483" cy="905146"/>
            <a:chOff x="4541837" y="1234849"/>
            <a:chExt cx="2046386" cy="1388053"/>
          </a:xfrm>
        </p:grpSpPr>
        <p:sp>
          <p:nvSpPr>
            <p:cNvPr id="36" name="AutoShape 5"/>
            <p:cNvSpPr>
              <a:spLocks noChangeArrowheads="1"/>
            </p:cNvSpPr>
            <p:nvPr/>
          </p:nvSpPr>
          <p:spPr bwMode="auto">
            <a:xfrm rot="16200000">
              <a:off x="4882693" y="893993"/>
              <a:ext cx="1364674" cy="2046386"/>
            </a:xfrm>
            <a:prstGeom prst="upArrowCallout">
              <a:avLst>
                <a:gd name="adj1" fmla="val 33824"/>
                <a:gd name="adj2" fmla="val 25000"/>
                <a:gd name="adj3" fmla="val 20591"/>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Rectangle 21"/>
            <p:cNvSpPr>
              <a:spLocks noChangeArrowheads="1"/>
            </p:cNvSpPr>
            <p:nvPr/>
          </p:nvSpPr>
          <p:spPr bwMode="auto">
            <a:xfrm>
              <a:off x="4842673" y="1317942"/>
              <a:ext cx="1686023" cy="130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lang="zh-CN" altLang="en-US" sz="1400" b="1" kern="0" dirty="0">
                  <a:solidFill>
                    <a:sysClr val="windowText" lastClr="000000"/>
                  </a:solidFill>
                  <a:latin typeface="微软雅黑" panose="020B0503020204020204" pitchFamily="34" charset="-122"/>
                  <a:ea typeface="微软雅黑" panose="020B0503020204020204" pitchFamily="34" charset="-122"/>
                </a:rPr>
                <a:t>评估检查</a:t>
              </a:r>
            </a:p>
          </p:txBody>
        </p:sp>
      </p:grpSp>
      <p:sp>
        <p:nvSpPr>
          <p:cNvPr id="39" name="Rectangle 7"/>
          <p:cNvSpPr>
            <a:spLocks noChangeArrowheads="1"/>
          </p:cNvSpPr>
          <p:nvPr/>
        </p:nvSpPr>
        <p:spPr bwMode="auto">
          <a:xfrm>
            <a:off x="4067944" y="2164500"/>
            <a:ext cx="1350926" cy="839298"/>
          </a:xfrm>
          <a:prstGeom prst="rect">
            <a:avLst/>
          </a:prstGeom>
          <a:noFill/>
          <a:ln w="317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ysClr val="windowText" lastClr="000000"/>
                </a:solidFill>
                <a:latin typeface="微软雅黑" panose="020B0503020204020204" pitchFamily="34" charset="-122"/>
                <a:ea typeface="微软雅黑" panose="020B0503020204020204" pitchFamily="34" charset="-122"/>
              </a:rPr>
              <a:t>保 障</a:t>
            </a:r>
            <a:endParaRPr kumimoji="0" lang="zh-CN" altLang="en-US" sz="2000" b="1"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41" name="组合 40"/>
          <p:cNvGrpSpPr/>
          <p:nvPr/>
        </p:nvGrpSpPr>
        <p:grpSpPr>
          <a:xfrm>
            <a:off x="3995936" y="3147815"/>
            <a:ext cx="1440160" cy="863432"/>
            <a:chOff x="2123728" y="2338138"/>
            <a:chExt cx="1758950" cy="1202924"/>
          </a:xfrm>
        </p:grpSpPr>
        <p:sp>
          <p:nvSpPr>
            <p:cNvPr id="42" name="AutoShape 4"/>
            <p:cNvSpPr>
              <a:spLocks noChangeArrowheads="1"/>
            </p:cNvSpPr>
            <p:nvPr/>
          </p:nvSpPr>
          <p:spPr bwMode="auto">
            <a:xfrm rot="10800000" flipV="1">
              <a:off x="2123728" y="2338138"/>
              <a:ext cx="1758950" cy="1202924"/>
            </a:xfrm>
            <a:prstGeom prst="upArrowCallout">
              <a:avLst>
                <a:gd name="adj1" fmla="val 33824"/>
                <a:gd name="adj2" fmla="val 25000"/>
                <a:gd name="adj3" fmla="val 15697"/>
                <a:gd name="adj4" fmla="val 86269"/>
              </a:avLst>
            </a:prstGeom>
            <a:gradFill rotWithShape="1">
              <a:gsLst>
                <a:gs pos="0">
                  <a:srgbClr val="DDDDDD"/>
                </a:gs>
                <a:gs pos="100000">
                  <a:srgbClr val="B2B2B2"/>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a:solidFill>
                  <a:sysClr val="windowText" lastClr="000000"/>
                </a:solidFill>
              </a:endParaRPr>
            </a:p>
          </p:txBody>
        </p:sp>
        <p:sp>
          <p:nvSpPr>
            <p:cNvPr id="43" name="矩形 42"/>
            <p:cNvSpPr/>
            <p:nvPr/>
          </p:nvSpPr>
          <p:spPr>
            <a:xfrm>
              <a:off x="2477167" y="2853332"/>
              <a:ext cx="1102656" cy="428792"/>
            </a:xfrm>
            <a:prstGeom prst="rect">
              <a:avLst/>
            </a:prstGeom>
          </p:spPr>
          <p:txBody>
            <a:bodyPr wrap="none">
              <a:spAutoFit/>
            </a:bodyPr>
            <a:lstStyle/>
            <a:p>
              <a:pPr algn="ctr">
                <a:defRPr/>
              </a:pPr>
              <a:r>
                <a:rPr lang="zh-CN" altLang="zh-CN" sz="1400" b="1" kern="0" dirty="0">
                  <a:solidFill>
                    <a:sysClr val="windowText" lastClr="000000"/>
                  </a:solidFill>
                  <a:latin typeface="微软雅黑" panose="020B0503020204020204" pitchFamily="34" charset="-122"/>
                  <a:ea typeface="微软雅黑" panose="020B0503020204020204" pitchFamily="34" charset="-122"/>
                </a:rPr>
                <a:t>经费保障</a:t>
              </a:r>
              <a:endParaRPr lang="zh-CN" altLang="en-US" sz="1400" b="1"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4" name="圆角矩形 43"/>
          <p:cNvSpPr/>
          <p:nvPr/>
        </p:nvSpPr>
        <p:spPr>
          <a:xfrm>
            <a:off x="755576" y="915566"/>
            <a:ext cx="2736304"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“能力提升工程”领导小组、办公室</a:t>
            </a:r>
          </a:p>
        </p:txBody>
      </p:sp>
      <p:sp>
        <p:nvSpPr>
          <p:cNvPr id="45" name="圆角矩形 44"/>
          <p:cNvSpPr/>
          <p:nvPr/>
        </p:nvSpPr>
        <p:spPr>
          <a:xfrm>
            <a:off x="755576" y="1275606"/>
            <a:ext cx="2736304"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“能力提升工程”专家指导委员会</a:t>
            </a:r>
          </a:p>
        </p:txBody>
      </p:sp>
      <p:sp>
        <p:nvSpPr>
          <p:cNvPr id="46" name="圆角矩形 45"/>
          <p:cNvSpPr/>
          <p:nvPr/>
        </p:nvSpPr>
        <p:spPr>
          <a:xfrm>
            <a:off x="755576" y="1635646"/>
            <a:ext cx="2736304"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“能力提升工程”执行办公室</a:t>
            </a:r>
          </a:p>
        </p:txBody>
      </p:sp>
      <p:sp>
        <p:nvSpPr>
          <p:cNvPr id="47" name="圆角矩形 46"/>
          <p:cNvSpPr/>
          <p:nvPr/>
        </p:nvSpPr>
        <p:spPr>
          <a:xfrm>
            <a:off x="755576" y="3312230"/>
            <a:ext cx="2783792"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区教育行政部门</a:t>
            </a:r>
          </a:p>
        </p:txBody>
      </p:sp>
      <p:sp>
        <p:nvSpPr>
          <p:cNvPr id="48" name="圆角矩形 47"/>
          <p:cNvSpPr/>
          <p:nvPr/>
        </p:nvSpPr>
        <p:spPr>
          <a:xfrm>
            <a:off x="755575" y="3707825"/>
            <a:ext cx="2783793"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基层学校</a:t>
            </a:r>
          </a:p>
        </p:txBody>
      </p:sp>
      <p:sp>
        <p:nvSpPr>
          <p:cNvPr id="49" name="圆角矩形 48"/>
          <p:cNvSpPr/>
          <p:nvPr/>
        </p:nvSpPr>
        <p:spPr>
          <a:xfrm>
            <a:off x="5796136" y="904242"/>
            <a:ext cx="2592288" cy="51944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200" dirty="0">
                <a:latin typeface="微软雅黑" panose="020B0503020204020204" pitchFamily="34" charset="-122"/>
                <a:ea typeface="微软雅黑" panose="020B0503020204020204" pitchFamily="34" charset="-122"/>
              </a:rPr>
              <a:t>发挥教育督导的作用，把能力提升工程作为每年的督导内容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5796136" y="1476241"/>
            <a:ext cx="2592288" cy="30342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1200" dirty="0">
                <a:latin typeface="微软雅黑" panose="020B0503020204020204" pitchFamily="34" charset="-122"/>
                <a:ea typeface="微软雅黑" panose="020B0503020204020204" pitchFamily="34" charset="-122"/>
              </a:rPr>
              <a:t>建立市、区两级评估检查制度</a:t>
            </a:r>
            <a:endParaRPr lang="zh-CN" altLang="en-US" sz="1200" dirty="0">
              <a:latin typeface="微软雅黑" panose="020B0503020204020204" pitchFamily="34" charset="-122"/>
              <a:ea typeface="微软雅黑" panose="020B0503020204020204" pitchFamily="34" charset="-122"/>
            </a:endParaRPr>
          </a:p>
        </p:txBody>
      </p:sp>
      <p:sp>
        <p:nvSpPr>
          <p:cNvPr id="51" name="矩形 50"/>
          <p:cNvSpPr/>
          <p:nvPr/>
        </p:nvSpPr>
        <p:spPr>
          <a:xfrm>
            <a:off x="5825722" y="3478237"/>
            <a:ext cx="2418686" cy="461665"/>
          </a:xfrm>
          <a:prstGeom prst="rect">
            <a:avLst/>
          </a:prstGeom>
          <a:noFill/>
          <a:ln>
            <a:noFill/>
          </a:ln>
        </p:spPr>
        <p:txBody>
          <a:bodyPr wrap="square">
            <a:spAutoFit/>
          </a:bodyPr>
          <a:lstStyle/>
          <a:p>
            <a:r>
              <a:rPr lang="zh-CN" altLang="zh-CN" sz="1200" dirty="0">
                <a:latin typeface="微软雅黑" panose="020B0503020204020204" pitchFamily="34" charset="-122"/>
                <a:ea typeface="微软雅黑" panose="020B0503020204020204" pitchFamily="34" charset="-122"/>
              </a:rPr>
              <a:t>市教委提供专项培训经费，</a:t>
            </a:r>
            <a:endParaRPr lang="en-US" altLang="zh-CN" sz="1200" dirty="0">
              <a:latin typeface="微软雅黑" panose="020B0503020204020204" pitchFamily="34" charset="-122"/>
              <a:ea typeface="微软雅黑" panose="020B0503020204020204" pitchFamily="34" charset="-122"/>
            </a:endParaRPr>
          </a:p>
          <a:p>
            <a:r>
              <a:rPr lang="zh-CN" altLang="zh-CN" sz="1200" dirty="0">
                <a:latin typeface="微软雅黑" panose="020B0503020204020204" pitchFamily="34" charset="-122"/>
                <a:ea typeface="微软雅黑" panose="020B0503020204020204" pitchFamily="34" charset="-122"/>
              </a:rPr>
              <a:t>各区县行政部门提供配套经费</a:t>
            </a:r>
            <a:endParaRPr lang="zh-CN" altLang="en-US" sz="1200" dirty="0">
              <a:latin typeface="微软雅黑" panose="020B0503020204020204" pitchFamily="34" charset="-122"/>
              <a:ea typeface="微软雅黑" panose="020B0503020204020204" pitchFamily="34" charset="-122"/>
            </a:endParaRPr>
          </a:p>
        </p:txBody>
      </p:sp>
      <p:sp>
        <p:nvSpPr>
          <p:cNvPr id="52" name="Freeform 67"/>
          <p:cNvSpPr>
            <a:spLocks noEditPoints="1"/>
          </p:cNvSpPr>
          <p:nvPr/>
        </p:nvSpPr>
        <p:spPr bwMode="auto">
          <a:xfrm>
            <a:off x="4572000" y="1851670"/>
            <a:ext cx="338962" cy="496863"/>
          </a:xfrm>
          <a:custGeom>
            <a:avLst/>
            <a:gdLst>
              <a:gd name="T0" fmla="*/ 20 w 77"/>
              <a:gd name="T1" fmla="*/ 37 h 113"/>
              <a:gd name="T2" fmla="*/ 20 w 77"/>
              <a:gd name="T3" fmla="*/ 12 h 113"/>
              <a:gd name="T4" fmla="*/ 57 w 77"/>
              <a:gd name="T5" fmla="*/ 12 h 113"/>
              <a:gd name="T6" fmla="*/ 56 w 77"/>
              <a:gd name="T7" fmla="*/ 36 h 113"/>
              <a:gd name="T8" fmla="*/ 52 w 77"/>
              <a:gd name="T9" fmla="*/ 47 h 113"/>
              <a:gd name="T10" fmla="*/ 38 w 77"/>
              <a:gd name="T11" fmla="*/ 54 h 113"/>
              <a:gd name="T12" fmla="*/ 38 w 77"/>
              <a:gd name="T13" fmla="*/ 54 h 113"/>
              <a:gd name="T14" fmla="*/ 25 w 77"/>
              <a:gd name="T15" fmla="*/ 47 h 113"/>
              <a:gd name="T16" fmla="*/ 20 w 77"/>
              <a:gd name="T17" fmla="*/ 37 h 113"/>
              <a:gd name="T18" fmla="*/ 12 w 77"/>
              <a:gd name="T19" fmla="*/ 108 h 113"/>
              <a:gd name="T20" fmla="*/ 66 w 77"/>
              <a:gd name="T21" fmla="*/ 108 h 113"/>
              <a:gd name="T22" fmla="*/ 63 w 77"/>
              <a:gd name="T23" fmla="*/ 113 h 113"/>
              <a:gd name="T24" fmla="*/ 15 w 77"/>
              <a:gd name="T25" fmla="*/ 113 h 113"/>
              <a:gd name="T26" fmla="*/ 12 w 77"/>
              <a:gd name="T27" fmla="*/ 108 h 113"/>
              <a:gd name="T28" fmla="*/ 69 w 77"/>
              <a:gd name="T29" fmla="*/ 67 h 113"/>
              <a:gd name="T30" fmla="*/ 75 w 77"/>
              <a:gd name="T31" fmla="*/ 90 h 113"/>
              <a:gd name="T32" fmla="*/ 67 w 77"/>
              <a:gd name="T33" fmla="*/ 104 h 113"/>
              <a:gd name="T34" fmla="*/ 65 w 77"/>
              <a:gd name="T35" fmla="*/ 104 h 113"/>
              <a:gd name="T36" fmla="*/ 65 w 77"/>
              <a:gd name="T37" fmla="*/ 73 h 113"/>
              <a:gd name="T38" fmla="*/ 41 w 77"/>
              <a:gd name="T39" fmla="*/ 73 h 113"/>
              <a:gd name="T40" fmla="*/ 48 w 77"/>
              <a:gd name="T41" fmla="*/ 57 h 113"/>
              <a:gd name="T42" fmla="*/ 50 w 77"/>
              <a:gd name="T43" fmla="*/ 55 h 113"/>
              <a:gd name="T44" fmla="*/ 64 w 77"/>
              <a:gd name="T45" fmla="*/ 58 h 113"/>
              <a:gd name="T46" fmla="*/ 65 w 77"/>
              <a:gd name="T47" fmla="*/ 58 h 113"/>
              <a:gd name="T48" fmla="*/ 65 w 77"/>
              <a:gd name="T49" fmla="*/ 59 h 113"/>
              <a:gd name="T50" fmla="*/ 69 w 77"/>
              <a:gd name="T51" fmla="*/ 68 h 113"/>
              <a:gd name="T52" fmla="*/ 69 w 77"/>
              <a:gd name="T53" fmla="*/ 67 h 113"/>
              <a:gd name="T54" fmla="*/ 13 w 77"/>
              <a:gd name="T55" fmla="*/ 104 h 113"/>
              <a:gd name="T56" fmla="*/ 10 w 77"/>
              <a:gd name="T57" fmla="*/ 104 h 113"/>
              <a:gd name="T58" fmla="*/ 2 w 77"/>
              <a:gd name="T59" fmla="*/ 90 h 113"/>
              <a:gd name="T60" fmla="*/ 8 w 77"/>
              <a:gd name="T61" fmla="*/ 67 h 113"/>
              <a:gd name="T62" fmla="*/ 13 w 77"/>
              <a:gd name="T63" fmla="*/ 58 h 113"/>
              <a:gd name="T64" fmla="*/ 13 w 77"/>
              <a:gd name="T65" fmla="*/ 58 h 113"/>
              <a:gd name="T66" fmla="*/ 14 w 77"/>
              <a:gd name="T67" fmla="*/ 58 h 113"/>
              <a:gd name="T68" fmla="*/ 27 w 77"/>
              <a:gd name="T69" fmla="*/ 55 h 113"/>
              <a:gd name="T70" fmla="*/ 29 w 77"/>
              <a:gd name="T71" fmla="*/ 57 h 113"/>
              <a:gd name="T72" fmla="*/ 37 w 77"/>
              <a:gd name="T73" fmla="*/ 73 h 113"/>
              <a:gd name="T74" fmla="*/ 13 w 77"/>
              <a:gd name="T75" fmla="*/ 73 h 113"/>
              <a:gd name="T76" fmla="*/ 13 w 77"/>
              <a:gd name="T77" fmla="*/ 10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ffectLst>
            <a:outerShdw blurRad="88900" sx="102000" sy="102000" algn="ctr" rotWithShape="0">
              <a:srgbClr val="71C6E4">
                <a:alpha val="40000"/>
              </a:srgbClr>
            </a:outerShdw>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16883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500"/>
                                        <p:tgtEl>
                                          <p:spTgt spid="4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剪去对角的矩形 12"/>
          <p:cNvSpPr/>
          <p:nvPr/>
        </p:nvSpPr>
        <p:spPr>
          <a:xfrm>
            <a:off x="2051720" y="1563638"/>
            <a:ext cx="4608512" cy="2016224"/>
          </a:xfrm>
          <a:prstGeom prst="snip2Diag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2555776" y="2034555"/>
            <a:ext cx="2160240"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汇报完毕</a:t>
            </a:r>
          </a:p>
        </p:txBody>
      </p:sp>
      <p:cxnSp>
        <p:nvCxnSpPr>
          <p:cNvPr id="16" name="直接连接符 15"/>
          <p:cNvCxnSpPr/>
          <p:nvPr/>
        </p:nvCxnSpPr>
        <p:spPr>
          <a:xfrm>
            <a:off x="2627784" y="2619330"/>
            <a:ext cx="345638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067944" y="2635047"/>
            <a:ext cx="2232248"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敬请指导！</a:t>
            </a:r>
          </a:p>
        </p:txBody>
      </p:sp>
    </p:spTree>
    <p:extLst>
      <p:ext uri="{BB962C8B-B14F-4D97-AF65-F5344CB8AC3E}">
        <p14:creationId xmlns:p14="http://schemas.microsoft.com/office/powerpoint/2010/main" val="3690363847"/>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a:t>
            </a:r>
            <a:r>
              <a:rPr lang="zh-CN" altLang="en-US" b="1" dirty="0">
                <a:solidFill>
                  <a:schemeClr val="bg1"/>
                </a:solidFill>
                <a:latin typeface="微软雅黑" panose="020B0503020204020204" pitchFamily="34" charset="-122"/>
                <a:ea typeface="微软雅黑" panose="020B0503020204020204" pitchFamily="34" charset="-122"/>
              </a:rPr>
              <a:t>、培训目标</a:t>
            </a:r>
            <a:endParaRPr lang="zh-CN" altLang="en-US" dirty="0"/>
          </a:p>
        </p:txBody>
      </p:sp>
      <p:sp>
        <p:nvSpPr>
          <p:cNvPr id="6" name="矩形 5"/>
          <p:cNvSpPr/>
          <p:nvPr/>
        </p:nvSpPr>
        <p:spPr>
          <a:xfrm>
            <a:off x="251520" y="1320593"/>
            <a:ext cx="5616624" cy="2516073"/>
          </a:xfrm>
          <a:prstGeom prst="rect">
            <a:avLst/>
          </a:prstGeom>
        </p:spPr>
        <p:txBody>
          <a:bodyPr wrap="square">
            <a:spAutoFit/>
          </a:bodyPr>
          <a:lstStyle/>
          <a:p>
            <a:pPr marL="285750" indent="-285750">
              <a:lnSpc>
                <a:spcPct val="150000"/>
              </a:lnSpc>
              <a:buClr>
                <a:srgbClr val="228F1D"/>
              </a:buClr>
              <a:buFont typeface="Wingdings" panose="05000000000000000000" pitchFamily="2" charset="2"/>
              <a:buChar char="n"/>
            </a:pP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每名中小幼教师完成不少于</a:t>
            </a:r>
            <a:r>
              <a:rPr lang="en-US" altLang="zh-CN" sz="1500" b="1" dirty="0">
                <a:solidFill>
                  <a:srgbClr val="00B050"/>
                </a:solidFill>
                <a:latin typeface="微软雅黑" panose="020B0503020204020204" pitchFamily="34" charset="-122"/>
                <a:ea typeface="微软雅黑" panose="020B0503020204020204" pitchFamily="34" charset="-122"/>
              </a:rPr>
              <a:t>50</a:t>
            </a:r>
            <a:r>
              <a:rPr lang="zh-CN" altLang="zh-CN" sz="1500" b="1" dirty="0">
                <a:solidFill>
                  <a:srgbClr val="00B050"/>
                </a:solidFill>
                <a:latin typeface="微软雅黑" panose="020B0503020204020204" pitchFamily="34" charset="-122"/>
                <a:ea typeface="微软雅黑" panose="020B0503020204020204" pitchFamily="34" charset="-122"/>
              </a:rPr>
              <a:t>课时</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的信息技术应用能力提升培训；</a:t>
            </a:r>
          </a:p>
          <a:p>
            <a:pPr marL="285750" indent="-285750">
              <a:lnSpc>
                <a:spcPct val="150000"/>
              </a:lnSpc>
              <a:buClr>
                <a:srgbClr val="228F1D"/>
              </a:buClr>
              <a:buFont typeface="Wingdings" panose="05000000000000000000" pitchFamily="2" charset="2"/>
              <a:buChar char="n"/>
            </a:pP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树立主动运用信息技术促进专业发展的</a:t>
            </a:r>
            <a:r>
              <a:rPr lang="zh-CN" altLang="zh-CN" sz="1500" b="1" dirty="0">
                <a:solidFill>
                  <a:srgbClr val="00B050"/>
                </a:solidFill>
                <a:latin typeface="微软雅黑" panose="020B0503020204020204" pitchFamily="34" charset="-122"/>
                <a:ea typeface="微软雅黑" panose="020B0503020204020204" pitchFamily="34" charset="-122"/>
              </a:rPr>
              <a:t>意识</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，提升教师信息技术应用能力、学科教学能力和专业自主发展能力；</a:t>
            </a:r>
            <a:endPar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nSpc>
                <a:spcPct val="150000"/>
              </a:lnSpc>
              <a:buClr>
                <a:srgbClr val="228F1D"/>
              </a:buClr>
              <a:buFont typeface="Wingdings" panose="05000000000000000000" pitchFamily="2" charset="2"/>
              <a:buChar char="n"/>
            </a:pP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创新培训模式，采用基于评价的</a:t>
            </a:r>
            <a:r>
              <a:rPr lang="zh-CN" altLang="zh-CN" sz="1500" b="1" dirty="0">
                <a:solidFill>
                  <a:srgbClr val="00B050"/>
                </a:solidFill>
                <a:latin typeface="微软雅黑" panose="020B0503020204020204" pitchFamily="34" charset="-122"/>
                <a:ea typeface="微软雅黑" panose="020B0503020204020204" pitchFamily="34" charset="-122"/>
              </a:rPr>
              <a:t>集中面授和网络学习相结合</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的培训方式，推动每个教师在课堂教学和日常工作中有效应用信息技术。</a:t>
            </a:r>
          </a:p>
        </p:txBody>
      </p:sp>
      <p:pic>
        <p:nvPicPr>
          <p:cNvPr id="1027" name="Picture 3" descr="C:\Users\cy-pc\Desktop\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28184" y="1090963"/>
            <a:ext cx="2632915" cy="2632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2778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481496"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2</a:t>
            </a:r>
            <a:r>
              <a:rPr lang="zh-CN" altLang="en-US" b="1" dirty="0">
                <a:solidFill>
                  <a:schemeClr val="bg1"/>
                </a:solidFill>
                <a:latin typeface="微软雅黑" panose="020B0503020204020204" pitchFamily="34" charset="-122"/>
                <a:ea typeface="微软雅黑" panose="020B0503020204020204" pitchFamily="34" charset="-122"/>
              </a:rPr>
              <a:t>、培训对象</a:t>
            </a:r>
            <a:endParaRPr lang="zh-CN" altLang="en-US" dirty="0"/>
          </a:p>
        </p:txBody>
      </p:sp>
      <p:sp>
        <p:nvSpPr>
          <p:cNvPr id="6" name="矩形 5"/>
          <p:cNvSpPr/>
          <p:nvPr/>
        </p:nvSpPr>
        <p:spPr>
          <a:xfrm>
            <a:off x="395536" y="2139702"/>
            <a:ext cx="5616624" cy="738664"/>
          </a:xfrm>
          <a:prstGeom prst="rect">
            <a:avLst/>
          </a:prstGeom>
        </p:spPr>
        <p:txBody>
          <a:bodyPr wrap="square">
            <a:spAutoFit/>
          </a:bodyPr>
          <a:lstStyle/>
          <a:p>
            <a:pPr marL="285750" indent="-285750">
              <a:lnSpc>
                <a:spcPct val="150000"/>
              </a:lnSpc>
              <a:buClr>
                <a:srgbClr val="228F1D"/>
              </a:buClr>
              <a:buFont typeface="Wingdings" panose="05000000000000000000" pitchFamily="2" charset="2"/>
              <a:buChar char="n"/>
            </a:pP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本市全体中、小、幼</a:t>
            </a:r>
            <a:r>
              <a:rPr lang="zh-CN" altLang="zh-CN" sz="1400" b="1" dirty="0">
                <a:solidFill>
                  <a:srgbClr val="00B050"/>
                </a:solidFill>
                <a:latin typeface="微软雅黑" panose="020B0503020204020204" pitchFamily="34" charset="-122"/>
                <a:ea typeface="微软雅黑" panose="020B0503020204020204" pitchFamily="34" charset="-122"/>
              </a:rPr>
              <a:t>在编在岗</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的教师。</a:t>
            </a:r>
          </a:p>
          <a:p>
            <a:pPr marL="285750" indent="-285750">
              <a:lnSpc>
                <a:spcPct val="150000"/>
              </a:lnSpc>
              <a:buClr>
                <a:srgbClr val="228F1D"/>
              </a:buClr>
              <a:buFont typeface="Wingdings" panose="05000000000000000000" pitchFamily="2" charset="2"/>
              <a:buChar char="n"/>
            </a:pP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2018</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12</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31</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日之前</a:t>
            </a:r>
            <a:r>
              <a:rPr lang="zh-CN" altLang="zh-CN" sz="1400" b="1" dirty="0">
                <a:solidFill>
                  <a:srgbClr val="00B050"/>
                </a:solidFill>
                <a:latin typeface="微软雅黑" panose="020B0503020204020204" pitchFamily="34" charset="-122"/>
                <a:ea typeface="微软雅黑" panose="020B0503020204020204" pitchFamily="34" charset="-122"/>
              </a:rPr>
              <a:t>退休</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的教师，校（园）长可</a:t>
            </a:r>
            <a:r>
              <a:rPr lang="zh-CN" altLang="zh-CN" sz="1400" b="1" dirty="0">
                <a:solidFill>
                  <a:srgbClr val="00B050"/>
                </a:solidFill>
                <a:latin typeface="微软雅黑" panose="020B0503020204020204" pitchFamily="34" charset="-122"/>
                <a:ea typeface="微软雅黑" panose="020B0503020204020204" pitchFamily="34" charset="-122"/>
              </a:rPr>
              <a:t>自愿</a:t>
            </a:r>
            <a:r>
              <a:rPr lang="zh-CN" altLang="zh-CN" sz="1400" dirty="0">
                <a:solidFill>
                  <a:schemeClr val="tx1">
                    <a:lumMod val="75000"/>
                    <a:lumOff val="25000"/>
                  </a:schemeClr>
                </a:solidFill>
                <a:latin typeface="微软雅黑" panose="020B0503020204020204" pitchFamily="34" charset="-122"/>
                <a:ea typeface="微软雅黑" panose="020B0503020204020204" pitchFamily="34" charset="-122"/>
              </a:rPr>
              <a:t>参加培训。</a:t>
            </a:r>
          </a:p>
        </p:txBody>
      </p:sp>
      <p:pic>
        <p:nvPicPr>
          <p:cNvPr id="7" name="Picture 3" descr="C:\Users\QiuYuen\Desktop\Google手机APP方形扁平化彩色物体图标设计素材合集（一）.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1131590"/>
            <a:ext cx="2880320"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568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2635658"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3</a:t>
            </a:r>
            <a:r>
              <a:rPr lang="zh-CN" altLang="en-US" b="1" dirty="0">
                <a:solidFill>
                  <a:schemeClr val="bg1"/>
                </a:solidFill>
                <a:latin typeface="微软雅黑" panose="020B0503020204020204" pitchFamily="34" charset="-122"/>
                <a:ea typeface="微软雅黑" panose="020B0503020204020204" pitchFamily="34" charset="-122"/>
              </a:rPr>
              <a:t>、培训内容和培训主体</a:t>
            </a:r>
            <a:endParaRPr lang="zh-CN" altLang="en-US" dirty="0"/>
          </a:p>
        </p:txBody>
      </p:sp>
      <p:graphicFrame>
        <p:nvGraphicFramePr>
          <p:cNvPr id="7" name="表格 6"/>
          <p:cNvGraphicFramePr>
            <a:graphicFrameLocks noGrp="1"/>
          </p:cNvGraphicFramePr>
          <p:nvPr>
            <p:extLst>
              <p:ext uri="{D42A27DB-BD31-4B8C-83A1-F6EECF244321}">
                <p14:modId xmlns:p14="http://schemas.microsoft.com/office/powerpoint/2010/main" val="667633898"/>
              </p:ext>
            </p:extLst>
          </p:nvPr>
        </p:nvGraphicFramePr>
        <p:xfrm>
          <a:off x="539552" y="1635646"/>
          <a:ext cx="5472608" cy="1912735"/>
        </p:xfrm>
        <a:graphic>
          <a:graphicData uri="http://schemas.openxmlformats.org/drawingml/2006/table">
            <a:tbl>
              <a:tblPr firstRow="1" firstCol="1" bandRow="1">
                <a:tableStyleId>{5C22544A-7EE6-4342-B048-85BDC9FD1C3A}</a:tableStyleId>
              </a:tblPr>
              <a:tblGrid>
                <a:gridCol w="1085866">
                  <a:extLst>
                    <a:ext uri="{9D8B030D-6E8A-4147-A177-3AD203B41FA5}">
                      <a16:colId xmlns:a16="http://schemas.microsoft.com/office/drawing/2014/main" val="20000"/>
                    </a:ext>
                  </a:extLst>
                </a:gridCol>
                <a:gridCol w="1218390">
                  <a:extLst>
                    <a:ext uri="{9D8B030D-6E8A-4147-A177-3AD203B41FA5}">
                      <a16:colId xmlns:a16="http://schemas.microsoft.com/office/drawing/2014/main" val="20001"/>
                    </a:ext>
                  </a:extLst>
                </a:gridCol>
                <a:gridCol w="1296144">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tblGrid>
              <a:tr h="619238">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课程类别</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altLang="en-US" sz="1400" kern="2800" dirty="0">
                          <a:effectLst/>
                          <a:latin typeface="微软雅黑" panose="020B0503020204020204" pitchFamily="34" charset="-122"/>
                          <a:ea typeface="微软雅黑" panose="020B0503020204020204" pitchFamily="34" charset="-122"/>
                        </a:rPr>
                        <a:t>通识</a:t>
                      </a:r>
                      <a:r>
                        <a:rPr lang="zh-CN" sz="1400" kern="2800" dirty="0">
                          <a:effectLst/>
                          <a:latin typeface="微软雅黑" panose="020B0503020204020204" pitchFamily="34" charset="-122"/>
                          <a:ea typeface="微软雅黑" panose="020B0503020204020204" pitchFamily="34" charset="-122"/>
                        </a:rPr>
                        <a:t>课程</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altLang="en-US" sz="1400" kern="2800" dirty="0">
                          <a:effectLst/>
                          <a:latin typeface="微软雅黑" panose="020B0503020204020204" pitchFamily="34" charset="-122"/>
                          <a:ea typeface="微软雅黑" panose="020B0503020204020204" pitchFamily="34" charset="-122"/>
                        </a:rPr>
                        <a:t>专业</a:t>
                      </a:r>
                      <a:r>
                        <a:rPr lang="zh-CN" sz="1400" kern="2800" dirty="0">
                          <a:effectLst/>
                          <a:latin typeface="微软雅黑" panose="020B0503020204020204" pitchFamily="34" charset="-122"/>
                          <a:ea typeface="微软雅黑" panose="020B0503020204020204" pitchFamily="34" charset="-122"/>
                        </a:rPr>
                        <a:t>课程</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altLang="en-US" sz="1400" kern="2800" dirty="0">
                          <a:effectLst/>
                          <a:latin typeface="微软雅黑" panose="020B0503020204020204" pitchFamily="34" charset="-122"/>
                          <a:ea typeface="微软雅黑" panose="020B0503020204020204" pitchFamily="34" charset="-122"/>
                        </a:rPr>
                        <a:t>实践应用</a:t>
                      </a:r>
                      <a:r>
                        <a:rPr lang="zh-CN" sz="1400" kern="2800" dirty="0">
                          <a:effectLst/>
                          <a:latin typeface="微软雅黑" panose="020B0503020204020204" pitchFamily="34" charset="-122"/>
                          <a:ea typeface="微软雅黑" panose="020B0503020204020204" pitchFamily="34" charset="-122"/>
                        </a:rPr>
                        <a:t>课程</a:t>
                      </a:r>
                      <a:endParaRPr lang="zh-CN" sz="1050" b="1" kern="100" dirty="0">
                        <a:solidFill>
                          <a:schemeClr val="tx1">
                            <a:lumMod val="85000"/>
                            <a:lumOff val="15000"/>
                          </a:schemeClr>
                        </a:solidFill>
                        <a:effectLst/>
                        <a:latin typeface="微软雅黑" panose="020B0503020204020204" pitchFamily="34" charset="-122"/>
                        <a:ea typeface="微软雅黑" panose="020B0503020204020204" pitchFamily="34" charset="-122"/>
                      </a:endParaRPr>
                    </a:p>
                  </a:txBody>
                  <a:tcPr marL="68580" marR="68580" marT="0" marB="0" anchor="ctr"/>
                </a:tc>
                <a:extLst>
                  <a:ext uri="{0D108BD9-81ED-4DB2-BD59-A6C34878D82A}">
                    <a16:rowId xmlns:a16="http://schemas.microsoft.com/office/drawing/2014/main" val="10000"/>
                  </a:ext>
                </a:extLst>
              </a:tr>
              <a:tr h="641619">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课时分配</a:t>
                      </a:r>
                      <a:endParaRPr lang="zh-CN" sz="1050" b="1"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en-US" sz="1400" kern="2800" dirty="0">
                          <a:effectLst/>
                          <a:latin typeface="微软雅黑" panose="020B0503020204020204" pitchFamily="34" charset="-122"/>
                          <a:ea typeface="微软雅黑" panose="020B0503020204020204" pitchFamily="34" charset="-122"/>
                        </a:rPr>
                        <a:t>10</a:t>
                      </a:r>
                      <a:r>
                        <a:rPr lang="zh-CN" sz="1400" kern="2800" dirty="0">
                          <a:effectLst/>
                          <a:latin typeface="微软雅黑" panose="020B0503020204020204" pitchFamily="34" charset="-122"/>
                          <a:ea typeface="微软雅黑" panose="020B0503020204020204" pitchFamily="34" charset="-122"/>
                        </a:rPr>
                        <a:t>课时</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gridSpan="2">
                  <a:txBody>
                    <a:bodyPr/>
                    <a:lstStyle/>
                    <a:p>
                      <a:pPr algn="ctr">
                        <a:lnSpc>
                          <a:spcPts val="2400"/>
                        </a:lnSpc>
                        <a:spcAft>
                          <a:spcPts val="0"/>
                        </a:spcAft>
                      </a:pPr>
                      <a:r>
                        <a:rPr lang="en-US" sz="1400" kern="2800" dirty="0">
                          <a:effectLst/>
                          <a:latin typeface="微软雅黑" panose="020B0503020204020204" pitchFamily="34" charset="-122"/>
                          <a:ea typeface="微软雅黑" panose="020B0503020204020204" pitchFamily="34" charset="-122"/>
                        </a:rPr>
                        <a:t>40</a:t>
                      </a:r>
                      <a:r>
                        <a:rPr lang="zh-CN" sz="1400" kern="2800" dirty="0">
                          <a:effectLst/>
                          <a:latin typeface="微软雅黑" panose="020B0503020204020204" pitchFamily="34" charset="-122"/>
                          <a:ea typeface="微软雅黑" panose="020B0503020204020204" pitchFamily="34" charset="-122"/>
                        </a:rPr>
                        <a:t>课时</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10001"/>
                  </a:ext>
                </a:extLst>
              </a:tr>
              <a:tr h="651878">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责任主体</a:t>
                      </a:r>
                      <a:endParaRPr lang="zh-CN" sz="1050" b="1"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市</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gridSpan="2">
                  <a:txBody>
                    <a:bodyPr/>
                    <a:lstStyle/>
                    <a:p>
                      <a:pPr algn="ctr">
                        <a:lnSpc>
                          <a:spcPts val="2400"/>
                        </a:lnSpc>
                        <a:spcAft>
                          <a:spcPts val="0"/>
                        </a:spcAft>
                      </a:pPr>
                      <a:r>
                        <a:rPr lang="zh-CN" sz="1400" kern="2800" dirty="0">
                          <a:effectLst/>
                          <a:latin typeface="微软雅黑" panose="020B0503020204020204" pitchFamily="34" charset="-122"/>
                          <a:ea typeface="微软雅黑" panose="020B0503020204020204" pitchFamily="34" charset="-122"/>
                        </a:rPr>
                        <a:t>区、校</a:t>
                      </a:r>
                      <a:endParaRPr lang="zh-CN" sz="105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10002"/>
                  </a:ext>
                </a:extLst>
              </a:tr>
            </a:tbl>
          </a:graphicData>
        </a:graphic>
      </p:graphicFrame>
      <p:pic>
        <p:nvPicPr>
          <p:cNvPr id="2051" name="Picture 3" descr="E:\素材\扁平\图片3.png"/>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04248" y="1779662"/>
            <a:ext cx="1584176" cy="1569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941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6" name="矩形 5"/>
          <p:cNvSpPr/>
          <p:nvPr/>
        </p:nvSpPr>
        <p:spPr>
          <a:xfrm>
            <a:off x="402887" y="1851670"/>
            <a:ext cx="5688632" cy="1823576"/>
          </a:xfrm>
          <a:prstGeom prst="rect">
            <a:avLst/>
          </a:prstGeom>
        </p:spPr>
        <p:txBody>
          <a:bodyPr wrap="square">
            <a:spAutoFit/>
          </a:bodyPr>
          <a:lstStyle/>
          <a:p>
            <a:pPr marL="285750" indent="-285750">
              <a:lnSpc>
                <a:spcPct val="150000"/>
              </a:lnSpc>
              <a:buClr>
                <a:srgbClr val="228F1D"/>
              </a:buClr>
              <a:buFont typeface="Wingdings" panose="05000000000000000000" pitchFamily="2" charset="2"/>
              <a:buChar char="n"/>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依据</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教育部《中小学教师信息技术应用能力培训课程标准</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试行</a:t>
            </a:r>
            <a:r>
              <a:rPr lang="en-US"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en-US" altLang="zh-CN" sz="1500" b="1" dirty="0">
                <a:solidFill>
                  <a:srgbClr val="00B050"/>
                </a:solidFill>
                <a:latin typeface="微软雅黑" panose="020B0503020204020204" pitchFamily="34" charset="-122"/>
                <a:ea typeface="微软雅黑" panose="020B0503020204020204" pitchFamily="34" charset="-122"/>
              </a:rPr>
              <a:t>3</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大系列，共</a:t>
            </a:r>
            <a:r>
              <a:rPr lang="en-US" altLang="zh-CN" sz="1500" b="1" dirty="0">
                <a:solidFill>
                  <a:srgbClr val="00B050"/>
                </a:solidFill>
                <a:latin typeface="微软雅黑" panose="020B0503020204020204" pitchFamily="34" charset="-122"/>
                <a:ea typeface="微软雅黑" panose="020B0503020204020204" pitchFamily="34" charset="-122"/>
              </a:rPr>
              <a:t>27</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个主题</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构建上海市教师信息技术应用能力的培训机构和相关课程准入机制</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在梳理现有课程的基础上，采用</a:t>
            </a:r>
            <a:r>
              <a:rPr lang="zh-CN" altLang="en-US" sz="1500" b="1" dirty="0">
                <a:solidFill>
                  <a:srgbClr val="00B050"/>
                </a:solidFill>
                <a:latin typeface="微软雅黑" panose="020B0503020204020204" pitchFamily="34" charset="-122"/>
                <a:ea typeface="微软雅黑" panose="020B0503020204020204" pitchFamily="34" charset="-122"/>
              </a:rPr>
              <a:t>征集、采购、</a:t>
            </a:r>
            <a:r>
              <a:rPr lang="zh-CN" altLang="zh-CN" sz="1500" b="1" dirty="0">
                <a:solidFill>
                  <a:srgbClr val="00B050"/>
                </a:solidFill>
                <a:latin typeface="微软雅黑" panose="020B0503020204020204" pitchFamily="34" charset="-122"/>
                <a:ea typeface="微软雅黑" panose="020B0503020204020204" pitchFamily="34" charset="-122"/>
              </a:rPr>
              <a:t>自主开发</a:t>
            </a:r>
            <a:r>
              <a:rPr lang="zh-CN" altLang="zh-CN" sz="1500" dirty="0">
                <a:latin typeface="微软雅黑" panose="020B0503020204020204" pitchFamily="34" charset="-122"/>
                <a:ea typeface="微软雅黑" panose="020B0503020204020204" pitchFamily="34" charset="-122"/>
              </a:rPr>
              <a:t>和</a:t>
            </a:r>
            <a:r>
              <a:rPr lang="zh-CN" altLang="zh-CN" sz="1500" b="1" dirty="0">
                <a:solidFill>
                  <a:srgbClr val="00B050"/>
                </a:solidFill>
                <a:latin typeface="微软雅黑" panose="020B0503020204020204" pitchFamily="34" charset="-122"/>
                <a:ea typeface="微软雅黑" panose="020B0503020204020204" pitchFamily="34" charset="-122"/>
              </a:rPr>
              <a:t>课程整合</a:t>
            </a:r>
            <a:r>
              <a:rPr lang="zh-CN" altLang="zh-CN" sz="1500" dirty="0">
                <a:solidFill>
                  <a:schemeClr val="tx1">
                    <a:lumMod val="75000"/>
                    <a:lumOff val="25000"/>
                  </a:schemeClr>
                </a:solidFill>
                <a:latin typeface="微软雅黑" panose="020B0503020204020204" pitchFamily="34" charset="-122"/>
                <a:ea typeface="微软雅黑" panose="020B0503020204020204" pitchFamily="34" charset="-122"/>
              </a:rPr>
              <a:t>的方式构建培训课程超市。</a:t>
            </a:r>
          </a:p>
        </p:txBody>
      </p:sp>
      <p:sp>
        <p:nvSpPr>
          <p:cNvPr id="5" name="矩形 4"/>
          <p:cNvSpPr/>
          <p:nvPr/>
        </p:nvSpPr>
        <p:spPr>
          <a:xfrm>
            <a:off x="395536" y="1307544"/>
            <a:ext cx="1723549" cy="400110"/>
          </a:xfrm>
          <a:prstGeom prst="rect">
            <a:avLst/>
          </a:prstGeom>
        </p:spPr>
        <p:txBody>
          <a:bodyPr wrap="none">
            <a:spAutoFit/>
          </a:bodyPr>
          <a:lstStyle/>
          <a:p>
            <a:pPr lvl="0">
              <a:spcBef>
                <a:spcPct val="20000"/>
              </a:spcBef>
            </a:pPr>
            <a:r>
              <a:rPr lang="zh-CN" altLang="zh-CN" sz="2000" b="1" dirty="0">
                <a:solidFill>
                  <a:schemeClr val="tx2"/>
                </a:solidFill>
                <a:latin typeface="微软雅黑" panose="020B0503020204020204" pitchFamily="34" charset="-122"/>
                <a:ea typeface="微软雅黑" panose="020B0503020204020204" pitchFamily="34" charset="-122"/>
              </a:rPr>
              <a:t>创建课程超市</a:t>
            </a:r>
            <a:endParaRPr lang="en-US" altLang="zh-CN" sz="2000" b="1" dirty="0">
              <a:solidFill>
                <a:schemeClr val="tx2"/>
              </a:solidFill>
              <a:latin typeface="微软雅黑" panose="020B0503020204020204" pitchFamily="34" charset="-122"/>
              <a:ea typeface="微软雅黑" panose="020B0503020204020204" pitchFamily="34" charset="-122"/>
            </a:endParaRPr>
          </a:p>
        </p:txBody>
      </p:sp>
      <p:pic>
        <p:nvPicPr>
          <p:cNvPr id="3074" name="Picture 2" descr="E:\素材\扁平\图片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915566"/>
            <a:ext cx="2808312" cy="2835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602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pic>
        <p:nvPicPr>
          <p:cNvPr id="7"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0483" y="2366517"/>
            <a:ext cx="1121637" cy="8833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561"/>
          <a:stretch/>
        </p:blipFill>
        <p:spPr bwMode="auto">
          <a:xfrm>
            <a:off x="3349421" y="3207854"/>
            <a:ext cx="1078563" cy="893694"/>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2524" y="2232452"/>
            <a:ext cx="1252410" cy="922829"/>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10" name="内容占位符 2"/>
          <p:cNvSpPr>
            <a:spLocks noGrp="1"/>
          </p:cNvSpPr>
          <p:nvPr>
            <p:ph idx="1"/>
          </p:nvPr>
        </p:nvSpPr>
        <p:spPr>
          <a:xfrm>
            <a:off x="971600" y="1623678"/>
            <a:ext cx="1548140" cy="360040"/>
          </a:xfrm>
        </p:spPr>
        <p:txBody>
          <a:bodyPr>
            <a:normAutofit/>
          </a:bodyPr>
          <a:lstStyle/>
          <a:p>
            <a:pPr marL="0" indent="0">
              <a:buNone/>
            </a:pPr>
            <a:r>
              <a:rPr lang="zh-CN" altLang="zh-CN" sz="1600" b="1" dirty="0">
                <a:solidFill>
                  <a:schemeClr val="tx1">
                    <a:lumMod val="75000"/>
                    <a:lumOff val="25000"/>
                  </a:schemeClr>
                </a:solidFill>
                <a:latin typeface="微软雅黑" panose="020B0503020204020204" pitchFamily="34" charset="-122"/>
                <a:ea typeface="微软雅黑" panose="020B0503020204020204" pitchFamily="34" charset="-122"/>
              </a:rPr>
              <a:t>梳理现有课程</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6012160" y="1995686"/>
            <a:ext cx="2506973" cy="338554"/>
          </a:xfrm>
          <a:prstGeom prst="rect">
            <a:avLst/>
          </a:prstGeom>
        </p:spPr>
        <p:txBody>
          <a:bodyPr wrap="square">
            <a:spAutoFit/>
          </a:bodyPr>
          <a:lstStyle/>
          <a:p>
            <a:pPr lvl="0">
              <a:spcBef>
                <a:spcPct val="20000"/>
              </a:spcBef>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面向区、校、机构等征集</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493546" y="2179386"/>
            <a:ext cx="2278254" cy="0"/>
          </a:xfrm>
          <a:prstGeom prst="line">
            <a:avLst/>
          </a:prstGeom>
          <a:ln>
            <a:solidFill>
              <a:srgbClr val="228F1D"/>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084168" y="2427734"/>
            <a:ext cx="263608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2915816" y="2179386"/>
            <a:ext cx="1296144" cy="1172484"/>
          </a:xfrm>
          <a:prstGeom prst="straightConnector1">
            <a:avLst/>
          </a:prstGeom>
          <a:ln w="22225">
            <a:solidFill>
              <a:srgbClr val="228F1D"/>
            </a:solidFill>
            <a:tailEnd type="stealth"/>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493546" y="2328369"/>
            <a:ext cx="2304256" cy="303421"/>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高端教师微视频工作坊</a:t>
            </a:r>
          </a:p>
        </p:txBody>
      </p:sp>
      <p:sp>
        <p:nvSpPr>
          <p:cNvPr id="16" name="圆角矩形 15"/>
          <p:cNvSpPr/>
          <p:nvPr/>
        </p:nvSpPr>
        <p:spPr>
          <a:xfrm>
            <a:off x="493546" y="2779735"/>
            <a:ext cx="2304256" cy="500127"/>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基于课程标准的研训一体教师培训课程建设工作坊</a:t>
            </a:r>
          </a:p>
        </p:txBody>
      </p:sp>
      <p:sp>
        <p:nvSpPr>
          <p:cNvPr id="17" name="圆角矩形 16"/>
          <p:cNvSpPr/>
          <p:nvPr/>
        </p:nvSpPr>
        <p:spPr>
          <a:xfrm>
            <a:off x="480545" y="3431344"/>
            <a:ext cx="2304256" cy="568598"/>
          </a:xfrm>
          <a:prstGeom prst="roundRect">
            <a:avLst/>
          </a:prstGeom>
          <a:solidFill>
            <a:srgbClr val="228F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dirty="0">
                <a:latin typeface="微软雅黑" panose="020B0503020204020204" pitchFamily="34" charset="-122"/>
                <a:ea typeface="微软雅黑" panose="020B0503020204020204" pitchFamily="34" charset="-122"/>
              </a:rPr>
              <a:t>普教系统名校长名师培养工程基地视频课程资源建设项目</a:t>
            </a:r>
          </a:p>
        </p:txBody>
      </p:sp>
      <p:pic>
        <p:nvPicPr>
          <p:cNvPr id="18"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0064"/>
          <a:stretch/>
        </p:blipFill>
        <p:spPr bwMode="auto">
          <a:xfrm>
            <a:off x="4707371" y="811234"/>
            <a:ext cx="2014487" cy="438831"/>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pic>
        <p:nvPicPr>
          <p:cNvPr id="19"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6139" y="811234"/>
            <a:ext cx="1682186" cy="438831"/>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pic>
        <p:nvPicPr>
          <p:cNvPr id="20"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15816" y="1333317"/>
            <a:ext cx="1692509" cy="435022"/>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pic>
        <p:nvPicPr>
          <p:cNvPr id="21" name="Picture 5"/>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4707371" y="1315291"/>
            <a:ext cx="2014487" cy="453048"/>
          </a:xfrm>
          <a:prstGeom prst="rect">
            <a:avLst/>
          </a:prstGeom>
          <a:noFill/>
          <a:ln w="9525">
            <a:solidFill>
              <a:srgbClr val="228F1D"/>
            </a:solidFill>
            <a:miter lim="800000"/>
            <a:headEnd/>
            <a:tailEnd/>
          </a:ln>
          <a:extLst>
            <a:ext uri="{909E8E84-426E-40DD-AFC4-6F175D3DCCD1}">
              <a14:hiddenFill xmlns:a14="http://schemas.microsoft.com/office/drawing/2010/main">
                <a:solidFill>
                  <a:schemeClr val="accent1"/>
                </a:solidFill>
              </a14:hiddenFill>
            </a:ext>
          </a:extLst>
        </p:spPr>
      </p:pic>
      <p:cxnSp>
        <p:nvCxnSpPr>
          <p:cNvPr id="22" name="直接连接符 21"/>
          <p:cNvCxnSpPr/>
          <p:nvPr/>
        </p:nvCxnSpPr>
        <p:spPr>
          <a:xfrm>
            <a:off x="2915816" y="1891354"/>
            <a:ext cx="3806042" cy="0"/>
          </a:xfrm>
          <a:prstGeom prst="line">
            <a:avLst/>
          </a:prstGeom>
          <a:ln>
            <a:solidFill>
              <a:srgbClr val="228F1D"/>
            </a:solidFill>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H="1">
            <a:off x="4499960" y="1891354"/>
            <a:ext cx="36036" cy="1322730"/>
          </a:xfrm>
          <a:prstGeom prst="straightConnector1">
            <a:avLst/>
          </a:prstGeom>
          <a:ln w="22225">
            <a:solidFill>
              <a:srgbClr val="228F1D"/>
            </a:solidFill>
            <a:tailEnd type="stealth"/>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6031556" y="2451541"/>
            <a:ext cx="2788915" cy="1200329"/>
          </a:xfrm>
          <a:prstGeom prst="rect">
            <a:avLst/>
          </a:prstGeom>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机构、优秀教师团队、</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区县</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或</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学校从</a:t>
            </a:r>
            <a:r>
              <a:rPr lang="zh-CN" altLang="zh-CN" sz="1200" b="1" dirty="0">
                <a:solidFill>
                  <a:srgbClr val="00B050"/>
                </a:solidFill>
                <a:latin typeface="微软雅黑" panose="020B0503020204020204" pitchFamily="34" charset="-122"/>
                <a:ea typeface="微软雅黑" panose="020B0503020204020204" pitchFamily="34" charset="-122"/>
              </a:rPr>
              <a:t>实际需求</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出发，</a:t>
            </a:r>
            <a:r>
              <a:rPr lang="zh-CN" altLang="zh-CN" sz="1200" b="1" dirty="0">
                <a:solidFill>
                  <a:srgbClr val="00B050"/>
                </a:solidFill>
                <a:latin typeface="微软雅黑" panose="020B0503020204020204" pitchFamily="34" charset="-122"/>
                <a:ea typeface="微软雅黑" panose="020B0503020204020204" pitchFamily="34" charset="-122"/>
              </a:rPr>
              <a:t>突出特色</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，依据课程标准</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试行</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选择相应主题开发培训课程，并经由专家组</a:t>
            </a:r>
            <a:r>
              <a:rPr lang="zh-CN" altLang="zh-CN" sz="1200" b="1" dirty="0">
                <a:solidFill>
                  <a:srgbClr val="00B050"/>
                </a:solidFill>
                <a:latin typeface="微软雅黑" panose="020B0503020204020204" pitchFamily="34" charset="-122"/>
                <a:ea typeface="微软雅黑" panose="020B0503020204020204" pitchFamily="34" charset="-122"/>
              </a:rPr>
              <a:t>审核认定</a:t>
            </a:r>
            <a:r>
              <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rPr>
              <a:t>通过，方可开设。</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5"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72000" y="3268686"/>
            <a:ext cx="1066794" cy="8346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6" name="直接箭头连接符 25"/>
          <p:cNvCxnSpPr/>
          <p:nvPr/>
        </p:nvCxnSpPr>
        <p:spPr>
          <a:xfrm flipH="1">
            <a:off x="4608325" y="2301916"/>
            <a:ext cx="1403835" cy="983443"/>
          </a:xfrm>
          <a:prstGeom prst="straightConnector1">
            <a:avLst/>
          </a:prstGeom>
          <a:ln w="22225">
            <a:solidFill>
              <a:srgbClr val="228F1D"/>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7482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1930926" y="906274"/>
            <a:ext cx="4801314" cy="369332"/>
          </a:xfrm>
          <a:prstGeom prst="rect">
            <a:avLst/>
          </a:prstGeom>
        </p:spPr>
        <p:txBody>
          <a:bodyPr wrap="none">
            <a:spAutoFit/>
          </a:bodyPr>
          <a:lstStyle/>
          <a:p>
            <a:pPr lvl="0">
              <a:spcBef>
                <a:spcPct val="20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信息技术应用能力提升工程全员培训课时安排</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8" name="图片 27"/>
          <p:cNvPicPr>
            <a:picLocks noChangeAspect="1"/>
          </p:cNvPicPr>
          <p:nvPr/>
        </p:nvPicPr>
        <p:blipFill rotWithShape="1">
          <a:blip r:embed="rId2" cstate="print">
            <a:duotone>
              <a:schemeClr val="accent6">
                <a:shade val="45000"/>
                <a:satMod val="135000"/>
              </a:schemeClr>
              <a:prstClr val="white"/>
            </a:duotone>
            <a:extLst>
              <a:ext uri="{28A0092B-C50C-407E-A947-70E740481C1C}">
                <a14:useLocalDpi xmlns:a14="http://schemas.microsoft.com/office/drawing/2010/main" val="0"/>
              </a:ext>
            </a:extLst>
          </a:blip>
          <a:srcRect t="-1" b="8513"/>
          <a:stretch/>
        </p:blipFill>
        <p:spPr>
          <a:xfrm>
            <a:off x="3203848" y="1526814"/>
            <a:ext cx="2209526" cy="3150618"/>
          </a:xfrm>
          <a:prstGeom prst="rect">
            <a:avLst/>
          </a:prstGeom>
        </p:spPr>
      </p:pic>
      <p:sp>
        <p:nvSpPr>
          <p:cNvPr id="29" name="椭圆 28"/>
          <p:cNvSpPr/>
          <p:nvPr/>
        </p:nvSpPr>
        <p:spPr>
          <a:xfrm>
            <a:off x="2771800" y="1923678"/>
            <a:ext cx="3240360" cy="925142"/>
          </a:xfrm>
          <a:prstGeom prst="ellipse">
            <a:avLst/>
          </a:prstGeom>
          <a:solidFill>
            <a:schemeClr val="bg1">
              <a:alpha val="85000"/>
            </a:schemeClr>
          </a:solidFill>
          <a:ln w="12700">
            <a:solidFill>
              <a:srgbClr val="228F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500" b="1" dirty="0">
                <a:solidFill>
                  <a:srgbClr val="E77E0B"/>
                </a:solidFill>
                <a:latin typeface="微软雅黑" panose="020B0503020204020204" pitchFamily="34" charset="-122"/>
                <a:ea typeface="微软雅黑" panose="020B0503020204020204" pitchFamily="34" charset="-122"/>
              </a:rPr>
              <a:t>专业课程</a:t>
            </a:r>
            <a:r>
              <a:rPr lang="en-US" altLang="zh-CN" sz="1500" b="1" dirty="0">
                <a:solidFill>
                  <a:srgbClr val="228F1D"/>
                </a:solidFill>
                <a:latin typeface="微软雅黑" panose="020B0503020204020204" pitchFamily="34" charset="-122"/>
                <a:ea typeface="微软雅黑" panose="020B0503020204020204" pitchFamily="34" charset="-122"/>
              </a:rPr>
              <a:t>+</a:t>
            </a:r>
            <a:r>
              <a:rPr lang="zh-CN" altLang="en-US" sz="1500" b="1" dirty="0">
                <a:solidFill>
                  <a:srgbClr val="0070C0"/>
                </a:solidFill>
                <a:latin typeface="微软雅黑" panose="020B0503020204020204" pitchFamily="34" charset="-122"/>
                <a:ea typeface="微软雅黑" panose="020B0503020204020204" pitchFamily="34" charset="-122"/>
              </a:rPr>
              <a:t>实践应用课程</a:t>
            </a:r>
            <a:endParaRPr lang="en-US" altLang="zh-CN" sz="1500" b="1" dirty="0">
              <a:solidFill>
                <a:srgbClr val="0070C0"/>
              </a:solidFill>
              <a:latin typeface="微软雅黑" panose="020B0503020204020204" pitchFamily="34" charset="-122"/>
              <a:ea typeface="微软雅黑" panose="020B0503020204020204" pitchFamily="34" charset="-122"/>
            </a:endParaRPr>
          </a:p>
          <a:p>
            <a:pPr algn="ctr"/>
            <a:r>
              <a:rPr lang="zh-CN" altLang="en-US" sz="1200" b="1" dirty="0">
                <a:solidFill>
                  <a:srgbClr val="228F1D"/>
                </a:solidFill>
                <a:latin typeface="微软雅黑" panose="020B0503020204020204" pitchFamily="34" charset="-122"/>
                <a:ea typeface="微软雅黑" panose="020B0503020204020204" pitchFamily="34" charset="-122"/>
              </a:rPr>
              <a:t>（“手指”课程，</a:t>
            </a:r>
            <a:r>
              <a:rPr lang="en-US" altLang="zh-CN" sz="1200" b="1" dirty="0">
                <a:solidFill>
                  <a:srgbClr val="E77E0B"/>
                </a:solidFill>
                <a:latin typeface="微软雅黑" panose="020B0503020204020204" pitchFamily="34" charset="-122"/>
                <a:ea typeface="微软雅黑" panose="020B0503020204020204" pitchFamily="34" charset="-122"/>
              </a:rPr>
              <a:t>30</a:t>
            </a:r>
            <a:r>
              <a:rPr lang="en-US" altLang="zh-CN" sz="1200" b="1" dirty="0">
                <a:solidFill>
                  <a:srgbClr val="228F1D"/>
                </a:solidFill>
                <a:latin typeface="微软雅黑" panose="020B0503020204020204" pitchFamily="34" charset="-122"/>
                <a:ea typeface="微软雅黑" panose="020B0503020204020204" pitchFamily="34" charset="-122"/>
              </a:rPr>
              <a:t>+</a:t>
            </a:r>
            <a:r>
              <a:rPr lang="en-US" altLang="zh-CN" sz="1200" b="1" dirty="0">
                <a:solidFill>
                  <a:srgbClr val="0070C0"/>
                </a:solidFill>
                <a:latin typeface="微软雅黑" panose="020B0503020204020204" pitchFamily="34" charset="-122"/>
                <a:ea typeface="微软雅黑" panose="020B0503020204020204" pitchFamily="34" charset="-122"/>
              </a:rPr>
              <a:t>10 </a:t>
            </a:r>
            <a:r>
              <a:rPr lang="zh-CN" altLang="en-US" sz="1200" b="1" dirty="0">
                <a:solidFill>
                  <a:srgbClr val="228F1D"/>
                </a:solidFill>
                <a:latin typeface="微软雅黑" panose="020B0503020204020204" pitchFamily="34" charset="-122"/>
                <a:ea typeface="微软雅黑" panose="020B0503020204020204" pitchFamily="34" charset="-122"/>
              </a:rPr>
              <a:t>课时）</a:t>
            </a:r>
          </a:p>
        </p:txBody>
      </p:sp>
      <p:sp>
        <p:nvSpPr>
          <p:cNvPr id="30" name="标题 1"/>
          <p:cNvSpPr txBox="1">
            <a:spLocks/>
          </p:cNvSpPr>
          <p:nvPr/>
        </p:nvSpPr>
        <p:spPr>
          <a:xfrm>
            <a:off x="1115616" y="3229322"/>
            <a:ext cx="2016224"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技术素养类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1" name="标题 1"/>
          <p:cNvSpPr txBox="1">
            <a:spLocks/>
          </p:cNvSpPr>
          <p:nvPr/>
        </p:nvSpPr>
        <p:spPr>
          <a:xfrm>
            <a:off x="758602" y="2725266"/>
            <a:ext cx="2733278"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教学类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2" name="标题 1"/>
          <p:cNvSpPr txBox="1">
            <a:spLocks/>
          </p:cNvSpPr>
          <p:nvPr/>
        </p:nvSpPr>
        <p:spPr>
          <a:xfrm>
            <a:off x="-108520" y="2149202"/>
            <a:ext cx="3312368"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教育信息化领导力类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3" name="标题 1"/>
          <p:cNvSpPr txBox="1">
            <a:spLocks/>
          </p:cNvSpPr>
          <p:nvPr/>
        </p:nvSpPr>
        <p:spPr>
          <a:xfrm>
            <a:off x="323528" y="1573138"/>
            <a:ext cx="3456384"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rgbClr val="E77E0B"/>
                </a:solidFill>
                <a:latin typeface="微软雅黑" panose="020B0503020204020204" pitchFamily="34" charset="-122"/>
                <a:ea typeface="微软雅黑" panose="020B0503020204020204" pitchFamily="34" charset="-122"/>
                <a:cs typeface="+mn-cs"/>
              </a:rPr>
              <a:t>教师专业发展类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4" name="标题 1"/>
          <p:cNvSpPr txBox="1">
            <a:spLocks/>
          </p:cNvSpPr>
          <p:nvPr/>
        </p:nvSpPr>
        <p:spPr>
          <a:xfrm>
            <a:off x="6156176" y="2091382"/>
            <a:ext cx="3384376"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rgbClr val="0070C0"/>
                </a:solidFill>
                <a:latin typeface="微软雅黑" panose="020B0503020204020204" pitchFamily="34" charset="-122"/>
                <a:ea typeface="微软雅黑" panose="020B0503020204020204" pitchFamily="34" charset="-122"/>
              </a:rPr>
              <a:t>信息技术应用重大项目实践类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5" name="标题 1"/>
          <p:cNvSpPr txBox="1">
            <a:spLocks/>
          </p:cNvSpPr>
          <p:nvPr/>
        </p:nvSpPr>
        <p:spPr>
          <a:xfrm>
            <a:off x="6156176" y="2739454"/>
            <a:ext cx="2448272"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rgbClr val="0070C0"/>
                </a:solidFill>
                <a:latin typeface="微软雅黑" panose="020B0503020204020204" pitchFamily="34" charset="-122"/>
                <a:ea typeface="微软雅黑" panose="020B0503020204020204" pitchFamily="34" charset="-122"/>
              </a:rPr>
              <a:t>新技术应用研究探索类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6" name="标题 1"/>
          <p:cNvSpPr txBox="1">
            <a:spLocks/>
          </p:cNvSpPr>
          <p:nvPr/>
        </p:nvSpPr>
        <p:spPr>
          <a:xfrm>
            <a:off x="4860032" y="1587326"/>
            <a:ext cx="3384376"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400" b="1" dirty="0">
                <a:solidFill>
                  <a:srgbClr val="0070C0"/>
                </a:solidFill>
                <a:latin typeface="微软雅黑" panose="020B0503020204020204" pitchFamily="34" charset="-122"/>
                <a:ea typeface="微软雅黑" panose="020B0503020204020204" pitchFamily="34" charset="-122"/>
              </a:rPr>
              <a:t>学校信息技术应用实验类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7" name="标题 1"/>
          <p:cNvSpPr txBox="1">
            <a:spLocks/>
          </p:cNvSpPr>
          <p:nvPr/>
        </p:nvSpPr>
        <p:spPr>
          <a:xfrm>
            <a:off x="5580112" y="3301330"/>
            <a:ext cx="2448272" cy="5665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b="1" dirty="0">
                <a:solidFill>
                  <a:srgbClr val="0070C0"/>
                </a:solidFill>
                <a:latin typeface="微软雅黑" panose="020B0503020204020204" pitchFamily="34" charset="-122"/>
                <a:ea typeface="微软雅黑" panose="020B0503020204020204" pitchFamily="34" charset="-122"/>
              </a:rPr>
              <a:t>新技术应用体验类</a:t>
            </a:r>
            <a:endParaRPr lang="zh-CN" altLang="en-US" sz="1400" dirty="0">
              <a:solidFill>
                <a:srgbClr val="228F1D"/>
              </a:solidFill>
              <a:latin typeface="微软雅黑" panose="020B0503020204020204" pitchFamily="34" charset="-122"/>
              <a:ea typeface="微软雅黑" panose="020B0503020204020204" pitchFamily="34" charset="-122"/>
            </a:endParaRPr>
          </a:p>
        </p:txBody>
      </p:sp>
      <p:sp>
        <p:nvSpPr>
          <p:cNvPr id="38" name="椭圆 37"/>
          <p:cNvSpPr/>
          <p:nvPr/>
        </p:nvSpPr>
        <p:spPr>
          <a:xfrm>
            <a:off x="3560862" y="2747635"/>
            <a:ext cx="1726332" cy="1624315"/>
          </a:xfrm>
          <a:prstGeom prst="ellipse">
            <a:avLst/>
          </a:prstGeom>
          <a:solidFill>
            <a:schemeClr val="bg1">
              <a:alpha val="85000"/>
            </a:schemeClr>
          </a:solidFill>
          <a:ln w="12700">
            <a:solidFill>
              <a:srgbClr val="228F1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DF2753"/>
                </a:solidFill>
                <a:latin typeface="微软雅黑" panose="020B0503020204020204" pitchFamily="34" charset="-122"/>
                <a:ea typeface="微软雅黑" panose="020B0503020204020204" pitchFamily="34" charset="-122"/>
              </a:rPr>
              <a:t>通识课程</a:t>
            </a:r>
            <a:endParaRPr lang="en-US" altLang="zh-CN" sz="1600" b="1" dirty="0">
              <a:solidFill>
                <a:srgbClr val="DF2753"/>
              </a:solidFill>
              <a:latin typeface="微软雅黑" panose="020B0503020204020204" pitchFamily="34" charset="-122"/>
              <a:ea typeface="微软雅黑" panose="020B0503020204020204" pitchFamily="34" charset="-122"/>
            </a:endParaRPr>
          </a:p>
          <a:p>
            <a:pPr algn="ctr"/>
            <a:r>
              <a:rPr lang="zh-CN" altLang="en-US" sz="1200" b="1" dirty="0">
                <a:solidFill>
                  <a:srgbClr val="228F1D"/>
                </a:solidFill>
                <a:latin typeface="微软雅黑" panose="020B0503020204020204" pitchFamily="34" charset="-122"/>
                <a:ea typeface="微软雅黑" panose="020B0503020204020204" pitchFamily="34" charset="-122"/>
              </a:rPr>
              <a:t>（“手心”课程，</a:t>
            </a:r>
            <a:r>
              <a:rPr lang="en-US" altLang="zh-CN" sz="1200" b="1" dirty="0">
                <a:solidFill>
                  <a:schemeClr val="accent2"/>
                </a:solidFill>
                <a:latin typeface="微软雅黑" panose="020B0503020204020204" pitchFamily="34" charset="-122"/>
                <a:ea typeface="微软雅黑" panose="020B0503020204020204" pitchFamily="34" charset="-122"/>
              </a:rPr>
              <a:t>10 </a:t>
            </a:r>
            <a:r>
              <a:rPr lang="zh-CN" altLang="en-US" sz="1200" b="1" dirty="0">
                <a:solidFill>
                  <a:srgbClr val="228F1D"/>
                </a:solidFill>
                <a:latin typeface="微软雅黑" panose="020B0503020204020204" pitchFamily="34" charset="-122"/>
                <a:ea typeface="微软雅黑" panose="020B0503020204020204" pitchFamily="34" charset="-122"/>
              </a:rPr>
              <a:t>课时）</a:t>
            </a:r>
          </a:p>
        </p:txBody>
      </p:sp>
    </p:spTree>
    <p:extLst>
      <p:ext uri="{BB962C8B-B14F-4D97-AF65-F5344CB8AC3E}">
        <p14:creationId xmlns:p14="http://schemas.microsoft.com/office/powerpoint/2010/main" val="24588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par>
                          <p:cTn id="14" fill="hold">
                            <p:stCondLst>
                              <p:cond delay="1000"/>
                            </p:stCondLst>
                            <p:childTnLst>
                              <p:par>
                                <p:cTn id="15" presetID="10" presetClass="entr" presetSubtype="0" fill="hold" grpId="0" nodeType="afterEffect">
                                  <p:stCondLst>
                                    <p:cond delay="25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1750"/>
                            </p:stCondLst>
                            <p:childTnLst>
                              <p:par>
                                <p:cTn id="19" presetID="10" presetClass="entr" presetSubtype="0" fill="hold" grpId="0" nodeType="afterEffect">
                                  <p:stCondLst>
                                    <p:cond delay="25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500"/>
                                        <p:tgtEl>
                                          <p:spTgt spid="32"/>
                                        </p:tgtEl>
                                      </p:cBhvr>
                                    </p:animEffect>
                                  </p:childTnLst>
                                </p:cTn>
                              </p:par>
                            </p:childTnLst>
                          </p:cTn>
                        </p:par>
                        <p:par>
                          <p:cTn id="22" fill="hold">
                            <p:stCondLst>
                              <p:cond delay="2500"/>
                            </p:stCondLst>
                            <p:childTnLst>
                              <p:par>
                                <p:cTn id="23" presetID="10" presetClass="entr" presetSubtype="0" fill="hold" grpId="0" nodeType="afterEffect">
                                  <p:stCondLst>
                                    <p:cond delay="25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3250"/>
                            </p:stCondLst>
                            <p:childTnLst>
                              <p:par>
                                <p:cTn id="27" presetID="10" presetClass="entr" presetSubtype="0" fill="hold" grpId="0" nodeType="afterEffect">
                                  <p:stCondLst>
                                    <p:cond delay="25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4000"/>
                            </p:stCondLst>
                            <p:childTnLst>
                              <p:par>
                                <p:cTn id="31" presetID="10" presetClass="entr" presetSubtype="0" fill="hold" grpId="0" nodeType="afterEffect">
                                  <p:stCondLst>
                                    <p:cond delay="25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par>
                          <p:cTn id="34" fill="hold">
                            <p:stCondLst>
                              <p:cond delay="4750"/>
                            </p:stCondLst>
                            <p:childTnLst>
                              <p:par>
                                <p:cTn id="35" presetID="10" presetClass="entr" presetSubtype="0" fill="hold" grpId="0" nodeType="afterEffect">
                                  <p:stCondLst>
                                    <p:cond delay="25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5500"/>
                            </p:stCondLst>
                            <p:childTnLst>
                              <p:par>
                                <p:cTn id="39" presetID="10" presetClass="entr" presetSubtype="0" fill="hold" grpId="0" nodeType="afterEffect">
                                  <p:stCondLst>
                                    <p:cond delay="25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6250"/>
                            </p:stCondLst>
                            <p:childTnLst>
                              <p:par>
                                <p:cTn id="43" presetID="10" presetClass="entr" presetSubtype="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p:bldP spid="32" grpId="0"/>
      <p:bldP spid="33" grpId="0"/>
      <p:bldP spid="34" grpId="0"/>
      <p:bldP spid="35" grpId="0"/>
      <p:bldP spid="36" grpId="0"/>
      <p:bldP spid="37" grpId="0"/>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2500" y="195486"/>
            <a:ext cx="1943161" cy="369332"/>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4</a:t>
            </a:r>
            <a:r>
              <a:rPr lang="zh-CN" altLang="en-US" b="1" dirty="0">
                <a:solidFill>
                  <a:schemeClr val="bg1"/>
                </a:solidFill>
                <a:latin typeface="微软雅黑" panose="020B0503020204020204" pitchFamily="34" charset="-122"/>
                <a:ea typeface="微软雅黑" panose="020B0503020204020204" pitchFamily="34" charset="-122"/>
              </a:rPr>
              <a:t>、培训课程建设</a:t>
            </a:r>
            <a:endParaRPr lang="zh-CN" altLang="en-US" dirty="0"/>
          </a:p>
        </p:txBody>
      </p:sp>
      <p:sp>
        <p:nvSpPr>
          <p:cNvPr id="27" name="矩形 26"/>
          <p:cNvSpPr/>
          <p:nvPr/>
        </p:nvSpPr>
        <p:spPr>
          <a:xfrm>
            <a:off x="251520" y="699542"/>
            <a:ext cx="2446504" cy="369332"/>
          </a:xfrm>
          <a:prstGeom prst="rect">
            <a:avLst/>
          </a:prstGeom>
        </p:spPr>
        <p:txBody>
          <a:bodyPr wrap="none">
            <a:spAutoFit/>
          </a:bodyPr>
          <a:lstStyle/>
          <a:p>
            <a:pPr marL="342900" lvl="0" indent="-342900">
              <a:spcBef>
                <a:spcPct val="20000"/>
              </a:spcBef>
              <a:buFont typeface="Wingdings" panose="05000000000000000000" pitchFamily="2" charset="2"/>
              <a:buChar char="l"/>
            </a:pPr>
            <a:r>
              <a:rPr lang="zh-CN" altLang="en-US" b="1" dirty="0">
                <a:solidFill>
                  <a:srgbClr val="228F1D"/>
                </a:solidFill>
                <a:latin typeface="微软雅黑" panose="020B0503020204020204" pitchFamily="34" charset="-122"/>
                <a:ea typeface="微软雅黑" panose="020B0503020204020204" pitchFamily="34" charset="-122"/>
              </a:rPr>
              <a:t> 课程框架（示例）</a:t>
            </a:r>
            <a:endParaRPr lang="en-US" altLang="zh-CN" b="1" dirty="0">
              <a:solidFill>
                <a:schemeClr val="tx2"/>
              </a:solidFill>
              <a:latin typeface="微软雅黑" panose="020B0503020204020204" pitchFamily="34" charset="-122"/>
              <a:ea typeface="微软雅黑" panose="020B0503020204020204" pitchFamily="34" charset="-122"/>
            </a:endParaRPr>
          </a:p>
        </p:txBody>
      </p:sp>
      <p:graphicFrame>
        <p:nvGraphicFramePr>
          <p:cNvPr id="15" name="表格 14"/>
          <p:cNvGraphicFramePr>
            <a:graphicFrameLocks noGrp="1"/>
          </p:cNvGraphicFramePr>
          <p:nvPr>
            <p:extLst>
              <p:ext uri="{D42A27DB-BD31-4B8C-83A1-F6EECF244321}">
                <p14:modId xmlns:p14="http://schemas.microsoft.com/office/powerpoint/2010/main" val="1549684441"/>
              </p:ext>
            </p:extLst>
          </p:nvPr>
        </p:nvGraphicFramePr>
        <p:xfrm>
          <a:off x="395536" y="1196752"/>
          <a:ext cx="7632848" cy="3247206"/>
        </p:xfrm>
        <a:graphic>
          <a:graphicData uri="http://schemas.openxmlformats.org/drawingml/2006/table">
            <a:tbl>
              <a:tblPr>
                <a:tableStyleId>{8799B23B-EC83-4686-B30A-512413B5E67A}</a:tableStyleId>
              </a:tblPr>
              <a:tblGrid>
                <a:gridCol w="1008112">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3168352">
                  <a:extLst>
                    <a:ext uri="{9D8B030D-6E8A-4147-A177-3AD203B41FA5}">
                      <a16:colId xmlns:a16="http://schemas.microsoft.com/office/drawing/2014/main" val="20002"/>
                    </a:ext>
                  </a:extLst>
                </a:gridCol>
                <a:gridCol w="2520280">
                  <a:extLst>
                    <a:ext uri="{9D8B030D-6E8A-4147-A177-3AD203B41FA5}">
                      <a16:colId xmlns:a16="http://schemas.microsoft.com/office/drawing/2014/main" val="20003"/>
                    </a:ext>
                  </a:extLst>
                </a:gridCol>
              </a:tblGrid>
              <a:tr h="373567">
                <a:tc>
                  <a:txBody>
                    <a:bodyPr/>
                    <a:lstStyle/>
                    <a:p>
                      <a:pPr algn="ctr" fontAlgn="ctr"/>
                      <a:r>
                        <a:rPr lang="zh-CN" altLang="en-US" sz="1200" b="1" u="none" strike="noStrike" dirty="0">
                          <a:solidFill>
                            <a:schemeClr val="bg1"/>
                          </a:solidFill>
                          <a:latin typeface="黑体" pitchFamily="49" charset="-122"/>
                          <a:ea typeface="黑体" pitchFamily="49" charset="-122"/>
                        </a:rPr>
                        <a:t>课程分类</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tc>
                  <a:txBody>
                    <a:bodyPr/>
                    <a:lstStyle/>
                    <a:p>
                      <a:pPr algn="ctr" fontAlgn="ctr"/>
                      <a:r>
                        <a:rPr lang="zh-CN" altLang="en-US" sz="1200" b="1" u="none" strike="noStrike" dirty="0">
                          <a:solidFill>
                            <a:schemeClr val="bg1"/>
                          </a:solidFill>
                          <a:latin typeface="黑体" pitchFamily="49" charset="-122"/>
                          <a:ea typeface="黑体" pitchFamily="49" charset="-122"/>
                        </a:rPr>
                        <a:t>类别划分</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tc>
                  <a:txBody>
                    <a:bodyPr/>
                    <a:lstStyle/>
                    <a:p>
                      <a:pPr algn="ctr" fontAlgn="ctr"/>
                      <a:r>
                        <a:rPr lang="zh-CN" altLang="en-US" sz="1200" b="1" u="none" strike="noStrike" dirty="0">
                          <a:solidFill>
                            <a:schemeClr val="bg1"/>
                          </a:solidFill>
                          <a:latin typeface="黑体" pitchFamily="49" charset="-122"/>
                          <a:ea typeface="黑体" pitchFamily="49" charset="-122"/>
                        </a:rPr>
                        <a:t>核心课程（必修）</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tc>
                  <a:txBody>
                    <a:bodyPr/>
                    <a:lstStyle/>
                    <a:p>
                      <a:pPr algn="ctr" fontAlgn="ctr"/>
                      <a:r>
                        <a:rPr lang="zh-CN" altLang="en-US" sz="1200" b="1" u="none" strike="noStrike" dirty="0">
                          <a:solidFill>
                            <a:schemeClr val="bg1"/>
                          </a:solidFill>
                          <a:latin typeface="黑体" pitchFamily="49" charset="-122"/>
                          <a:ea typeface="黑体" pitchFamily="49" charset="-122"/>
                        </a:rPr>
                        <a:t>拓展性课程（选修）</a:t>
                      </a:r>
                      <a:endParaRPr lang="zh-CN" altLang="en-US" sz="1200" b="1" i="0" u="none" strike="noStrike" dirty="0">
                        <a:solidFill>
                          <a:schemeClr val="bg1"/>
                        </a:solidFill>
                        <a:latin typeface="黑体" pitchFamily="49" charset="-122"/>
                        <a:ea typeface="黑体" pitchFamily="49" charset="-122"/>
                      </a:endParaRPr>
                    </a:p>
                  </a:txBody>
                  <a:tcPr marL="8049" marR="8049" marT="8049" marB="0" anchor="ctr">
                    <a:solidFill>
                      <a:schemeClr val="accent5">
                        <a:lumMod val="50000"/>
                      </a:schemeClr>
                    </a:solidFill>
                  </a:tcPr>
                </a:tc>
                <a:extLst>
                  <a:ext uri="{0D108BD9-81ED-4DB2-BD59-A6C34878D82A}">
                    <a16:rowId xmlns:a16="http://schemas.microsoft.com/office/drawing/2014/main" val="10000"/>
                  </a:ext>
                </a:extLst>
              </a:tr>
              <a:tr h="513657">
                <a:tc rowSpan="6">
                  <a:txBody>
                    <a:bodyPr/>
                    <a:lstStyle/>
                    <a:p>
                      <a:pPr algn="ctr" fontAlgn="ctr"/>
                      <a:r>
                        <a:rPr lang="zh-CN" altLang="en-US" sz="1400" b="1" u="none" strike="noStrike" dirty="0">
                          <a:solidFill>
                            <a:srgbClr val="228F1D"/>
                          </a:solidFill>
                          <a:latin typeface="微软雅黑" panose="020B0503020204020204" pitchFamily="34" charset="-122"/>
                          <a:ea typeface="微软雅黑" panose="020B0503020204020204" pitchFamily="34" charset="-122"/>
                        </a:rPr>
                        <a:t>通识课程</a:t>
                      </a:r>
                      <a:endParaRPr lang="en-US" altLang="zh-CN" sz="1400" b="1"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solidFill>
                      <a:schemeClr val="bg1">
                        <a:lumMod val="85000"/>
                      </a:schemeClr>
                    </a:solidFill>
                  </a:tcPr>
                </a:tc>
                <a:tc rowSpan="6">
                  <a:txBody>
                    <a:bodyPr/>
                    <a:lstStyle/>
                    <a:p>
                      <a:pPr marL="0" algn="ctr" defTabSz="914400" rtl="0" eaLnBrk="1" fontAlgn="ctr" latinLnBrk="0" hangingPunct="1"/>
                      <a:r>
                        <a:rPr lang="zh-CN" altLang="en-US" sz="1300" b="1" u="none" strike="noStrike" kern="1200" dirty="0">
                          <a:solidFill>
                            <a:srgbClr val="228F1D"/>
                          </a:solidFill>
                          <a:latin typeface="微软雅黑" panose="020B0503020204020204" pitchFamily="34" charset="-122"/>
                          <a:ea typeface="微软雅黑" panose="020B0503020204020204" pitchFamily="34" charset="-122"/>
                          <a:cs typeface="+mn-cs"/>
                        </a:rPr>
                        <a:t>综合类</a:t>
                      </a:r>
                    </a:p>
                  </a:txBody>
                  <a:tcPr marL="8049" marR="8049" marT="8049" marB="0" anchor="ctr">
                    <a:solidFill>
                      <a:schemeClr val="bg1">
                        <a:lumMod val="85000"/>
                      </a:schemeClr>
                    </a:solidFill>
                  </a:tcP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中小学教师信息技术应用能力标准解读</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数字时代负责任的教育创新</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1"/>
                  </a:ext>
                </a:extLst>
              </a:tr>
              <a:tr h="588598">
                <a:tc vMerge="1">
                  <a:txBody>
                    <a:bodyPr/>
                    <a:lstStyle/>
                    <a:p>
                      <a:endParaRPr lang="zh-CN" altLang="en-US"/>
                    </a:p>
                  </a:txBody>
                  <a:tcPr/>
                </a:tc>
                <a:tc vMerge="1">
                  <a:txBody>
                    <a:bodyPr/>
                    <a:lstStyle/>
                    <a:p>
                      <a:endParaRPr lang="zh-CN" altLang="en-US"/>
                    </a:p>
                  </a:txBody>
                  <a:tcPr/>
                </a:tc>
                <a:tc>
                  <a:txBody>
                    <a:bodyPr/>
                    <a:lstStyle/>
                    <a:p>
                      <a:pPr 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信息化在教育改革中的保障支撑作用及案例（含上海市教育信息化重大项目解读）</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当今信息技术发展趋势及其应用前景，以及对教育的影响</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2"/>
                  </a:ext>
                </a:extLst>
              </a:tr>
              <a:tr h="543724">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新一代信息技术与学习方式变革</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100" u="none" strike="noStrike" dirty="0">
                          <a:solidFill>
                            <a:srgbClr val="228F1D"/>
                          </a:solidFill>
                          <a:latin typeface="微软雅黑" panose="020B0503020204020204" pitchFamily="34" charset="-122"/>
                          <a:ea typeface="微软雅黑" panose="020B0503020204020204" pitchFamily="34" charset="-122"/>
                        </a:rPr>
                        <a:t> 各区（县）信息化重大实施项目或实验项目</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3"/>
                  </a:ext>
                </a:extLst>
              </a:tr>
              <a:tr h="436105">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“中小学数字化课程环境建设与学习评价方式转变”案例介绍</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媒体素养</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4"/>
                  </a:ext>
                </a:extLst>
              </a:tr>
              <a:tr h="403181">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100" u="none" strike="noStrike" dirty="0">
                          <a:solidFill>
                            <a:srgbClr val="228F1D"/>
                          </a:solidFill>
                          <a:latin typeface="微软雅黑" panose="020B0503020204020204" pitchFamily="34" charset="-122"/>
                          <a:ea typeface="微软雅黑" panose="020B0503020204020204" pitchFamily="34" charset="-122"/>
                        </a:rPr>
                        <a:t> 智慧上海</a:t>
                      </a:r>
                      <a:r>
                        <a:rPr lang="en-US" altLang="zh-CN" sz="1100" u="none" strike="noStrike" dirty="0">
                          <a:solidFill>
                            <a:srgbClr val="228F1D"/>
                          </a:solidFill>
                          <a:latin typeface="微软雅黑" panose="020B0503020204020204" pitchFamily="34" charset="-122"/>
                          <a:ea typeface="微软雅黑" panose="020B0503020204020204" pitchFamily="34" charset="-122"/>
                        </a:rPr>
                        <a:t>, </a:t>
                      </a:r>
                      <a:r>
                        <a:rPr lang="zh-CN" altLang="en-US" sz="1100" u="none" strike="noStrike" dirty="0">
                          <a:solidFill>
                            <a:srgbClr val="228F1D"/>
                          </a:solidFill>
                          <a:latin typeface="微软雅黑" panose="020B0503020204020204" pitchFamily="34" charset="-122"/>
                          <a:ea typeface="微软雅黑" panose="020B0503020204020204" pitchFamily="34" charset="-122"/>
                        </a:rPr>
                        <a:t>智慧教育</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fontAlgn="ctr"/>
                      <a:r>
                        <a:rPr lang="en-US" altLang="zh-CN" sz="1100" b="0" i="0" u="none" strike="noStrike" dirty="0">
                          <a:solidFill>
                            <a:srgbClr val="228F1D"/>
                          </a:solidFill>
                          <a:latin typeface="微软雅黑" panose="020B0503020204020204" pitchFamily="34" charset="-122"/>
                          <a:ea typeface="微软雅黑" panose="020B0503020204020204" pitchFamily="34" charset="-122"/>
                        </a:rPr>
                        <a:t>  ……</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5"/>
                  </a:ext>
                </a:extLst>
              </a:tr>
              <a:tr h="388374">
                <a:tc vMerge="1">
                  <a:txBody>
                    <a:bodyPr/>
                    <a:lstStyle/>
                    <a:p>
                      <a:endParaRPr lang="zh-CN" altLang="en-US"/>
                    </a:p>
                  </a:txBody>
                  <a:tcPr/>
                </a:tc>
                <a:tc vMerge="1">
                  <a:txBody>
                    <a:bodyPr/>
                    <a:lstStyle/>
                    <a:p>
                      <a:endParaRPr lang="zh-CN" altLang="en-US"/>
                    </a:p>
                  </a:txBody>
                  <a:tcPr/>
                </a:tc>
                <a:tc>
                  <a:txBody>
                    <a:bodyPr/>
                    <a:lstStyle/>
                    <a:p>
                      <a:pPr algn="ctr" fontAlgn="ctr"/>
                      <a:r>
                        <a:rPr lang="en-US" altLang="zh-CN" sz="1100" kern="1200" dirty="0">
                          <a:solidFill>
                            <a:srgbClr val="228F1D"/>
                          </a:solidFill>
                          <a:effectLst/>
                          <a:latin typeface="微软雅黑" panose="020B0503020204020204" pitchFamily="34" charset="-122"/>
                          <a:ea typeface="微软雅黑" panose="020B0503020204020204" pitchFamily="34" charset="-122"/>
                          <a:cs typeface="+mn-cs"/>
                        </a:rPr>
                        <a:t> </a:t>
                      </a:r>
                      <a:r>
                        <a:rPr lang="zh-CN" altLang="zh-CN" sz="1100" kern="1200" dirty="0">
                          <a:solidFill>
                            <a:srgbClr val="228F1D"/>
                          </a:solidFill>
                          <a:effectLst/>
                          <a:latin typeface="微软雅黑" panose="020B0503020204020204" pitchFamily="34" charset="-122"/>
                          <a:ea typeface="微软雅黑" panose="020B0503020204020204" pitchFamily="34" charset="-122"/>
                          <a:cs typeface="+mn-cs"/>
                        </a:rPr>
                        <a:t>网络、信息安全与实施策略</a:t>
                      </a:r>
                      <a:endParaRPr lang="zh-CN" altLang="en-US" sz="1100" b="0" i="0" u="none" strike="noStrike"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tc>
                  <a:txBody>
                    <a:bodyPr/>
                    <a:lstStyle/>
                    <a:p>
                      <a:pPr algn="ctr"/>
                      <a:endParaRPr lang="zh-CN" altLang="en-US" sz="1100" dirty="0">
                        <a:solidFill>
                          <a:srgbClr val="228F1D"/>
                        </a:solidFill>
                        <a:latin typeface="微软雅黑" panose="020B0503020204020204" pitchFamily="34" charset="-122"/>
                        <a:ea typeface="微软雅黑" panose="020B0503020204020204" pitchFamily="34" charset="-122"/>
                      </a:endParaRPr>
                    </a:p>
                  </a:txBody>
                  <a:tcPr marL="8049" marR="8049" marT="8049" marB="0"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155188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1462</TotalTime>
  <Words>1805</Words>
  <Application>Microsoft Office PowerPoint</Application>
  <PresentationFormat>全屏显示(16:9)</PresentationFormat>
  <Paragraphs>253</Paragraphs>
  <Slides>23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Calibri</vt:lpstr>
      <vt:lpstr>微软雅黑</vt:lpstr>
      <vt:lpstr>方正粗倩简体</vt:lpstr>
      <vt:lpstr>黑体</vt:lpstr>
      <vt:lpstr>Office 主题</vt:lpstr>
      <vt:lpstr>输入标题输入标题输入标题输入标题输入标题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t3600</cp:lastModifiedBy>
  <cp:revision>269</cp:revision>
  <cp:lastPrinted>2015-03-25T01:31:55Z</cp:lastPrinted>
  <dcterms:created xsi:type="dcterms:W3CDTF">2015-03-23T08:12:45Z</dcterms:created>
  <dcterms:modified xsi:type="dcterms:W3CDTF">2022-01-21T05:26:35Z</dcterms:modified>
</cp:coreProperties>
</file>